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16du wp14">
  <w:body>
    <w:p w:rsidRPr="00B12B67" w:rsidR="0024212B" w:rsidP="00E019BE" w:rsidRDefault="00AF0AB3" w14:paraId="6E098994" w14:textId="6B7DECB2">
      <w:pPr>
        <w:pStyle w:val="BodyText"/>
        <w:tabs>
          <w:tab w:val="left" w:pos="8364"/>
        </w:tabs>
        <w:spacing w:line="20" w:lineRule="exact"/>
        <w:ind w:left="257"/>
        <w:rPr>
          <w:sz w:val="2"/>
          <w:lang w:val="en-NZ"/>
        </w:rPr>
      </w:pPr>
      <w:r>
        <w:rPr>
          <w:noProof/>
          <w:lang w:val="en-NZ"/>
        </w:rPr>
        <mc:AlternateContent>
          <mc:Choice Requires="wps">
            <w:drawing>
              <wp:anchor distT="0" distB="0" distL="114300" distR="114300" simplePos="0" relativeHeight="251658243" behindDoc="1" locked="0" layoutInCell="1" allowOverlap="1" wp14:anchorId="5E2A05B2" wp14:editId="4FDCFA5F">
                <wp:simplePos x="0" y="0"/>
                <wp:positionH relativeFrom="margin">
                  <wp:align>center</wp:align>
                </wp:positionH>
                <wp:positionV relativeFrom="paragraph">
                  <wp:posOffset>-650875</wp:posOffset>
                </wp:positionV>
                <wp:extent cx="3865880" cy="3528060"/>
                <wp:effectExtent l="16510" t="16510" r="17780" b="13335"/>
                <wp:wrapNone/>
                <wp:docPr id="43" name="Flowchart: Delay 1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5400000">
                          <a:off x="0" y="0"/>
                          <a:ext cx="3865880" cy="3528060"/>
                        </a:xfrm>
                        <a:prstGeom prst="flowChartDelay">
                          <a:avLst/>
                        </a:prstGeom>
                        <a:solidFill>
                          <a:schemeClr val="bg1">
                            <a:lumMod val="100000"/>
                            <a:lumOff val="0"/>
                          </a:schemeClr>
                        </a:solidFill>
                        <a:ln w="25400">
                          <a:solidFill>
                            <a:schemeClr val="bg1">
                              <a:lumMod val="100000"/>
                              <a:lumOff val="0"/>
                            </a:schemeClr>
                          </a:solidFill>
                          <a:miter lim="800000"/>
                          <a:headEnd/>
                          <a:tailEnd/>
                        </a:ln>
                      </wps:spPr>
                      <wps:bodyPr rot="0" vert="horz" wrap="square" lIns="91440" tIns="45720" rIns="91440" bIns="45720" anchor="ctr" anchorCtr="0" upright="1">
                        <a:noAutofit/>
                      </wps:bodyPr>
                    </wps:wsp>
                  </a:graphicData>
                </a:graphic>
                <wp14:sizeRelH relativeFrom="margin">
                  <wp14:pctWidth>0</wp14:pctWidth>
                </wp14:sizeRelH>
                <wp14:sizeRelV relativeFrom="margin">
                  <wp14:pctHeight>0</wp14:pctHeight>
                </wp14:sizeRelV>
              </wp:anchor>
            </w:drawing>
          </mc:Choice>
          <mc:Fallback>
            <w:pict w14:anchorId="3A05FDF5">
              <v:shapetype id="_x0000_t135" coordsize="21600,21600" o:spt="135" path="m10800,qx21600,10800,10800,21600l,21600,,xe" w14:anchorId="5FD2A4AF">
                <v:stroke joinstyle="miter"/>
                <v:path textboxrect="0,3163,18437,18437" gradientshapeok="t" o:connecttype="rect"/>
              </v:shapetype>
              <v:shape id="Flowchart: Delay 16" style="position:absolute;margin-left:0;margin-top:-51.25pt;width:304.4pt;height:277.8pt;rotation:90;z-index:-251658237;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spid="_x0000_s1026" fillcolor="white [3212]" strokecolor="white [3212]" strokeweight="2pt" type="#_x0000_t1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9bPOMAIAAKAEAAAOAAAAZHJzL2Uyb0RvYy54bWy0VFGP0zAMfkfiP0R5Z21321GqdafTxiGk&#10;40A6+AFZmq4RaRycbN349Tjp2Aa8IehDVNvN58/+7C7uDr1he4Veg615Mck5U1ZCo+225l8+P7wq&#10;OfNB2EYYsKrmR+X53fLli8XgKjWFDkyjkBGI9dXgat6F4Kos87JTvfATcMpSsAXsRSATt1mDYiD0&#10;3mTTPL/NBsDGIUjlPXnXY5AvE37bKhk+tq1XgZmaE7eQTkznJp7ZciGqLQrXaXmiIf6CRS+0paRn&#10;qLUIgu1Q/wHVa4ngoQ0TCX0GbaulSjVQNUX+WzXPnXAq1ULN8e7cJv/vYOXT/tl9wkjdu0eQXz2z&#10;sOqE3ap7RBg6JRpKV8RGZYPz1flCNDxdZZvhAzQkrdgFSD04tNgzBOr1fJbHJ3mpVnZIjT+eG68O&#10;gUly3pS387IkfSTFbubTMr9N0mSiimCRnUMf3inoWXypeWtgIJoY1sqIY0og9o8+RJqXj1NZYHTz&#10;oI1JRpwrtTLI9oImYrMt0lWz66mG0VeMlNNgkJ/GZ/T/JJRGM0KkTP4a3Vg21Hwaq06wvwTP9/5L&#10;6l4H2iOj+5qXVwVE+d7aJhUThDbjO3XI2JOeUcK4Lb7aQHMkOZNwJAUtNfW5A/zO2UALUnP/bSdQ&#10;cWbeWxqJN8VsFjcqGbP56ykZeB3ZXEeElQRVcxmQs9FYhXEPdw71tqNcoxYW7mmQWp2kvPA60aU1&#10;SH0/rWzcs2s7fXX5sSx/AAAA//8DAFBLAwQUAAYACAAAACEAQKCnY+IAAAALAQAADwAAAGRycy9k&#10;b3ducmV2LnhtbEyPwU7DMBBE70j8g7VIXKrWiQVJG7KpUClCcIK04uzGbhJhr6PYbcPfY05wXM3T&#10;zNtyPVnDznr0vSOEdJEA09Q41VOLsN89z5fAfJCkpHGkEb61h3V1fVXKQrkLfehzHVoWS8gXEqEL&#10;YSg4902nrfQLN2iK2dGNVoZ4ji1Xo7zEcmu4SJKMW9lTXOjkoDedbr7qk0Woj598l/v9U/vWvdYb&#10;M9vOXt63iLc30+MDsKCn8AfDr35Uhyo6HdyJlGcGQWRZJBHmqVilwCJxvxQC2AHhLl/lwKuS//+h&#10;+gEAAP//AwBQSwECLQAUAAYACAAAACEAtoM4kv4AAADhAQAAEwAAAAAAAAAAAAAAAAAAAAAAW0Nv&#10;bnRlbnRfVHlwZXNdLnhtbFBLAQItABQABgAIAAAAIQA4/SH/1gAAAJQBAAALAAAAAAAAAAAAAAAA&#10;AC8BAABfcmVscy8ucmVsc1BLAQItABQABgAIAAAAIQCw9bPOMAIAAKAEAAAOAAAAAAAAAAAAAAAA&#10;AC4CAABkcnMvZTJvRG9jLnhtbFBLAQItABQABgAIAAAAIQBAoKdj4gAAAAsBAAAPAAAAAAAAAAAA&#10;AAAAAIoEAABkcnMvZG93bnJldi54bWxQSwUGAAAAAAQABADzAAAAmQUAAAAA&#10;">
                <w10:wrap anchorx="margin"/>
              </v:shape>
            </w:pict>
          </mc:Fallback>
        </mc:AlternateContent>
      </w:r>
      <w:r w:rsidRPr="00B12B67" w:rsidR="009523B2">
        <w:rPr>
          <w:noProof/>
          <w:color w:val="FF0000"/>
          <w:lang w:val="en-NZ"/>
        </w:rPr>
        <w:drawing>
          <wp:anchor distT="0" distB="0" distL="114300" distR="114300" simplePos="0" relativeHeight="251661312" behindDoc="1" locked="0" layoutInCell="0" allowOverlap="1" wp14:anchorId="02BFE015" wp14:editId="26DCC191">
            <wp:simplePos x="0" y="0"/>
            <wp:positionH relativeFrom="margin">
              <wp:align>center</wp:align>
            </wp:positionH>
            <wp:positionV relativeFrom="paragraph">
              <wp:posOffset>-710314</wp:posOffset>
            </wp:positionV>
            <wp:extent cx="3446780" cy="3800475"/>
            <wp:effectExtent l="19050" t="0" r="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rotWithShape="1">
                    <a:blip r:embed="rId11">
                      <a:alphaModFix amt="79000"/>
                      <a:extLst>
                        <a:ext uri="{BEBA8EAE-BF5A-486C-A8C5-ECC9F3942E4B}">
                          <a14:imgProps xmlns:a14="http://schemas.microsoft.com/office/drawing/2010/main">
                            <a14:imgLayer r:embed="rId12">
                              <a14:imgEffect>
                                <a14:artisticPastelsSmooth/>
                              </a14:imgEffect>
                              <a14:imgEffect>
                                <a14:colorTemperature colorTemp="11500"/>
                              </a14:imgEffect>
                            </a14:imgLayer>
                          </a14:imgProps>
                        </a:ext>
                        <a:ext uri="{28A0092B-C50C-407E-A947-70E740481C1C}">
                          <a14:useLocalDpi xmlns:a14="http://schemas.microsoft.com/office/drawing/2010/main" val="0"/>
                        </a:ext>
                      </a:extLst>
                    </a:blip>
                    <a:srcRect l="13129" r="11178" b="12465"/>
                    <a:stretch/>
                  </pic:blipFill>
                  <pic:spPr bwMode="auto">
                    <a:xfrm>
                      <a:off x="0" y="0"/>
                      <a:ext cx="3446780" cy="3800475"/>
                    </a:xfrm>
                    <a:prstGeom prst="rect">
                      <a:avLst/>
                    </a:prstGeom>
                    <a:noFill/>
                    <a:ln>
                      <a:noFill/>
                    </a:ln>
                    <a:effectLst>
                      <a:outerShdw blurRad="50800" dist="38100" dir="16200000" rotWithShape="0">
                        <a:prstClr val="black">
                          <a:alpha val="40000"/>
                        </a:prstClr>
                      </a:outerShdw>
                    </a:effectLst>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B12B67" w:rsidR="00197CC1">
        <w:rPr>
          <w:noProof/>
          <w:lang w:val="en-NZ"/>
        </w:rPr>
        <w:drawing>
          <wp:anchor distT="0" distB="0" distL="114300" distR="114300" simplePos="0" relativeHeight="251656192" behindDoc="1" locked="0" layoutInCell="1" allowOverlap="1" wp14:anchorId="01EB3DE5" wp14:editId="04FA171C">
            <wp:simplePos x="0" y="0"/>
            <wp:positionH relativeFrom="margin">
              <wp:posOffset>-586475</wp:posOffset>
            </wp:positionH>
            <wp:positionV relativeFrom="paragraph">
              <wp:posOffset>-683335</wp:posOffset>
            </wp:positionV>
            <wp:extent cx="7256756" cy="949884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3">
                      <a:duotone>
                        <a:prstClr val="black"/>
                        <a:schemeClr val="accent3">
                          <a:tint val="45000"/>
                          <a:satMod val="400000"/>
                        </a:schemeClr>
                      </a:duotone>
                      <a:alphaModFix amt="57000"/>
                      <a:extLst>
                        <a:ext uri="{BEBA8EAE-BF5A-486C-A8C5-ECC9F3942E4B}">
                          <a14:imgProps xmlns:a14="http://schemas.microsoft.com/office/drawing/2010/main">
                            <a14:imgLayer r:embed="rId14">
                              <a14:imgEffect>
                                <a14:artisticPastelsSmooth trans="34000"/>
                              </a14:imgEffect>
                            </a14:imgLayer>
                          </a14:imgProps>
                        </a:ext>
                        <a:ext uri="{28A0092B-C50C-407E-A947-70E740481C1C}">
                          <a14:useLocalDpi xmlns:a14="http://schemas.microsoft.com/office/drawing/2010/main" val="0"/>
                        </a:ext>
                      </a:extLst>
                    </a:blip>
                    <a:srcRect t="3196" b="12653"/>
                    <a:stretch/>
                  </pic:blipFill>
                  <pic:spPr bwMode="auto">
                    <a:xfrm>
                      <a:off x="0" y="0"/>
                      <a:ext cx="7279399" cy="9528481"/>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noProof/>
          <w:lang w:val="en-NZ"/>
        </w:rPr>
        <mc:AlternateContent>
          <mc:Choice Requires="wps">
            <w:drawing>
              <wp:anchor distT="0" distB="0" distL="114300" distR="114300" simplePos="0" relativeHeight="251658241" behindDoc="1" locked="0" layoutInCell="0" allowOverlap="1" wp14:anchorId="5AFDE820" wp14:editId="1E559141">
                <wp:simplePos x="0" y="0"/>
                <wp:positionH relativeFrom="margin">
                  <wp:align>center</wp:align>
                </wp:positionH>
                <wp:positionV relativeFrom="paragraph">
                  <wp:posOffset>-669925</wp:posOffset>
                </wp:positionV>
                <wp:extent cx="7269480" cy="9487535"/>
                <wp:effectExtent l="635" t="3175" r="0" b="0"/>
                <wp:wrapNone/>
                <wp:docPr id="42" name="Freeform: Shape 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269480" cy="9487535"/>
                        </a:xfrm>
                        <a:custGeom>
                          <a:avLst/>
                          <a:gdLst>
                            <a:gd name="T0" fmla="*/ 7268754 w 8513"/>
                            <a:gd name="T1" fmla="*/ 0 h 2403"/>
                            <a:gd name="T2" fmla="*/ 7186776 w 8513"/>
                            <a:gd name="T3" fmla="*/ 0 h 2403"/>
                            <a:gd name="T4" fmla="*/ 92226 w 8513"/>
                            <a:gd name="T5" fmla="*/ 0 h 2403"/>
                            <a:gd name="T6" fmla="*/ 0 w 8513"/>
                            <a:gd name="T7" fmla="*/ 0 h 2403"/>
                            <a:gd name="T8" fmla="*/ 0 w 8513"/>
                            <a:gd name="T9" fmla="*/ 883552 h 2403"/>
                            <a:gd name="T10" fmla="*/ 7268754 w 8513"/>
                            <a:gd name="T11" fmla="*/ 883552 h 2403"/>
                            <a:gd name="T12" fmla="*/ 7268754 w 8513"/>
                            <a:gd name="T13" fmla="*/ 0 h 2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513" h="2403">
                              <a:moveTo>
                                <a:pt x="8512" y="0"/>
                              </a:moveTo>
                              <a:lnTo>
                                <a:pt x="8416" y="0"/>
                              </a:lnTo>
                              <a:lnTo>
                                <a:pt x="108" y="0"/>
                              </a:lnTo>
                              <a:lnTo>
                                <a:pt x="0" y="0"/>
                              </a:lnTo>
                              <a:lnTo>
                                <a:pt x="0" y="2402"/>
                              </a:lnTo>
                              <a:lnTo>
                                <a:pt x="8512" y="2402"/>
                              </a:lnTo>
                              <a:lnTo>
                                <a:pt x="8512" y="0"/>
                              </a:lnTo>
                            </a:path>
                          </a:pathLst>
                        </a:custGeom>
                        <a:gradFill rotWithShape="1">
                          <a:gsLst>
                            <a:gs pos="0">
                              <a:srgbClr val="2B4C17">
                                <a:alpha val="0"/>
                              </a:srgbClr>
                            </a:gs>
                            <a:gs pos="50000">
                              <a:srgbClr val="427026">
                                <a:alpha val="50000"/>
                              </a:srgbClr>
                            </a:gs>
                            <a:gs pos="100000">
                              <a:srgbClr val="51872F"/>
                            </a:gs>
                          </a:gsLst>
                          <a:lin ang="5400000" scaled="1"/>
                        </a:gra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w14:anchorId="474BACAB">
              <v:shape id="Freeform: Shape 12" style="position:absolute;margin-left:0;margin-top:-52.75pt;width:572.4pt;height:747.05pt;z-index:-251658239;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page;mso-height-relative:page;v-text-anchor:top" coordsize="8513,2403" o:spid="_x0000_s1026" o:allowincell="f" fillcolor="#2b4c17" stroked="f" path="m8512,r-96,l108,,,,,2402r8512,l851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XKuDqQMAAMQKAAAOAAAAZHJzL2Uyb0RvYy54bWysVtuO2zYQfS+QfyD4GKCri3WxjdUG7QZb&#10;FEjaAnGRZ1qiLqgkqiRtefP1mSElRYpXxqaoH2RSPDqcOcPhzP27S1OTM5eqEm1CvTuXEt6mIqva&#10;IqF/H55+3lKiNGszVouWJ/SZK/ru4c1P9323574oRZ1xSYCkVfu+S2ipdbd3HJWWvGHqTnS8hcVc&#10;yIZpmMrCySTrgb2pHd91I6cXMuukSLlS8Pa9XaQPhj/Pear/zHPFNakTCrZp85TmecSn83DP9oVk&#10;XVmlgxnsP1jRsKqFTSeq90wzcpLVFVVTpVIokeu7VDSOyPMq5cYH8MZzv/PmU8k6bnwBcVQ3yaT+&#10;P9r0j/On7i+Jpqvug0j/UaCI03dqP63gRAGGHPuPIoMYspMWxtlLLhv8EtwgF6Pp86Qpv2iSwsvY&#10;j3bBFqRPYQ1GcbgJUXWH7cfP05PSv3FhqNj5g9I2KBmMjKQZaVkD+x6AJW9qiM9bhwAvcAWkJ9vQ&#10;2wxxnJDeDOmSkviBe4XxZ5jY20ZxHK2wbWbINbZghtn5vr/GFc5wa1zRAvOyh/EC87KHkHuTXu6K&#10;b7sZZrvdhKG/Ipf3A+rP5b9NugjC7ZC+JgrePAwuiVz4kSgMN9HVCVkG4hZyGY5byGVQbiGXobmF&#10;nAfopkf+PEBXSMi3YswoVo5Jll7aIctgRBhe2gfQENOuEwqTGpMOMvfgDUkLOFydwcMFHAKKcJNt&#10;sOc1PFrAIV4IH6+Ea3i8gEMoEB6vGrNdwEFlhO9W4bsFHI844r1VZ0HjuTbe4K29gEZ37f+gq4QS&#10;9H3xkZRA8TnaI9kxjeEwtDAkfULNjUbKhJprC1caceYHYTAaowIIu7WpYLDhN0DdLoCBZzUbgePy&#10;+N8ZPs+1Ut1GWXlegwHD/UH0caPx3244OfB65HJf8BmVM4VkkhCVnxUTqOvZU1XXRAr9udKlqafQ&#10;pZgYFmpQvVAEzjoWLtRXyeL4WEtyZtAx+L8Gj549gazuSmbfjoYMUGNCofDjkSrEe+eaLvBj17fn&#10;f0ZnwbYkrlN6SPkCZ+htY/9p0BqtAA0m1+pqSOowsJ8TlbKaZ6iB3XCUCK2vTWa3AiWzq/jGNANY&#10;/7GnUvujyJ6hFwBFTcGH1g8GpZBfKOmhjUqo+vfEJKek/r0FUXdeEMCx0WYShDFeUnK+cpyvsDYF&#10;qoRqCncRDh+17dVOnayKEnaysWvFL9CD5BV2CsY+a9UwgVbJymDbOuzF5nOD+tZ8PnwFAAD//wMA&#10;UEsDBBQABgAIAAAAIQBEiiuC3wAAAAsBAAAPAAAAZHJzL2Rvd25yZXYueG1sTI/BboMwDIbvk/oO&#10;kSvt1gZGqRAjVNskbruMbofdAriAmjiIpC17+7mn7Wbrt35/X3FYrBFXnP3oSEG8jUAgta4bqVfw&#10;eaw2GQgfNHXaOEIFP+jhUK4eCp137kYfeK1DL7iEfK4VDCFMuZS+HdBqv3UTEmcnN1sdeJ172c36&#10;xuXWyKco2kurR+IPg57wbcD2XF+sApcm78csqb5PVf06+SZ8nVNjlHpcLy/PIAIu4e8Y7viMDiUz&#10;Ne5CnRdGAYsEBZs4SlMQ9zze7dil4SnJsj3IspD/HcpfAAAA//8DAFBLAQItABQABgAIAAAAIQC2&#10;gziS/gAAAOEBAAATAAAAAAAAAAAAAAAAAAAAAABbQ29udGVudF9UeXBlc10ueG1sUEsBAi0AFAAG&#10;AAgAAAAhADj9If/WAAAAlAEAAAsAAAAAAAAAAAAAAAAALwEAAF9yZWxzLy5yZWxzUEsBAi0AFAAG&#10;AAgAAAAhALlcq4OpAwAAxAoAAA4AAAAAAAAAAAAAAAAALgIAAGRycy9lMm9Eb2MueG1sUEsBAi0A&#10;FAAGAAgAAAAhAESKK4LfAAAACwEAAA8AAAAAAAAAAAAAAAAAAwYAAGRycy9kb3ducmV2LnhtbFBL&#10;BQYAAAAABAAEAPMAAAAPBwAAAAA=&#10;" w14:anchorId="78527208">
                <v:fill type="gradient" color2="#51872f" colors="0 #2b4c17;.5 #427026;1 #51872f" focus="100%" o:opacity2="0" rotate="t"/>
                <v:path arrowok="t" o:connecttype="custom" o:connectlocs="2147483646,0;2147483646,0;78754266,0;0,0;0,2147483646;2147483646,2147483646;2147483646,0" o:connectangles="0,0,0,0,0,0,0"/>
                <w10:wrap anchorx="margin"/>
              </v:shape>
            </w:pict>
          </mc:Fallback>
        </mc:AlternateContent>
      </w:r>
      <w:r>
        <w:rPr>
          <w:noProof/>
          <w:lang w:val="en-NZ"/>
        </w:rPr>
        <mc:AlternateContent>
          <mc:Choice Requires="wps">
            <w:drawing>
              <wp:anchor distT="0" distB="0" distL="114300" distR="114300" simplePos="0" relativeHeight="251658240" behindDoc="1" locked="0" layoutInCell="0" allowOverlap="1" wp14:anchorId="18F09F9D" wp14:editId="5163EEFA">
                <wp:simplePos x="0" y="0"/>
                <wp:positionH relativeFrom="margin">
                  <wp:align>center</wp:align>
                </wp:positionH>
                <wp:positionV relativeFrom="paragraph">
                  <wp:posOffset>-691515</wp:posOffset>
                </wp:positionV>
                <wp:extent cx="7290435" cy="1064895"/>
                <wp:effectExtent l="0" t="1270" r="0" b="635"/>
                <wp:wrapNone/>
                <wp:docPr id="41" name="Freeform: Shape 1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rot="10800000">
                          <a:off x="0" y="0"/>
                          <a:ext cx="7290435" cy="1064895"/>
                        </a:xfrm>
                        <a:custGeom>
                          <a:avLst/>
                          <a:gdLst>
                            <a:gd name="T0" fmla="*/ 7289579 w 8513"/>
                            <a:gd name="T1" fmla="*/ 0 h 2403"/>
                            <a:gd name="T2" fmla="*/ 7207365 w 8513"/>
                            <a:gd name="T3" fmla="*/ 0 h 2403"/>
                            <a:gd name="T4" fmla="*/ 92490 w 8513"/>
                            <a:gd name="T5" fmla="*/ 0 h 2403"/>
                            <a:gd name="T6" fmla="*/ 0 w 8513"/>
                            <a:gd name="T7" fmla="*/ 0 h 2403"/>
                            <a:gd name="T8" fmla="*/ 0 w 8513"/>
                            <a:gd name="T9" fmla="*/ 1352139 h 2403"/>
                            <a:gd name="T10" fmla="*/ 7289579 w 8513"/>
                            <a:gd name="T11" fmla="*/ 1352139 h 2403"/>
                            <a:gd name="T12" fmla="*/ 7289579 w 8513"/>
                            <a:gd name="T13" fmla="*/ 0 h 2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513" h="2403">
                              <a:moveTo>
                                <a:pt x="8512" y="0"/>
                              </a:moveTo>
                              <a:lnTo>
                                <a:pt x="8416" y="0"/>
                              </a:lnTo>
                              <a:lnTo>
                                <a:pt x="108" y="0"/>
                              </a:lnTo>
                              <a:lnTo>
                                <a:pt x="0" y="0"/>
                              </a:lnTo>
                              <a:lnTo>
                                <a:pt x="0" y="2402"/>
                              </a:lnTo>
                              <a:lnTo>
                                <a:pt x="8512" y="2402"/>
                              </a:lnTo>
                              <a:lnTo>
                                <a:pt x="8512" y="0"/>
                              </a:lnTo>
                            </a:path>
                          </a:pathLst>
                        </a:custGeom>
                        <a:gradFill rotWithShape="1">
                          <a:gsLst>
                            <a:gs pos="0">
                              <a:srgbClr val="2B4C17">
                                <a:alpha val="0"/>
                              </a:srgbClr>
                            </a:gs>
                            <a:gs pos="50000">
                              <a:srgbClr val="427026">
                                <a:alpha val="50000"/>
                              </a:srgbClr>
                            </a:gs>
                            <a:gs pos="100000">
                              <a:srgbClr val="51872F"/>
                            </a:gs>
                          </a:gsLst>
                          <a:lin ang="5400000" scaled="1"/>
                        </a:gra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w14:anchorId="5C619F16">
              <v:shape id="Freeform: Shape 13" style="position:absolute;margin-left:0;margin-top:-54.45pt;width:574.05pt;height:83.85pt;rotation:180;z-index:-251658240;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page;mso-height-relative:page;v-text-anchor:top" coordsize="8513,2403" o:spid="_x0000_s1026" o:allowincell="f" fillcolor="#2b4c17" stroked="f" path="m8512,r-96,l108,,,,,2402r8512,l851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SwiuQMAANUKAAAOAAAAZHJzL2Uyb0RvYy54bWysVm2PozYQ/l7p/oPljyd1wQRCiJY9Xfe0&#10;VaXri3Sp+tnhXQeY2k7I9td3xgYWLku6rZoPYOMn45nn8Xjm/sOlqck5k6oSbUzZnUtJ1iYirdoi&#10;pr8fnr7fUaI0b1NeizaL6XOm6IeHd9/d990+80Qp6jSTBIy0at93MS217vaOo5Iya7i6E13WwmIu&#10;ZMM1TGXhpJL3YL2pHc91t04vZNpJkWRKwddPdpE+GPt5niX61zxXmSZ1TME3bZ7SPI/4dB7u+b6Q&#10;vCurZHCD/wcvGl61sOlk6hPXnJxkdWWqqRIplMj1XSIaR+R5lWQmBoiGud9E86XkXWZiAXJUN9Gk&#10;/j+zyS/nL91vEl1X3WeRfFXAiNN3aj+t4EQBhhz7n0UKGvKTFibYSy4bIgWQytydiz/zGaIiF0Px&#10;80RxdtEkgY+hF7n+JqAkgTXmbv1dFKAIDt+jNfQjOSn9YybMmJ8/K201SmFkGE5Jyxtw4wB65k0N&#10;cr13SOiBoTAiPdkFbDPIOiHZDOmSkni+e4XxZpjQc8PNNlixtpkh16z5M0zk+ZG7YguYmGJYs7Vd&#10;YF6PMFxgXo8QUnG21+t2ohmGbQKPbaIVvti/oH/O/z9YXcpwU9S36MDmQrhki4eUbINgs706I0sp&#10;biGXgtxCLmW5hVyKcws5l+hmRN5coSskZFwx5hQvxzRLLu2QZzAiHG/xA3CIidcJhWmNaQe5e2BD&#10;2gLOZO0LPFjAQVCEm3yDPa/h2wUc9EL4eClcw8MFHKRAeLjqzG4BB5YRHq3CowUczzji2WqwwPGc&#10;GzZEa6+gMVz7HniVUJO+rUaSEqhGR3skO65RDmMWhqSPqbnTSBlTc3HhSiPO2UEYjEZVAGG3NiUN&#10;NnwB1O0C6DPL2Qgcl8d3Z+zBhW5Cv42y9LwFA457A+njRuPbbjgF8Hbkcl+IGZkzpWSiEJmflRMo&#10;9OlTVddYtP6odGkKLNQho2GhBtYLReCsY+lCfpUsjo+1JGcOLYT3g//I7AnkdVdy+3V0ZIAaFwqF&#10;fx5NBVNxXJjzvdD17PmfmbNgWxTXTTI0+YqLAduF3tPANXoBHEyh1dWQ1IFv/05UwussRQ7shiNF&#10;6H1tMrsVSJldxS+mO8CGAJsstT+K9BmaA9MGwHmAXhD6gVLIvyjpoa+KqfrzxGVGSf1TC6RGzPcB&#10;ps3ED6DSUiLnK8f5Cm8TMBVTTeEuwuGjts3bqZNVUWLnYURqxUdoSvIKewXjn/VqmEDvZGmwfR42&#10;Z/O5Qb10ow9/AwAA//8DAFBLAwQUAAYACAAAACEAmzl3dt8AAAAJAQAADwAAAGRycy9kb3ducmV2&#10;LnhtbEyPQUsDMRSE74L/ITzBi7TJikpc922RohcRxFboNd3E3e0mL2uStqu/3vSkx2GGmW+qxeQs&#10;O5gQe08IxVwAM9R43VOL8LF+nklgMSnSynoyCN8mwqI+P6tUqf2R3s1hlVqWSyiWCqFLaSw5j01n&#10;nIpzPxrK3qcPTqUsQ8t1UMdc7iy/FuKOO9VTXujUaJadaYbV3iGsl2/tjob+iX5ewmb3ejVs7JdA&#10;vLyYHh+AJTOlvzCc8DM61Jlp6/ekI7MI+UhCmBVC3gM7+cWNLIBtEW6lBF5X/P+D+hcAAP//AwBQ&#10;SwECLQAUAAYACAAAACEAtoM4kv4AAADhAQAAEwAAAAAAAAAAAAAAAAAAAAAAW0NvbnRlbnRfVHlw&#10;ZXNdLnhtbFBLAQItABQABgAIAAAAIQA4/SH/1gAAAJQBAAALAAAAAAAAAAAAAAAAAC8BAABfcmVs&#10;cy8ucmVsc1BLAQItABQABgAIAAAAIQD+OSwiuQMAANUKAAAOAAAAAAAAAAAAAAAAAC4CAABkcnMv&#10;ZTJvRG9jLnhtbFBLAQItABQABgAIAAAAIQCbOXd23wAAAAkBAAAPAAAAAAAAAAAAAAAAABMGAABk&#10;cnMvZG93bnJldi54bWxQSwUGAAAAAAQABADzAAAAHwcAAAAA&#10;" w14:anchorId="284ACB55">
                <v:fill type="gradient" color2="#51872f" colors="0 #2b4c17;.5 #427026;1 #51872f" focus="100%" o:opacity2="0" rotate="t"/>
                <v:path arrowok="t" o:connecttype="custom" o:connectlocs="2147483646,0;2147483646,0;79207369,0;0,0;0,599203521;2147483646,599203521;2147483646,0" o:connectangles="0,0,0,0,0,0,0"/>
                <w10:wrap anchorx="margin"/>
              </v:shape>
            </w:pict>
          </mc:Fallback>
        </mc:AlternateContent>
      </w:r>
    </w:p>
    <w:p w:rsidRPr="00B12B67" w:rsidR="0024212B" w:rsidRDefault="0024212B" w14:paraId="7EEFDC09" w14:textId="4A52CB60">
      <w:pPr>
        <w:pStyle w:val="BodyText"/>
        <w:spacing w:before="4"/>
        <w:rPr>
          <w:b/>
          <w:sz w:val="12"/>
          <w:lang w:val="en-NZ"/>
        </w:rPr>
      </w:pPr>
    </w:p>
    <w:p w:rsidRPr="00B12B67" w:rsidR="00F37836" w:rsidRDefault="00F37836" w14:paraId="5E13F1F2" w14:textId="4E64FB5B">
      <w:pPr>
        <w:spacing w:before="20"/>
        <w:ind w:left="1412" w:right="1418"/>
        <w:jc w:val="center"/>
        <w:rPr>
          <w:b/>
          <w:sz w:val="40"/>
          <w:lang w:val="en-NZ"/>
        </w:rPr>
      </w:pPr>
    </w:p>
    <w:p w:rsidRPr="00B12B67" w:rsidR="00F37836" w:rsidP="00D06DD1" w:rsidRDefault="00314102" w14:paraId="30372DFF" w14:textId="1A0E98DD">
      <w:pPr>
        <w:tabs>
          <w:tab w:val="left" w:pos="6334"/>
        </w:tabs>
        <w:spacing w:before="20"/>
        <w:ind w:left="1412" w:right="1418"/>
        <w:rPr>
          <w:b/>
          <w:sz w:val="40"/>
          <w:lang w:val="en-NZ"/>
        </w:rPr>
      </w:pPr>
      <w:r>
        <w:rPr>
          <w:b/>
          <w:sz w:val="40"/>
          <w:lang w:val="en-NZ"/>
        </w:rPr>
        <w:tab/>
      </w:r>
    </w:p>
    <w:p w:rsidRPr="00B12B67" w:rsidR="00463E5D" w:rsidRDefault="00463E5D" w14:paraId="7E2027AD" w14:textId="4DE8B9B5">
      <w:pPr>
        <w:spacing w:before="20"/>
        <w:ind w:left="1412" w:right="1418"/>
        <w:jc w:val="center"/>
        <w:rPr>
          <w:b/>
          <w:sz w:val="40"/>
          <w:lang w:val="en-NZ"/>
        </w:rPr>
      </w:pPr>
    </w:p>
    <w:p w:rsidRPr="00B12B67" w:rsidR="00463E5D" w:rsidRDefault="00463E5D" w14:paraId="1B48299C" w14:textId="5D82EA45">
      <w:pPr>
        <w:spacing w:before="20"/>
        <w:ind w:left="1412" w:right="1418"/>
        <w:jc w:val="center"/>
        <w:rPr>
          <w:b/>
          <w:sz w:val="40"/>
          <w:lang w:val="en-NZ"/>
        </w:rPr>
      </w:pPr>
    </w:p>
    <w:p w:rsidRPr="00B12B67" w:rsidR="00463E5D" w:rsidRDefault="00463E5D" w14:paraId="1C3B0B29" w14:textId="77777777">
      <w:pPr>
        <w:spacing w:before="20"/>
        <w:ind w:left="1412" w:right="1418"/>
        <w:jc w:val="center"/>
        <w:rPr>
          <w:b/>
          <w:sz w:val="40"/>
          <w:lang w:val="en-NZ"/>
        </w:rPr>
      </w:pPr>
    </w:p>
    <w:p w:rsidRPr="00B12B67" w:rsidR="00463E5D" w:rsidRDefault="00463E5D" w14:paraId="330E0E3A" w14:textId="77777777">
      <w:pPr>
        <w:spacing w:before="20"/>
        <w:ind w:left="1412" w:right="1418"/>
        <w:jc w:val="center"/>
        <w:rPr>
          <w:b/>
          <w:sz w:val="40"/>
          <w:lang w:val="en-NZ"/>
        </w:rPr>
      </w:pPr>
    </w:p>
    <w:p w:rsidRPr="00B12B67" w:rsidR="00463E5D" w:rsidRDefault="00463E5D" w14:paraId="0DE3708D" w14:textId="77777777">
      <w:pPr>
        <w:spacing w:before="20"/>
        <w:ind w:left="1412" w:right="1418"/>
        <w:jc w:val="center"/>
        <w:rPr>
          <w:b/>
          <w:sz w:val="40"/>
          <w:lang w:val="en-NZ"/>
        </w:rPr>
      </w:pPr>
    </w:p>
    <w:p w:rsidRPr="00B12B67" w:rsidR="00463E5D" w:rsidRDefault="00463E5D" w14:paraId="5E65EA9A" w14:textId="77777777">
      <w:pPr>
        <w:spacing w:before="20"/>
        <w:ind w:left="1412" w:right="1418"/>
        <w:jc w:val="center"/>
        <w:rPr>
          <w:b/>
          <w:sz w:val="40"/>
          <w:lang w:val="en-NZ"/>
        </w:rPr>
      </w:pPr>
    </w:p>
    <w:p w:rsidRPr="00B12B67" w:rsidR="00463E5D" w:rsidRDefault="00463E5D" w14:paraId="3FC7D133" w14:textId="77777777">
      <w:pPr>
        <w:spacing w:before="20"/>
        <w:ind w:left="1412" w:right="1418"/>
        <w:jc w:val="center"/>
        <w:rPr>
          <w:b/>
          <w:sz w:val="40"/>
          <w:lang w:val="en-NZ"/>
        </w:rPr>
      </w:pPr>
    </w:p>
    <w:p w:rsidRPr="00B12B67" w:rsidR="00463E5D" w:rsidRDefault="00463E5D" w14:paraId="024BBF87" w14:textId="29BC4EF6">
      <w:pPr>
        <w:spacing w:before="20"/>
        <w:ind w:left="1412" w:right="1418"/>
        <w:jc w:val="center"/>
        <w:rPr>
          <w:b/>
          <w:sz w:val="40"/>
          <w:lang w:val="en-NZ"/>
        </w:rPr>
      </w:pPr>
    </w:p>
    <w:p w:rsidRPr="00B12B67" w:rsidR="00AF35C3" w:rsidRDefault="00AF35C3" w14:paraId="382DFD2C" w14:textId="5756579A">
      <w:pPr>
        <w:spacing w:before="20"/>
        <w:ind w:left="1412" w:right="1418"/>
        <w:jc w:val="center"/>
        <w:rPr>
          <w:b/>
          <w:sz w:val="40"/>
          <w:lang w:val="en-NZ"/>
        </w:rPr>
      </w:pPr>
    </w:p>
    <w:p w:rsidRPr="00B12B67" w:rsidR="00AF35C3" w:rsidRDefault="00AF35C3" w14:paraId="266B87E3" w14:textId="0648DA3F">
      <w:pPr>
        <w:spacing w:before="20"/>
        <w:ind w:left="1412" w:right="1418"/>
        <w:jc w:val="center"/>
        <w:rPr>
          <w:b/>
          <w:sz w:val="40"/>
          <w:lang w:val="en-NZ"/>
        </w:rPr>
      </w:pPr>
    </w:p>
    <w:p w:rsidRPr="00B12B67" w:rsidR="00AF35C3" w:rsidRDefault="00AF35C3" w14:paraId="33E96101" w14:textId="1B3B2D18">
      <w:pPr>
        <w:spacing w:before="20"/>
        <w:ind w:left="1412" w:right="1418"/>
        <w:jc w:val="center"/>
        <w:rPr>
          <w:b/>
          <w:sz w:val="40"/>
          <w:lang w:val="en-NZ"/>
        </w:rPr>
      </w:pPr>
    </w:p>
    <w:p w:rsidRPr="00B12B67" w:rsidR="00AF35C3" w:rsidRDefault="00AF35C3" w14:paraId="483DC15E" w14:textId="04301037">
      <w:pPr>
        <w:spacing w:before="20"/>
        <w:ind w:left="1412" w:right="1418"/>
        <w:jc w:val="center"/>
        <w:rPr>
          <w:b/>
          <w:sz w:val="40"/>
          <w:lang w:val="en-NZ"/>
        </w:rPr>
      </w:pPr>
    </w:p>
    <w:p w:rsidRPr="00B12B67" w:rsidR="00AF35C3" w:rsidRDefault="00AF35C3" w14:paraId="42EAB205" w14:textId="40BC51D1">
      <w:pPr>
        <w:spacing w:before="20"/>
        <w:ind w:left="1412" w:right="1418"/>
        <w:jc w:val="center"/>
        <w:rPr>
          <w:b/>
          <w:sz w:val="40"/>
          <w:lang w:val="en-NZ"/>
        </w:rPr>
      </w:pPr>
    </w:p>
    <w:p w:rsidRPr="00B12B67" w:rsidR="00AF35C3" w:rsidRDefault="00AF35C3" w14:paraId="139B9D43" w14:textId="53ECE11D">
      <w:pPr>
        <w:spacing w:before="20"/>
        <w:ind w:left="1412" w:right="1418"/>
        <w:jc w:val="center"/>
        <w:rPr>
          <w:b/>
          <w:sz w:val="40"/>
          <w:lang w:val="en-NZ"/>
        </w:rPr>
      </w:pPr>
    </w:p>
    <w:p w:rsidRPr="00B12B67" w:rsidR="00AF35C3" w:rsidRDefault="00AF35C3" w14:paraId="41850434" w14:textId="26FF2399">
      <w:pPr>
        <w:spacing w:before="20"/>
        <w:ind w:left="1412" w:right="1418"/>
        <w:jc w:val="center"/>
        <w:rPr>
          <w:b/>
          <w:sz w:val="40"/>
          <w:lang w:val="en-NZ"/>
        </w:rPr>
      </w:pPr>
    </w:p>
    <w:p w:rsidRPr="00B12B67" w:rsidR="00AF35C3" w:rsidRDefault="00AF35C3" w14:paraId="25055CDB" w14:textId="59C800D8">
      <w:pPr>
        <w:spacing w:before="20"/>
        <w:ind w:left="1412" w:right="1418"/>
        <w:jc w:val="center"/>
        <w:rPr>
          <w:b/>
          <w:sz w:val="40"/>
          <w:lang w:val="en-NZ"/>
        </w:rPr>
      </w:pPr>
    </w:p>
    <w:p w:rsidRPr="00B12B67" w:rsidR="00AF35C3" w:rsidRDefault="00AF35C3" w14:paraId="68D53CA7" w14:textId="5784B8DE">
      <w:pPr>
        <w:spacing w:before="20"/>
        <w:ind w:left="1412" w:right="1418"/>
        <w:jc w:val="center"/>
        <w:rPr>
          <w:b/>
          <w:sz w:val="40"/>
          <w:lang w:val="en-NZ"/>
        </w:rPr>
      </w:pPr>
    </w:p>
    <w:p w:rsidRPr="00B12B67" w:rsidR="00AF35C3" w:rsidRDefault="00AF35C3" w14:paraId="19B51390" w14:textId="52BC38E7">
      <w:pPr>
        <w:spacing w:before="20"/>
        <w:ind w:left="1412" w:right="1418"/>
        <w:jc w:val="center"/>
        <w:rPr>
          <w:b/>
          <w:sz w:val="40"/>
          <w:lang w:val="en-NZ"/>
        </w:rPr>
      </w:pPr>
    </w:p>
    <w:p w:rsidRPr="00B12B67" w:rsidR="00AF35C3" w:rsidRDefault="00AF35C3" w14:paraId="19DFDB99" w14:textId="77777777">
      <w:pPr>
        <w:spacing w:before="20"/>
        <w:ind w:left="1412" w:right="1418"/>
        <w:jc w:val="center"/>
        <w:rPr>
          <w:b/>
          <w:sz w:val="40"/>
          <w:lang w:val="en-NZ"/>
        </w:rPr>
      </w:pPr>
    </w:p>
    <w:p w:rsidRPr="00B12B67" w:rsidR="00F37836" w:rsidP="00600637" w:rsidRDefault="00600637" w14:paraId="3977F76F" w14:textId="6A57C949">
      <w:pPr>
        <w:tabs>
          <w:tab w:val="center" w:pos="4787"/>
          <w:tab w:val="left" w:pos="6405"/>
        </w:tabs>
        <w:spacing w:before="20"/>
        <w:ind w:left="1412" w:right="1418"/>
        <w:rPr>
          <w:b/>
          <w:sz w:val="40"/>
          <w:lang w:val="en-NZ"/>
        </w:rPr>
      </w:pPr>
      <w:r w:rsidRPr="00B12B67">
        <w:rPr>
          <w:b/>
          <w:sz w:val="40"/>
          <w:lang w:val="en-NZ"/>
        </w:rPr>
        <w:tab/>
      </w:r>
      <w:r w:rsidR="00AF0AB3">
        <w:rPr>
          <w:noProof/>
          <w:sz w:val="2"/>
          <w:lang w:val="en-NZ"/>
        </w:rPr>
        <mc:AlternateContent>
          <mc:Choice Requires="wpg">
            <w:drawing>
              <wp:anchor distT="0" distB="0" distL="114300" distR="114300" simplePos="0" relativeHeight="251658249" behindDoc="0" locked="0" layoutInCell="1" allowOverlap="1" wp14:anchorId="0AC48B6B" wp14:editId="1C6F0677">
                <wp:simplePos x="0" y="0"/>
                <wp:positionH relativeFrom="column">
                  <wp:posOffset>170180</wp:posOffset>
                </wp:positionH>
                <wp:positionV relativeFrom="paragraph">
                  <wp:posOffset>280670</wp:posOffset>
                </wp:positionV>
                <wp:extent cx="5749925" cy="6350"/>
                <wp:effectExtent l="11430" t="10160" r="10795" b="2540"/>
                <wp:wrapNone/>
                <wp:docPr id="39" name="Group 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49925" cy="6350"/>
                          <a:chOff x="0" y="0"/>
                          <a:chExt cx="9055" cy="10"/>
                        </a:xfrm>
                      </wpg:grpSpPr>
                      <wps:wsp>
                        <wps:cNvPr id="40" name="Line 55"/>
                        <wps:cNvCnPr>
                          <a:cxnSpLocks noChangeShapeType="1"/>
                        </wps:cNvCnPr>
                        <wps:spPr bwMode="auto">
                          <a:xfrm>
                            <a:off x="0" y="5"/>
                            <a:ext cx="9055" cy="0"/>
                          </a:xfrm>
                          <a:prstGeom prst="line">
                            <a:avLst/>
                          </a:prstGeom>
                          <a:noFill/>
                          <a:ln w="6109">
                            <a:solidFill>
                              <a:srgbClr val="000000"/>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w14:anchorId="4AC315B5">
              <v:group id="Group 54" style="position:absolute;margin-left:13.4pt;margin-top:22.1pt;width:452.75pt;height:.5pt;z-index:251658249" coordsize="9055,10" o:spid="_x0000_s1026" w14:anchorId="465EF3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o4gFwIAAJgEAAAOAAAAZHJzL2Uyb0RvYy54bWyklMFy2yAQhu+d6Tsw3GtJbpzGGss5OIkv&#10;buuZpA+wBiQxRcAAtuy374IU200unVQHBlh2+ffbRYv7Y6fIQTgvja5oMckpEZoZLnVT0V8vT1/u&#10;KPEBNAdltKjoSXh6v/z8adHbUkxNaxQXjmAQ7cveVrQNwZZZ5lkrOvATY4VGY21cBwGXrsm4gx6j&#10;dyqb5vlt1hvHrTNMeI+7D4ORLlP8uhYs/KxrLwJRFUVtIY0ujbs4ZssFlI0D20o2yoAPqOhAarz0&#10;HOoBApC9k+9CdZI5400dJsx0malryUTKAbMp8jfZrJ3Z25RLU/aNPWNCtG84fTgs+3FYO/tst25Q&#10;j9ONYb89csl625TX9rhuhsNk1383HOsJ+2BS4sfadTEEpkSOie/pzFccA2G4Oft2M59PZ5QwtN1+&#10;nY34WYs1eufE2sfRbZ7PRp8ieWRQDrclhaOiWHFsIX+h5P+P0nMLViT4PlLYOiJ5RW+wiTR0mPlG&#10;akFQGJKKN+ORlR4osqMeKRJtVi3oRqRgLyeLfkX0QOVXLnHhsQT/SDXdCeUr1Quev+lAaZ0Pa2E6&#10;EicVVag41QoOGx+iisuRWDptnqRSuA+l0qTHEhX5PDl4oySPxmjzrtmtlCMHiG8qfSkltFwfw97V&#10;PAVrBfDHcR5AqmGOlys9kojJDxh3hp+27pUQlnPsQ2z/pHd8qvF9Xa/TqcsPZfkHAAD//wMAUEsD&#10;BBQABgAIAAAAIQBdn3qX4AAAAAgBAAAPAAAAZHJzL2Rvd25yZXYueG1sTI/NTsMwEITvSLyDtUjc&#10;qPPTVhDiVFUFnCokWqSqt228TaLG6yh2k/TtMSc47sxo5tt8NZlWDNS7xrKCeBaBIC6tbrhS8L1/&#10;f3oG4TyyxtYyKbiRg1Vxf5djpu3IXzTsfCVCCbsMFdTed5mUrqzJoJvZjjh4Z9sb9OHsK6l7HEO5&#10;aWUSRUtpsOGwUGNHm5rKy+5qFHyMOK7T+G3YXs6b23G/+DxsY1Lq8WFav4LwNPm/MPziB3QoAtPJ&#10;Xlk70SpIloHcK5jPExDBf0mTFMQpCIsEZJHL/w8UPwAAAP//AwBQSwECLQAUAAYACAAAACEAtoM4&#10;kv4AAADhAQAAEwAAAAAAAAAAAAAAAAAAAAAAW0NvbnRlbnRfVHlwZXNdLnhtbFBLAQItABQABgAI&#10;AAAAIQA4/SH/1gAAAJQBAAALAAAAAAAAAAAAAAAAAC8BAABfcmVscy8ucmVsc1BLAQItABQABgAI&#10;AAAAIQAW+o4gFwIAAJgEAAAOAAAAAAAAAAAAAAAAAC4CAABkcnMvZTJvRG9jLnhtbFBLAQItABQA&#10;BgAIAAAAIQBdn3qX4AAAAAgBAAAPAAAAAAAAAAAAAAAAAHEEAABkcnMvZG93bnJldi54bWxQSwUG&#10;AAAAAAQABADzAAAAfgUAAAAA&#10;">
                <v:line id="Line 55" style="position:absolute;visibility:visible;mso-wrap-style:square" o:spid="_x0000_s1027" strokeweight=".16969mm" o:connectortype="straight" from="0,5" to="905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GmWjwgAAANsAAAAPAAAAZHJzL2Rvd25yZXYueG1sRE/LagIx&#10;FN0L/kO4ghvRjCJVRqOI0NJuLPWFy8vkzkMnN0OS6tSvbxaFLg/nvVy3phZ3cr6yrGA8SkAQZ1ZX&#10;XCg4Hl6HcxA+IGusLZOCH/KwXnU7S0y1ffAX3fehEDGEfYoKyhCaVEqflWTQj2xDHLncOoMhQldI&#10;7fARw00tJ0nyIg1WHBtKbGhbUnbbfxsF2Xkwyz+un/h01fgULlc5fdvlSvV77WYBIlAb/sV/7net&#10;YBrXxy/xB8jVLwAAAP//AwBQSwECLQAUAAYACAAAACEA2+H2y+4AAACFAQAAEwAAAAAAAAAAAAAA&#10;AAAAAAAAW0NvbnRlbnRfVHlwZXNdLnhtbFBLAQItABQABgAIAAAAIQBa9CxbvwAAABUBAAALAAAA&#10;AAAAAAAAAAAAAB8BAABfcmVscy8ucmVsc1BLAQItABQABgAIAAAAIQB2GmWjwgAAANsAAAAPAAAA&#10;AAAAAAAAAAAAAAcCAABkcnMvZG93bnJldi54bWxQSwUGAAAAAAMAAwC3AAAA9gIAAAAA&#10;"/>
              </v:group>
            </w:pict>
          </mc:Fallback>
        </mc:AlternateContent>
      </w:r>
      <w:r w:rsidRPr="00B12B67">
        <w:rPr>
          <w:b/>
          <w:sz w:val="40"/>
          <w:lang w:val="en-NZ"/>
        </w:rPr>
        <w:tab/>
      </w:r>
    </w:p>
    <w:p w:rsidRPr="00B12B67" w:rsidR="0024212B" w:rsidRDefault="008B543A" w14:paraId="52D94D6A" w14:textId="73E816B7">
      <w:pPr>
        <w:spacing w:before="20"/>
        <w:ind w:left="1412" w:right="1418"/>
        <w:jc w:val="center"/>
        <w:rPr>
          <w:b/>
          <w:color w:val="FFFFFF" w:themeColor="background1"/>
          <w:sz w:val="40"/>
          <w:lang w:val="en-NZ"/>
        </w:rPr>
      </w:pPr>
      <w:r w:rsidRPr="00B12B67">
        <w:rPr>
          <w:b/>
          <w:color w:val="FFFFFF" w:themeColor="background1"/>
          <w:sz w:val="40"/>
          <w:highlight w:val="cyan"/>
          <w:lang w:val="en-NZ"/>
        </w:rPr>
        <w:t xml:space="preserve">Te </w:t>
      </w:r>
      <w:bookmarkStart w:name="_Hlk124839701" w:id="0"/>
      <w:r w:rsidRPr="00B12B67">
        <w:rPr>
          <w:b/>
          <w:color w:val="FFFFFF" w:themeColor="background1"/>
          <w:sz w:val="40"/>
          <w:highlight w:val="cyan"/>
          <w:lang w:val="en-NZ"/>
        </w:rPr>
        <w:t xml:space="preserve">Kōhanga </w:t>
      </w:r>
      <w:bookmarkEnd w:id="0"/>
      <w:r w:rsidRPr="00B12B67">
        <w:rPr>
          <w:b/>
          <w:color w:val="FFFFFF" w:themeColor="background1"/>
          <w:sz w:val="40"/>
          <w:highlight w:val="cyan"/>
          <w:lang w:val="en-NZ"/>
        </w:rPr>
        <w:t>Reo</w:t>
      </w:r>
      <w:r w:rsidRPr="00B12B67" w:rsidR="001B7BFA">
        <w:rPr>
          <w:b/>
          <w:color w:val="FFFFFF" w:themeColor="background1"/>
          <w:sz w:val="40"/>
          <w:highlight w:val="cyan"/>
          <w:lang w:val="en-NZ"/>
        </w:rPr>
        <w:t xml:space="preserve"> </w:t>
      </w:r>
      <w:r w:rsidRPr="00B12B67" w:rsidR="0013190C">
        <w:rPr>
          <w:b/>
          <w:color w:val="FFFFFF" w:themeColor="background1"/>
          <w:sz w:val="40"/>
          <w:highlight w:val="cyan"/>
          <w:lang w:val="en-NZ"/>
        </w:rPr>
        <w:t>Name</w:t>
      </w:r>
    </w:p>
    <w:p w:rsidRPr="00B12B67" w:rsidR="0024212B" w:rsidRDefault="008B543A" w14:paraId="757BB6FE" w14:textId="4464D58B">
      <w:pPr>
        <w:spacing w:before="20" w:line="488" w:lineRule="exact"/>
        <w:ind w:left="1412" w:right="1419"/>
        <w:jc w:val="center"/>
        <w:rPr>
          <w:b/>
          <w:color w:val="FFFFFF" w:themeColor="background1"/>
          <w:sz w:val="40"/>
          <w:lang w:val="en-NZ"/>
        </w:rPr>
      </w:pPr>
      <w:r w:rsidRPr="00B12B67">
        <w:rPr>
          <w:b/>
          <w:color w:val="FFFFFF" w:themeColor="background1"/>
          <w:sz w:val="40"/>
          <w:lang w:val="en-NZ"/>
        </w:rPr>
        <w:t>INDIVIDUAL EMPLOYMENT AGREEMENT</w:t>
      </w:r>
    </w:p>
    <w:p w:rsidRPr="00B12B67" w:rsidR="0024212B" w:rsidRDefault="008B543A" w14:paraId="26282629" w14:textId="18CDB1B0">
      <w:pPr>
        <w:spacing w:line="488" w:lineRule="exact"/>
        <w:ind w:left="1412" w:right="1413"/>
        <w:jc w:val="center"/>
        <w:rPr>
          <w:b/>
          <w:color w:val="FFFFFF" w:themeColor="background1"/>
          <w:sz w:val="36"/>
          <w:lang w:val="en-NZ"/>
        </w:rPr>
      </w:pPr>
      <w:r w:rsidRPr="00B12B67">
        <w:rPr>
          <w:b/>
          <w:color w:val="FFFFFF" w:themeColor="background1"/>
          <w:sz w:val="40"/>
          <w:lang w:val="en-NZ"/>
        </w:rPr>
        <w:t>(</w:t>
      </w:r>
      <w:r w:rsidRPr="00B12B67">
        <w:rPr>
          <w:b/>
          <w:color w:val="FFFFFF" w:themeColor="background1"/>
          <w:sz w:val="36"/>
          <w:lang w:val="en-NZ"/>
        </w:rPr>
        <w:t>Permanent Employee)</w:t>
      </w:r>
    </w:p>
    <w:p w:rsidRPr="00B12B67" w:rsidR="0024212B" w:rsidRDefault="00AF0AB3" w14:paraId="6D4CBE58" w14:textId="24E62D7D">
      <w:pPr>
        <w:pStyle w:val="BodyText"/>
        <w:rPr>
          <w:b/>
          <w:sz w:val="13"/>
          <w:lang w:val="en-NZ"/>
        </w:rPr>
      </w:pPr>
      <w:r>
        <w:rPr>
          <w:noProof/>
          <w:lang w:val="en-NZ"/>
        </w:rPr>
        <mc:AlternateContent>
          <mc:Choice Requires="wps">
            <w:drawing>
              <wp:anchor distT="0" distB="0" distL="0" distR="0" simplePos="0" relativeHeight="251658244" behindDoc="0" locked="0" layoutInCell="1" allowOverlap="1" wp14:anchorId="69D66072" wp14:editId="7BDB3DFE">
                <wp:simplePos x="0" y="0"/>
                <wp:positionH relativeFrom="page">
                  <wp:posOffset>895985</wp:posOffset>
                </wp:positionH>
                <wp:positionV relativeFrom="paragraph">
                  <wp:posOffset>128905</wp:posOffset>
                </wp:positionV>
                <wp:extent cx="5749925" cy="0"/>
                <wp:effectExtent l="10160" t="12700" r="12065" b="6350"/>
                <wp:wrapNone/>
                <wp:docPr id="38" name="Line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749925" cy="0"/>
                        </a:xfrm>
                        <a:prstGeom prst="line">
                          <a:avLst/>
                        </a:prstGeom>
                        <a:noFill/>
                        <a:ln w="6096">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w14:anchorId="0E83C5AC">
              <v:line id="Line 8" style="position:absolute;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 o:spid="_x0000_s1026" strokeweight=".48pt" from="70.55pt,10.15pt" to="523.3pt,10.15pt" w14:anchorId="2629C04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YJhCsAEAAEgDAAAOAAAAZHJzL2Uyb0RvYy54bWysU8FuGyEQvVfqPyDu9a6txq1XXufgNL2k&#10;raWkHzAGdhcVGMRg7/rvC8R2ovYWZQ+IYWYe7z1m17eTNeyoAml0LZ/Pas6UEyi161v+++n+01fO&#10;KIKTYNCplp8U8dvNxw/r0TdqgQMaqQJLII6a0bd8iNE3VUViUBZohl65lOwwWIgpDH0lA4wJ3Zpq&#10;UdfLasQgfUChiNLp3XOSbwp+1ykRf3UdqchMyxO3WNZQ1n1eq80amj6AH7Q404A3sLCgXbr0CnUH&#10;Edgh6P+grBYBCbs4E2gr7DotVNGQ1Mzrf9Q8DuBV0ZLMIX+1id4PVvw8bt0uZOpico/+AcUfYg63&#10;A7heFQJPJ58ebp6tqkZPzbUlB+R3ge3HHyhTDRwiFhemLtgMmfSxqZh9upqtpshEOrz58nm1Wtxw&#10;Ji65CppLow8Uvyu0LG9abrTLPkADxweKmQg0l5J87PBeG1Pe0jg2tnxZr5algdBomZO5jEK/35rA&#10;jpCnoXxFVcq8Lgt4cLKADQrkt/M+gjbP+3S5cWczsv48bNTsUZ524WJSeq7C8jxaeR5ex6X75QfY&#10;/AUAAP//AwBQSwMEFAAGAAgAAAAhAEB1ZmDfAAAACgEAAA8AAABkcnMvZG93bnJldi54bWxMj8Fu&#10;wjAMhu+TeIfIk3YbSRnquq4pQps2iQOaBmjn0Hht18apmkDL2xPEgR1/+9Pvz9liNC07Yu9qSxKi&#10;qQCGVFhdUylht/14TIA5r0ir1hJKOKGDRT65y1Sq7UDfeNz4koUScqmSUHnfpZy7okKj3NR2SGH3&#10;a3ujfIh9yXWvhlBuWj4TIuZG1RQuVKrDtwqLZnMwEtYJf7dfzU9x+hu2n0myal6eVzspH+7H5Ssw&#10;j6O/wXDRD+qQB6e9PZB2rA15HkUBlTATT8AugJjHMbD9dcLzjP9/IT8DAAD//wMAUEsBAi0AFAAG&#10;AAgAAAAhALaDOJL+AAAA4QEAABMAAAAAAAAAAAAAAAAAAAAAAFtDb250ZW50X1R5cGVzXS54bWxQ&#10;SwECLQAUAAYACAAAACEAOP0h/9YAAACUAQAACwAAAAAAAAAAAAAAAAAvAQAAX3JlbHMvLnJlbHNQ&#10;SwECLQAUAAYACAAAACEANWCYQrABAABIAwAADgAAAAAAAAAAAAAAAAAuAgAAZHJzL2Uyb0RvYy54&#10;bWxQSwECLQAUAAYACAAAACEAQHVmYN8AAAAKAQAADwAAAAAAAAAAAAAAAAAKBAAAZHJzL2Rvd25y&#10;ZXYueG1sUEsFBgAAAAAEAAQA8wAAABYFAAAAAA==&#10;">
                <w10:wrap anchorx="page"/>
              </v:line>
            </w:pict>
          </mc:Fallback>
        </mc:AlternateContent>
      </w:r>
    </w:p>
    <w:p w:rsidRPr="00B12B67" w:rsidR="0024212B" w:rsidRDefault="0024212B" w14:paraId="342F32CD" w14:textId="04895FF0">
      <w:pPr>
        <w:pStyle w:val="BodyText"/>
        <w:rPr>
          <w:b/>
          <w:lang w:val="en-NZ"/>
        </w:rPr>
      </w:pPr>
    </w:p>
    <w:p w:rsidRPr="00B12B67" w:rsidR="0024212B" w:rsidRDefault="0024212B" w14:paraId="11BCADA1" w14:textId="572FF4F7">
      <w:pPr>
        <w:pStyle w:val="BodyText"/>
        <w:rPr>
          <w:b/>
          <w:lang w:val="en-NZ"/>
        </w:rPr>
      </w:pPr>
    </w:p>
    <w:p w:rsidRPr="00B12B67" w:rsidR="0024212B" w:rsidRDefault="0024212B" w14:paraId="0E5DB416" w14:textId="161CDC15">
      <w:pPr>
        <w:pStyle w:val="BodyText"/>
        <w:rPr>
          <w:b/>
          <w:lang w:val="en-NZ"/>
        </w:rPr>
      </w:pPr>
    </w:p>
    <w:p w:rsidRPr="00B12B67" w:rsidR="0024212B" w:rsidRDefault="0024212B" w14:paraId="3BD2651E" w14:textId="36C74DA7">
      <w:pPr>
        <w:pStyle w:val="BodyText"/>
        <w:rPr>
          <w:b/>
          <w:lang w:val="en-NZ"/>
        </w:rPr>
      </w:pPr>
    </w:p>
    <w:p w:rsidRPr="00B12B67" w:rsidR="0013190C" w:rsidRDefault="0013190C" w14:paraId="436DF4EB" w14:textId="5A6DFB7A">
      <w:pPr>
        <w:pStyle w:val="BodyText"/>
        <w:spacing w:before="12"/>
        <w:rPr>
          <w:b/>
          <w:sz w:val="29"/>
          <w:lang w:val="en-NZ"/>
        </w:rPr>
      </w:pPr>
    </w:p>
    <w:p w:rsidRPr="00B12B67" w:rsidR="0013190C" w:rsidP="0013190C" w:rsidRDefault="00AF0AB3" w14:paraId="24120F54" w14:textId="5097F58C">
      <w:pPr>
        <w:pStyle w:val="BodyText"/>
        <w:spacing w:line="20" w:lineRule="exact"/>
        <w:ind w:left="107"/>
        <w:rPr>
          <w:rFonts w:ascii="Times New Roman"/>
          <w:sz w:val="2"/>
          <w:lang w:val="en-NZ"/>
        </w:rPr>
      </w:pPr>
      <w:r>
        <w:rPr>
          <w:rFonts w:ascii="Times New Roman"/>
          <w:noProof/>
          <w:sz w:val="2"/>
          <w:lang w:val="en-NZ"/>
        </w:rPr>
        <mc:AlternateContent>
          <mc:Choice Requires="wpg">
            <w:drawing>
              <wp:inline distT="0" distB="0" distL="0" distR="0" wp14:anchorId="10443781" wp14:editId="052DFEE3">
                <wp:extent cx="5935980" cy="6350"/>
                <wp:effectExtent l="13335" t="9525" r="13335" b="3175"/>
                <wp:docPr id="36" name="Group 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935980" cy="6350"/>
                          <a:chOff x="0" y="0"/>
                          <a:chExt cx="9348" cy="10"/>
                        </a:xfrm>
                      </wpg:grpSpPr>
                      <wps:wsp>
                        <wps:cNvPr id="37" name="Line 28"/>
                        <wps:cNvCnPr>
                          <a:cxnSpLocks noChangeShapeType="1"/>
                        </wps:cNvCnPr>
                        <wps:spPr bwMode="auto">
                          <a:xfrm>
                            <a:off x="0" y="5"/>
                            <a:ext cx="9348" cy="0"/>
                          </a:xfrm>
                          <a:prstGeom prst="line">
                            <a:avLst/>
                          </a:prstGeom>
                          <a:noFill/>
                          <a:ln w="6109">
                            <a:solidFill>
                              <a:srgbClr val="000000"/>
                            </a:solidFill>
                            <a:round/>
                            <a:headEnd/>
                            <a:tailEnd/>
                          </a:ln>
                          <a:extLst>
                            <a:ext uri="{909E8E84-426E-40DD-AFC4-6F175D3DCCD1}">
                              <a14:hiddenFill xmlns:a14="http://schemas.microsoft.com/office/drawing/2010/main">
                                <a:noFill/>
                              </a14:hiddenFill>
                            </a:ext>
                          </a:extLst>
                        </wps:spPr>
                        <wps:bodyPr/>
                      </wps:wsp>
                    </wpg:wgp>
                  </a:graphicData>
                </a:graphic>
              </wp:inline>
            </w:drawing>
          </mc:Choice>
          <mc:Fallback>
            <w:pict w14:anchorId="6C495626">
              <v:group id="Group 27" style="width:467.4pt;height:.5pt;mso-position-horizontal-relative:char;mso-position-vertical-relative:line" coordsize="9348,10" o:spid="_x0000_s1026" w14:anchorId="0E222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hEmGgIAAJgEAAAOAAAAZHJzL2Uyb0RvYy54bWyklMFy2yAQhu+d6Tsw3GtZdp3aGss5OIkv&#10;buuZpA+AAUlMEcsAtuy374IU200unVQHBlh2+ffbRcv7U6vJUTqvwJQ0H40pkYaDUKYu6a+Xpy9z&#10;SnxgRjANRpb0LD29X33+tOxsISfQgBbSEQxifNHZkjYh2CLLPG9ky/wIrDRorMC1LODS1ZlwrMPo&#10;rc4m4/Fd1oET1gGX3uPuQ2+kqxS/qiQPP6vKy0B0SVFbSKNL4z6O2WrJitox2yg+yGAfUNEyZfDS&#10;S6gHFhg5OPUuVKu4Aw9VGHFoM6gqxWXKAbPJx2+y2Tg42JRLXXS1vWBCtG84fTgs/3HcOPtsd65X&#10;j9Mt8N8euWSdrYtbe1zX/WGy776DwHqyQ4CU+KlybQyBKZFT4nu+8JWnQDhuzhbT2WKOZeBou5vO&#10;Bvy8wRq9c+LN4+C2mH7FLoo+efLIWNHflhQOimLFsYX8lZL/P0rPDbMywfeRws4RJUo6/UaJYS1m&#10;vlVGksk8dlC8GY+sTU+Rn8xAkRhYN8zUMgV7OVv0y6MHKr9xiQuPJfhHqrO+a1+pXvH8TYcV1vmw&#10;kdCSOCmpRsWpVuy49SGquB6JpTPwpLTGfVZoQzosUT5eJAcPWolojDbv6v1aO3Jk8U2lL6WElttj&#10;2LtGpGCNZOJxmAemdD/Hy7UZSMTke4x7EOedeyWE5Rz6ENs/6R2eanxft+t06vpDWf0BAAD//wMA&#10;UEsDBBQABgAIAAAAIQBmFcYg2gAAAAMBAAAPAAAAZHJzL2Rvd25yZXYueG1sTI9BS8NAEIXvgv9h&#10;GcGb3cSqaMymlKKeitBWEG/T7DQJzc6G7DZJ/72jF70MPN7jzffyxeRaNVAfGs8G0lkCirj0tuHK&#10;wMfu9eYRVIjIFlvPZOBMARbF5UWOmfUjb2jYxkpJCYcMDdQxdpnWoazJYZj5jli8g+8dRpF9pW2P&#10;o5S7Vt8myYN22LB8qLGjVU3lcXtyBt5GHJfz9GVYHw+r89fu/v1znZIx11fT8hlUpCn+heEHX9Ch&#10;EKa9P7ENqjUgQ+LvFe9pficz9hJKQBe5/s9efAMAAP//AwBQSwECLQAUAAYACAAAACEAtoM4kv4A&#10;AADhAQAAEwAAAAAAAAAAAAAAAAAAAAAAW0NvbnRlbnRfVHlwZXNdLnhtbFBLAQItABQABgAIAAAA&#10;IQA4/SH/1gAAAJQBAAALAAAAAAAAAAAAAAAAAC8BAABfcmVscy8ucmVsc1BLAQItABQABgAIAAAA&#10;IQB9+hEmGgIAAJgEAAAOAAAAAAAAAAAAAAAAAC4CAABkcnMvZTJvRG9jLnhtbFBLAQItABQABgAI&#10;AAAAIQBmFcYg2gAAAAMBAAAPAAAAAAAAAAAAAAAAAHQEAABkcnMvZG93bnJldi54bWxQSwUGAAAA&#10;AAQABADzAAAAewUAAAAA&#10;">
                <v:line id="Line 28" style="position:absolute;visibility:visible;mso-wrap-style:square" o:spid="_x0000_s1027" strokeweight=".16969mm" o:connectortype="straight" from="0,5" to="934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9Y6qxgAAANsAAAAPAAAAZHJzL2Rvd25yZXYueG1sRI9bawIx&#10;FITfhf6HcAq+iGa1UmVrFClU6ktLvdHHw+bsRTcnSxJ1219vCkIfh5n5hpktWlOLCzlfWVYwHCQg&#10;iDOrKy4U7LZv/SkIH5A11pZJwQ95WMwfOjNMtb3yF102oRARwj5FBWUITSqlz0oy6Ae2IY5ebp3B&#10;EKUrpHZ4jXBTy1GSPEuDFceFEht6LSk7bc5GQXboTfL18RN/XTXch++jHK8+cqW6j+3yBUSgNvyH&#10;7+13reBpAn9f4g+Q8xsAAAD//wMAUEsBAi0AFAAGAAgAAAAhANvh9svuAAAAhQEAABMAAAAAAAAA&#10;AAAAAAAAAAAAAFtDb250ZW50X1R5cGVzXS54bWxQSwECLQAUAAYACAAAACEAWvQsW78AAAAVAQAA&#10;CwAAAAAAAAAAAAAAAAAfAQAAX3JlbHMvLnJlbHNQSwECLQAUAAYACAAAACEAofWOqsYAAADbAAAA&#10;DwAAAAAAAAAAAAAAAAAHAgAAZHJzL2Rvd25yZXYueG1sUEsFBgAAAAADAAMAtwAAAPoCAAAAAA==&#10;"/>
                <w10:anchorlock/>
              </v:group>
            </w:pict>
          </mc:Fallback>
        </mc:AlternateContent>
      </w:r>
    </w:p>
    <w:p w:rsidRPr="00B12B67" w:rsidR="0013190C" w:rsidP="0013190C" w:rsidRDefault="0013190C" w14:paraId="63E2DD95" w14:textId="2030E27A">
      <w:pPr>
        <w:ind w:left="313"/>
        <w:rPr>
          <w:b/>
          <w:sz w:val="40"/>
          <w:lang w:val="en-NZ"/>
        </w:rPr>
      </w:pPr>
      <w:r w:rsidRPr="00B12B67">
        <w:rPr>
          <w:b/>
          <w:sz w:val="40"/>
          <w:lang w:val="en-NZ"/>
        </w:rPr>
        <w:t>INDIVIDUAL EMPLOYMENT AGREEMENT</w:t>
      </w:r>
      <w:r w:rsidRPr="00B12B67" w:rsidR="00EB06BE">
        <w:rPr>
          <w:b/>
          <w:sz w:val="40"/>
          <w:lang w:val="en-NZ"/>
        </w:rPr>
        <w:t xml:space="preserve"> - PERMANENT</w:t>
      </w:r>
    </w:p>
    <w:p w:rsidRPr="00B12B67" w:rsidR="0013190C" w:rsidP="0013190C" w:rsidRDefault="00AF0AB3" w14:paraId="115B95B1" w14:textId="4638039C">
      <w:pPr>
        <w:pStyle w:val="BodyText"/>
        <w:spacing w:before="11"/>
        <w:rPr>
          <w:b/>
          <w:sz w:val="12"/>
          <w:lang w:val="en-NZ"/>
        </w:rPr>
      </w:pPr>
      <w:r>
        <w:rPr>
          <w:noProof/>
          <w:lang w:val="en-NZ"/>
        </w:rPr>
        <mc:AlternateContent>
          <mc:Choice Requires="wps">
            <w:drawing>
              <wp:anchor distT="0" distB="0" distL="0" distR="0" simplePos="0" relativeHeight="251658246" behindDoc="1" locked="0" layoutInCell="1" allowOverlap="1" wp14:anchorId="46D2361C" wp14:editId="3D7B8206">
                <wp:simplePos x="0" y="0"/>
                <wp:positionH relativeFrom="page">
                  <wp:posOffset>807720</wp:posOffset>
                </wp:positionH>
                <wp:positionV relativeFrom="paragraph">
                  <wp:posOffset>128270</wp:posOffset>
                </wp:positionV>
                <wp:extent cx="5935980" cy="0"/>
                <wp:effectExtent l="7620" t="5715" r="9525" b="13335"/>
                <wp:wrapTopAndBottom/>
                <wp:docPr id="35" name="Line 2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35980" cy="0"/>
                        </a:xfrm>
                        <a:prstGeom prst="line">
                          <a:avLst/>
                        </a:prstGeom>
                        <a:noFill/>
                        <a:ln w="6096">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w14:anchorId="4B040266">
              <v:line id="Line 29" style="position:absolute;z-index:-251658234;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 o:spid="_x0000_s1026" strokeweight=".48pt" from="63.6pt,10.1pt" to="531pt,10.1pt" w14:anchorId="12FAD7B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6SgisAEAAEgDAAAOAAAAZHJzL2Uyb0RvYy54bWysU8Fu2zAMvQ/YPwi6L3Y6NGiMOD2k6y7d&#10;FqDdBzCSbAuTRYFU4uTvJ6lJWmy3YT4Ikkg+vfdIr+6PoxMHQ2zRt3I+q6UwXqG2vm/lz5fHT3dS&#10;cASvwaE3rTwZlvfrjx9WU2jMDQ7otCGRQDw3U2jlEGNoqorVYEbgGQbjU7BDGiGmI/WVJpgS+uiq&#10;m7peVBOSDoTKMKfbh9egXBf8rjMq/ug6NlG4ViZusaxU1l1eq/UKmp4gDFadacA/sBjB+vToFeoB&#10;Iog92b+gRqsIGbs4UzhW2HVWmaIhqZnXf6h5HiCYoiWZw+FqE/8/WPX9sPFbytTV0T+HJ1S/WHjc&#10;DOB7Uwi8nEJq3DxbVU2Bm2tJPnDYkthN31CnHNhHLC4cOxozZNInjsXs09Vsc4xCpcvb5efb5V3q&#10;ibrEKmguhYE4fjU4irxppbM++wANHJ44ZiLQXFLytcdH61zppfNiauWiXi5KAaOzOgdzGlO/2zgS&#10;B8jTUL6iKkXepxHuvS5ggwH95byPYN3rPj3u/NmMrD8PGzc71KctXUxK7Sosz6OV5+H9uVS//QDr&#10;3wAAAP//AwBQSwMEFAAGAAgAAAAhAF3lnQPeAAAACgEAAA8AAABkcnMvZG93bnJldi54bWxMj0FP&#10;wzAMhe9I/IfISNxYQg5bKU2nCQTSDgixTZyz1rRdG6dqsrX793jiwE7Ws5+ev5ctJ9eJEw6h8WTg&#10;caZAIBW+bKgysNu+PSQgQrRU2s4TGjhjgGV+e5PZtPQjfeFpEyvBIRRSa6COsU+lDEWNzoaZ75H4&#10;9uMHZyPLoZLlYEcOd53USs2lsw3xh9r2+FJj0W6OzsBHIl/9Z/tdnA/j9j1J1u3TYr0z5v5uWj2D&#10;iDjFfzNc8Bkdcmba+yOVQXSs9UKz1YBWPC8GNdfcbv+3kXkmryvkvwAAAP//AwBQSwECLQAUAAYA&#10;CAAAACEAtoM4kv4AAADhAQAAEwAAAAAAAAAAAAAAAAAAAAAAW0NvbnRlbnRfVHlwZXNdLnhtbFBL&#10;AQItABQABgAIAAAAIQA4/SH/1gAAAJQBAAALAAAAAAAAAAAAAAAAAC8BAABfcmVscy8ucmVsc1BL&#10;AQItABQABgAIAAAAIQBA6SgisAEAAEgDAAAOAAAAAAAAAAAAAAAAAC4CAABkcnMvZTJvRG9jLnht&#10;bFBLAQItABQABgAIAAAAIQBd5Z0D3gAAAAoBAAAPAAAAAAAAAAAAAAAAAAoEAABkcnMvZG93bnJl&#10;di54bWxQSwUGAAAAAAQABADzAAAAFQUAAAAA&#10;">
                <w10:wrap type="topAndBottom" anchorx="page"/>
              </v:line>
            </w:pict>
          </mc:Fallback>
        </mc:AlternateContent>
      </w:r>
    </w:p>
    <w:p w:rsidRPr="00B12B67" w:rsidR="0013190C" w:rsidP="0013190C" w:rsidRDefault="0013190C" w14:paraId="018A64BF" w14:textId="1A8E8853">
      <w:pPr>
        <w:pStyle w:val="BodyText"/>
        <w:spacing w:before="11"/>
        <w:rPr>
          <w:b/>
          <w:sz w:val="12"/>
          <w:lang w:val="en-NZ"/>
        </w:rPr>
      </w:pPr>
    </w:p>
    <w:p w:rsidRPr="00B12B67" w:rsidR="0013190C" w:rsidP="0013190C" w:rsidRDefault="0013190C" w14:paraId="3547A4C4" w14:textId="68C6B6D8">
      <w:pPr>
        <w:pStyle w:val="Heading2"/>
        <w:spacing w:before="59"/>
        <w:ind w:left="140"/>
        <w:rPr>
          <w:lang w:val="en-NZ"/>
        </w:rPr>
      </w:pPr>
      <w:r w:rsidRPr="00B12B67">
        <w:rPr>
          <w:lang w:val="en-NZ"/>
        </w:rPr>
        <w:t>PERMANENT EMPLOYMENT CONTRACT</w:t>
      </w:r>
    </w:p>
    <w:p w:rsidRPr="00B12B67" w:rsidR="0013190C" w:rsidP="0013190C" w:rsidRDefault="0013190C" w14:paraId="1888C195" w14:textId="77777777">
      <w:pPr>
        <w:pStyle w:val="BodyText"/>
        <w:spacing w:before="7"/>
        <w:rPr>
          <w:b/>
          <w:sz w:val="19"/>
          <w:lang w:val="en-NZ"/>
        </w:rPr>
      </w:pPr>
    </w:p>
    <w:p w:rsidRPr="00B12B67" w:rsidR="0013190C" w:rsidP="0013190C" w:rsidRDefault="0013190C" w14:paraId="51772FF5" w14:textId="793EFDCD">
      <w:pPr>
        <w:pStyle w:val="BodyText"/>
        <w:ind w:left="140"/>
        <w:rPr>
          <w:lang w:val="en-NZ"/>
        </w:rPr>
      </w:pPr>
      <w:r w:rsidRPr="00B12B67">
        <w:rPr>
          <w:lang w:val="en-NZ"/>
        </w:rPr>
        <w:t>circumstances:</w:t>
      </w:r>
    </w:p>
    <w:p w:rsidRPr="00B12B67" w:rsidR="0013190C" w:rsidP="0013190C" w:rsidRDefault="0013190C" w14:paraId="64779C63" w14:textId="0F3DBE9F">
      <w:pPr>
        <w:pStyle w:val="BodyText"/>
        <w:spacing w:before="9"/>
        <w:rPr>
          <w:sz w:val="19"/>
          <w:lang w:val="en-NZ"/>
        </w:rPr>
      </w:pPr>
    </w:p>
    <w:p w:rsidRPr="00B12B67" w:rsidR="0013190C" w:rsidP="0013190C" w:rsidRDefault="0013190C" w14:paraId="5BB763F8" w14:textId="77777777">
      <w:pPr>
        <w:pStyle w:val="ListParagraph"/>
        <w:numPr>
          <w:ilvl w:val="0"/>
          <w:numId w:val="25"/>
        </w:numPr>
        <w:tabs>
          <w:tab w:val="left" w:pos="740"/>
          <w:tab w:val="left" w:pos="741"/>
        </w:tabs>
        <w:rPr>
          <w:sz w:val="20"/>
          <w:lang w:val="en-NZ"/>
        </w:rPr>
      </w:pPr>
      <w:r w:rsidRPr="00B12B67">
        <w:rPr>
          <w:sz w:val="20"/>
          <w:lang w:val="en-NZ"/>
        </w:rPr>
        <w:t>If you are responsible for ongoing misconduct, in which case you will be</w:t>
      </w:r>
      <w:r w:rsidRPr="00B12B67">
        <w:rPr>
          <w:spacing w:val="-10"/>
          <w:sz w:val="20"/>
          <w:lang w:val="en-NZ"/>
        </w:rPr>
        <w:t xml:space="preserve"> </w:t>
      </w:r>
      <w:r w:rsidRPr="00B12B67">
        <w:rPr>
          <w:sz w:val="20"/>
          <w:lang w:val="en-NZ"/>
        </w:rPr>
        <w:t>dismissed;</w:t>
      </w:r>
    </w:p>
    <w:p w:rsidRPr="00B12B67" w:rsidR="0013190C" w:rsidP="0013190C" w:rsidRDefault="0013190C" w14:paraId="2583116A" w14:textId="77777777">
      <w:pPr>
        <w:pStyle w:val="BodyText"/>
        <w:spacing w:before="6"/>
        <w:rPr>
          <w:sz w:val="19"/>
          <w:lang w:val="en-NZ"/>
        </w:rPr>
      </w:pPr>
    </w:p>
    <w:p w:rsidRPr="00B12B67" w:rsidR="0013190C" w:rsidP="0013190C" w:rsidRDefault="0013190C" w14:paraId="303FCDB3" w14:textId="77777777">
      <w:pPr>
        <w:pStyle w:val="ListParagraph"/>
        <w:numPr>
          <w:ilvl w:val="0"/>
          <w:numId w:val="25"/>
        </w:numPr>
        <w:tabs>
          <w:tab w:val="left" w:pos="740"/>
          <w:tab w:val="left" w:pos="741"/>
        </w:tabs>
        <w:spacing w:before="1"/>
        <w:ind w:right="140"/>
        <w:rPr>
          <w:sz w:val="20"/>
          <w:lang w:val="en-NZ"/>
        </w:rPr>
      </w:pPr>
      <w:r w:rsidRPr="00B12B67">
        <w:rPr>
          <w:sz w:val="20"/>
          <w:lang w:val="en-NZ"/>
        </w:rPr>
        <w:t>If you are guilty of a one-off incident of serious misconduct, in which case you will be summarily (immediately) dismissed;</w:t>
      </w:r>
      <w:r w:rsidRPr="00B12B67">
        <w:rPr>
          <w:spacing w:val="-2"/>
          <w:sz w:val="20"/>
          <w:lang w:val="en-NZ"/>
        </w:rPr>
        <w:t xml:space="preserve"> </w:t>
      </w:r>
      <w:r w:rsidRPr="00B12B67">
        <w:rPr>
          <w:sz w:val="20"/>
          <w:lang w:val="en-NZ"/>
        </w:rPr>
        <w:t>or</w:t>
      </w:r>
    </w:p>
    <w:p w:rsidRPr="00B12B67" w:rsidR="0013190C" w:rsidP="0013190C" w:rsidRDefault="0013190C" w14:paraId="1AC31CBA" w14:textId="77777777">
      <w:pPr>
        <w:pStyle w:val="BodyText"/>
        <w:spacing w:before="9"/>
        <w:rPr>
          <w:sz w:val="19"/>
          <w:lang w:val="en-NZ"/>
        </w:rPr>
      </w:pPr>
    </w:p>
    <w:p w:rsidRPr="00B12B67" w:rsidR="0013190C" w:rsidP="0013190C" w:rsidRDefault="0013190C" w14:paraId="4A31D719" w14:textId="778204F1">
      <w:pPr>
        <w:pStyle w:val="ListParagraph"/>
        <w:numPr>
          <w:ilvl w:val="0"/>
          <w:numId w:val="25"/>
        </w:numPr>
        <w:tabs>
          <w:tab w:val="left" w:pos="740"/>
          <w:tab w:val="left" w:pos="741"/>
        </w:tabs>
        <w:ind w:right="139"/>
        <w:rPr>
          <w:sz w:val="20"/>
          <w:lang w:val="en-NZ"/>
        </w:rPr>
      </w:pPr>
      <w:r w:rsidRPr="00B12B67">
        <w:rPr>
          <w:sz w:val="20"/>
          <w:lang w:val="en-NZ"/>
        </w:rPr>
        <w:t>If</w:t>
      </w:r>
      <w:r w:rsidRPr="00B12B67">
        <w:rPr>
          <w:spacing w:val="-12"/>
          <w:sz w:val="20"/>
          <w:lang w:val="en-NZ"/>
        </w:rPr>
        <w:t xml:space="preserve"> </w:t>
      </w:r>
      <w:r w:rsidRPr="00B12B67">
        <w:rPr>
          <w:sz w:val="20"/>
          <w:lang w:val="en-NZ"/>
        </w:rPr>
        <w:t>the</w:t>
      </w:r>
      <w:r w:rsidRPr="00B12B67">
        <w:rPr>
          <w:spacing w:val="-13"/>
          <w:sz w:val="20"/>
          <w:lang w:val="en-NZ"/>
        </w:rPr>
        <w:t xml:space="preserve"> </w:t>
      </w:r>
      <w:r w:rsidRPr="00B12B67">
        <w:rPr>
          <w:sz w:val="20"/>
          <w:lang w:val="en-NZ"/>
        </w:rPr>
        <w:t>position</w:t>
      </w:r>
      <w:r w:rsidRPr="00B12B67">
        <w:rPr>
          <w:spacing w:val="-11"/>
          <w:sz w:val="20"/>
          <w:lang w:val="en-NZ"/>
        </w:rPr>
        <w:t xml:space="preserve"> </w:t>
      </w:r>
      <w:r w:rsidRPr="00B12B67">
        <w:rPr>
          <w:sz w:val="20"/>
          <w:lang w:val="en-NZ"/>
        </w:rPr>
        <w:t>is</w:t>
      </w:r>
      <w:r w:rsidRPr="00B12B67">
        <w:rPr>
          <w:spacing w:val="-9"/>
          <w:sz w:val="20"/>
          <w:lang w:val="en-NZ"/>
        </w:rPr>
        <w:t xml:space="preserve"> </w:t>
      </w:r>
      <w:r w:rsidRPr="00B12B67">
        <w:rPr>
          <w:sz w:val="20"/>
          <w:lang w:val="en-NZ"/>
        </w:rPr>
        <w:t>no</w:t>
      </w:r>
      <w:r w:rsidRPr="00B12B67">
        <w:rPr>
          <w:spacing w:val="-11"/>
          <w:sz w:val="20"/>
          <w:lang w:val="en-NZ"/>
        </w:rPr>
        <w:t xml:space="preserve"> </w:t>
      </w:r>
      <w:r w:rsidRPr="00B12B67">
        <w:rPr>
          <w:sz w:val="20"/>
          <w:lang w:val="en-NZ"/>
        </w:rPr>
        <w:t>longer</w:t>
      </w:r>
      <w:r w:rsidRPr="00B12B67">
        <w:rPr>
          <w:spacing w:val="-11"/>
          <w:sz w:val="20"/>
          <w:lang w:val="en-NZ"/>
        </w:rPr>
        <w:t xml:space="preserve"> </w:t>
      </w:r>
      <w:r w:rsidRPr="00B12B67">
        <w:rPr>
          <w:sz w:val="20"/>
          <w:lang w:val="en-NZ"/>
        </w:rPr>
        <w:t>needed,</w:t>
      </w:r>
      <w:r w:rsidRPr="00B12B67">
        <w:rPr>
          <w:spacing w:val="-11"/>
          <w:sz w:val="20"/>
          <w:lang w:val="en-NZ"/>
        </w:rPr>
        <w:t xml:space="preserve"> </w:t>
      </w:r>
      <w:r w:rsidRPr="00B12B67">
        <w:rPr>
          <w:sz w:val="20"/>
          <w:lang w:val="en-NZ"/>
        </w:rPr>
        <w:t>or</w:t>
      </w:r>
      <w:r w:rsidRPr="00B12B67">
        <w:rPr>
          <w:spacing w:val="-10"/>
          <w:sz w:val="20"/>
          <w:lang w:val="en-NZ"/>
        </w:rPr>
        <w:t xml:space="preserve"> </w:t>
      </w:r>
      <w:r w:rsidRPr="00B12B67">
        <w:rPr>
          <w:sz w:val="20"/>
          <w:lang w:val="en-NZ"/>
        </w:rPr>
        <w:t>the</w:t>
      </w:r>
      <w:r w:rsidRPr="00B12B67">
        <w:rPr>
          <w:spacing w:val="-13"/>
          <w:sz w:val="20"/>
          <w:lang w:val="en-NZ"/>
        </w:rPr>
        <w:t xml:space="preserve"> </w:t>
      </w:r>
      <w:r w:rsidRPr="00B12B67" w:rsidR="005834D8">
        <w:rPr>
          <w:sz w:val="20"/>
          <w:lang w:val="en-NZ"/>
        </w:rPr>
        <w:t>Kōhanga</w:t>
      </w:r>
      <w:r w:rsidRPr="00B12B67">
        <w:rPr>
          <w:spacing w:val="-11"/>
          <w:sz w:val="20"/>
          <w:lang w:val="en-NZ"/>
        </w:rPr>
        <w:t xml:space="preserve"> </w:t>
      </w:r>
      <w:r w:rsidRPr="00B12B67">
        <w:rPr>
          <w:sz w:val="20"/>
          <w:lang w:val="en-NZ"/>
        </w:rPr>
        <w:t>cannot</w:t>
      </w:r>
      <w:r w:rsidRPr="00B12B67">
        <w:rPr>
          <w:spacing w:val="-11"/>
          <w:sz w:val="20"/>
          <w:lang w:val="en-NZ"/>
        </w:rPr>
        <w:t xml:space="preserve"> </w:t>
      </w:r>
      <w:r w:rsidRPr="00B12B67">
        <w:rPr>
          <w:sz w:val="20"/>
          <w:lang w:val="en-NZ"/>
        </w:rPr>
        <w:t>continue</w:t>
      </w:r>
      <w:r w:rsidRPr="00B12B67">
        <w:rPr>
          <w:spacing w:val="-12"/>
          <w:sz w:val="20"/>
          <w:lang w:val="en-NZ"/>
        </w:rPr>
        <w:t xml:space="preserve"> </w:t>
      </w:r>
      <w:r w:rsidRPr="00B12B67">
        <w:rPr>
          <w:sz w:val="20"/>
          <w:lang w:val="en-NZ"/>
        </w:rPr>
        <w:t>to</w:t>
      </w:r>
      <w:r w:rsidRPr="00B12B67">
        <w:rPr>
          <w:spacing w:val="-11"/>
          <w:sz w:val="20"/>
          <w:lang w:val="en-NZ"/>
        </w:rPr>
        <w:t xml:space="preserve"> </w:t>
      </w:r>
      <w:r w:rsidRPr="00B12B67">
        <w:rPr>
          <w:sz w:val="20"/>
          <w:lang w:val="en-NZ"/>
        </w:rPr>
        <w:t>afford</w:t>
      </w:r>
      <w:r w:rsidRPr="00B12B67">
        <w:rPr>
          <w:spacing w:val="-11"/>
          <w:sz w:val="20"/>
          <w:lang w:val="en-NZ"/>
        </w:rPr>
        <w:t xml:space="preserve"> </w:t>
      </w:r>
      <w:r w:rsidRPr="00B12B67">
        <w:rPr>
          <w:sz w:val="20"/>
          <w:lang w:val="en-NZ"/>
        </w:rPr>
        <w:t>to</w:t>
      </w:r>
      <w:r w:rsidRPr="00B12B67">
        <w:rPr>
          <w:spacing w:val="-10"/>
          <w:sz w:val="20"/>
          <w:lang w:val="en-NZ"/>
        </w:rPr>
        <w:t xml:space="preserve"> </w:t>
      </w:r>
      <w:r w:rsidRPr="00B12B67">
        <w:rPr>
          <w:sz w:val="20"/>
          <w:lang w:val="en-NZ"/>
        </w:rPr>
        <w:t>keep</w:t>
      </w:r>
      <w:r w:rsidRPr="00B12B67">
        <w:rPr>
          <w:spacing w:val="-10"/>
          <w:sz w:val="20"/>
          <w:lang w:val="en-NZ"/>
        </w:rPr>
        <w:t xml:space="preserve"> </w:t>
      </w:r>
      <w:r w:rsidRPr="00B12B67">
        <w:rPr>
          <w:sz w:val="20"/>
          <w:lang w:val="en-NZ"/>
        </w:rPr>
        <w:t>you.</w:t>
      </w:r>
      <w:r w:rsidRPr="00B12B67">
        <w:rPr>
          <w:spacing w:val="22"/>
          <w:sz w:val="20"/>
          <w:lang w:val="en-NZ"/>
        </w:rPr>
        <w:t xml:space="preserve"> </w:t>
      </w:r>
      <w:r w:rsidRPr="00B12B67">
        <w:rPr>
          <w:sz w:val="20"/>
          <w:lang w:val="en-NZ"/>
        </w:rPr>
        <w:t>In</w:t>
      </w:r>
      <w:r w:rsidRPr="00B12B67">
        <w:rPr>
          <w:spacing w:val="-10"/>
          <w:sz w:val="20"/>
          <w:lang w:val="en-NZ"/>
        </w:rPr>
        <w:t xml:space="preserve"> </w:t>
      </w:r>
      <w:r w:rsidRPr="00B12B67">
        <w:rPr>
          <w:sz w:val="20"/>
          <w:lang w:val="en-NZ"/>
        </w:rPr>
        <w:t>such</w:t>
      </w:r>
      <w:r w:rsidRPr="00B12B67">
        <w:rPr>
          <w:spacing w:val="-11"/>
          <w:sz w:val="20"/>
          <w:lang w:val="en-NZ"/>
        </w:rPr>
        <w:t xml:space="preserve"> </w:t>
      </w:r>
      <w:r w:rsidRPr="00B12B67">
        <w:rPr>
          <w:sz w:val="20"/>
          <w:lang w:val="en-NZ"/>
        </w:rPr>
        <w:t>a</w:t>
      </w:r>
      <w:r w:rsidRPr="00B12B67">
        <w:rPr>
          <w:spacing w:val="-11"/>
          <w:sz w:val="20"/>
          <w:lang w:val="en-NZ"/>
        </w:rPr>
        <w:t xml:space="preserve"> </w:t>
      </w:r>
      <w:r w:rsidRPr="00B12B67">
        <w:rPr>
          <w:sz w:val="20"/>
          <w:lang w:val="en-NZ"/>
        </w:rPr>
        <w:t>situation your position will be made</w:t>
      </w:r>
      <w:r w:rsidRPr="00B12B67">
        <w:rPr>
          <w:spacing w:val="-2"/>
          <w:sz w:val="20"/>
          <w:lang w:val="en-NZ"/>
        </w:rPr>
        <w:t xml:space="preserve"> </w:t>
      </w:r>
      <w:r w:rsidRPr="00B12B67">
        <w:rPr>
          <w:sz w:val="20"/>
          <w:lang w:val="en-NZ"/>
        </w:rPr>
        <w:t>redundant.</w:t>
      </w:r>
      <w:r w:rsidRPr="00B12B67" w:rsidR="00E85AAA">
        <w:rPr>
          <w:sz w:val="20"/>
          <w:lang w:val="en-NZ"/>
        </w:rPr>
        <w:br/>
      </w:r>
    </w:p>
    <w:p w:rsidRPr="00B12B67" w:rsidR="00503289" w:rsidP="0013190C" w:rsidRDefault="006B3599" w14:paraId="5DDE2075" w14:textId="435F1D32">
      <w:pPr>
        <w:pStyle w:val="ListParagraph"/>
        <w:numPr>
          <w:ilvl w:val="0"/>
          <w:numId w:val="25"/>
        </w:numPr>
        <w:tabs>
          <w:tab w:val="left" w:pos="740"/>
          <w:tab w:val="left" w:pos="741"/>
        </w:tabs>
        <w:ind w:right="139"/>
        <w:rPr>
          <w:sz w:val="20"/>
          <w:lang w:val="en-NZ"/>
        </w:rPr>
      </w:pPr>
      <w:r w:rsidRPr="00B12B67">
        <w:rPr>
          <w:sz w:val="20"/>
          <w:lang w:val="en-NZ"/>
        </w:rPr>
        <w:t xml:space="preserve">The number of </w:t>
      </w:r>
      <w:r w:rsidRPr="00B12B67" w:rsidR="00094AA0">
        <w:rPr>
          <w:sz w:val="20"/>
          <w:lang w:val="en-NZ"/>
        </w:rPr>
        <w:t xml:space="preserve">kaimahi </w:t>
      </w:r>
      <w:r w:rsidRPr="00B12B67" w:rsidR="009918FC">
        <w:rPr>
          <w:sz w:val="20"/>
          <w:lang w:val="en-NZ"/>
        </w:rPr>
        <w:t xml:space="preserve">full time equivalents (FTE) </w:t>
      </w:r>
      <w:r w:rsidRPr="00B12B67" w:rsidR="00094AA0">
        <w:rPr>
          <w:sz w:val="20"/>
          <w:lang w:val="en-NZ"/>
        </w:rPr>
        <w:t>funded under Pay Parity is subject to mokopuna enrolment</w:t>
      </w:r>
      <w:r w:rsidR="000415EC">
        <w:rPr>
          <w:sz w:val="20"/>
          <w:lang w:val="en-NZ"/>
        </w:rPr>
        <w:t xml:space="preserve"> numbers</w:t>
      </w:r>
      <w:r w:rsidRPr="00B12B67" w:rsidR="009918FC">
        <w:rPr>
          <w:sz w:val="20"/>
          <w:lang w:val="en-NZ"/>
        </w:rPr>
        <w:t>.</w:t>
      </w:r>
    </w:p>
    <w:p w:rsidRPr="00B12B67" w:rsidR="0013190C" w:rsidP="0013190C" w:rsidRDefault="0013190C" w14:paraId="7515B784" w14:textId="77777777">
      <w:pPr>
        <w:pStyle w:val="BodyText"/>
        <w:spacing w:before="7"/>
        <w:rPr>
          <w:sz w:val="19"/>
          <w:lang w:val="en-NZ"/>
        </w:rPr>
      </w:pPr>
    </w:p>
    <w:p w:rsidRPr="00B12B67" w:rsidR="0013190C" w:rsidP="0013190C" w:rsidRDefault="0013190C" w14:paraId="5D2E3032" w14:textId="77777777">
      <w:pPr>
        <w:pStyle w:val="BodyText"/>
        <w:ind w:left="140"/>
        <w:rPr>
          <w:lang w:val="en-NZ"/>
        </w:rPr>
      </w:pPr>
      <w:r w:rsidRPr="00B12B67">
        <w:rPr>
          <w:lang w:val="en-NZ"/>
        </w:rPr>
        <w:t>Clause 11 of the contract deals with point three: the circumstances and processes involved in redundancy.</w:t>
      </w:r>
    </w:p>
    <w:p w:rsidRPr="00B12B67" w:rsidR="0013190C" w:rsidP="0013190C" w:rsidRDefault="0013190C" w14:paraId="4FFBE812" w14:textId="63E2159C">
      <w:pPr>
        <w:pStyle w:val="BodyText"/>
        <w:spacing w:before="9"/>
        <w:rPr>
          <w:sz w:val="19"/>
          <w:lang w:val="en-NZ"/>
        </w:rPr>
      </w:pPr>
    </w:p>
    <w:p w:rsidRPr="00B12B67" w:rsidR="0013190C" w:rsidP="0013190C" w:rsidRDefault="0013190C" w14:paraId="0E02E8B0" w14:textId="2577036B">
      <w:pPr>
        <w:pStyle w:val="BodyText"/>
        <w:ind w:left="140" w:right="138"/>
        <w:jc w:val="both"/>
        <w:rPr>
          <w:lang w:val="en-NZ"/>
        </w:rPr>
      </w:pPr>
      <w:r w:rsidRPr="00B12B67">
        <w:rPr>
          <w:lang w:val="en-NZ"/>
        </w:rPr>
        <w:t xml:space="preserve">Please note that if the number of tamariki decreases and or the putea (BUDGET) drops, then the position can be disestablished, and you may well be made redundant. Even if the number of tamariki </w:t>
      </w:r>
      <w:r w:rsidRPr="00B12B67" w:rsidR="00FF3839">
        <w:rPr>
          <w:lang w:val="en-NZ"/>
        </w:rPr>
        <w:t>does not</w:t>
      </w:r>
      <w:r w:rsidRPr="00B12B67">
        <w:rPr>
          <w:lang w:val="en-NZ"/>
        </w:rPr>
        <w:t xml:space="preserve"> drop and the putea remains the same, the </w:t>
      </w:r>
      <w:r w:rsidRPr="00B12B67" w:rsidR="005834D8">
        <w:rPr>
          <w:lang w:val="en-NZ"/>
        </w:rPr>
        <w:t>Kōhanga</w:t>
      </w:r>
      <w:r w:rsidRPr="00B12B67">
        <w:rPr>
          <w:lang w:val="en-NZ"/>
        </w:rPr>
        <w:t xml:space="preserve"> can still choose to “restructure” and make you redundant, if it genuinely can operate without your services. Clause 11 is set out below:</w:t>
      </w:r>
    </w:p>
    <w:p w:rsidRPr="00B12B67" w:rsidR="0013190C" w:rsidP="0013190C" w:rsidRDefault="0013190C" w14:paraId="20A55BDD" w14:textId="77777777">
      <w:pPr>
        <w:pStyle w:val="BodyText"/>
        <w:rPr>
          <w:lang w:val="en-NZ"/>
        </w:rPr>
      </w:pPr>
    </w:p>
    <w:p w:rsidRPr="00B12B67" w:rsidR="0013190C" w:rsidP="0013190C" w:rsidRDefault="0013190C" w14:paraId="02C20268" w14:textId="77777777">
      <w:pPr>
        <w:pStyle w:val="BodyText"/>
        <w:spacing w:before="9"/>
        <w:rPr>
          <w:sz w:val="19"/>
          <w:lang w:val="en-NZ"/>
        </w:rPr>
      </w:pPr>
    </w:p>
    <w:p w:rsidRPr="00B12B67" w:rsidR="0013190C" w:rsidP="0013190C" w:rsidRDefault="0013190C" w14:paraId="67E31071" w14:textId="77777777">
      <w:pPr>
        <w:pStyle w:val="Heading2"/>
        <w:numPr>
          <w:ilvl w:val="0"/>
          <w:numId w:val="24"/>
        </w:numPr>
        <w:tabs>
          <w:tab w:val="left" w:pos="441"/>
        </w:tabs>
        <w:rPr>
          <w:lang w:val="en-NZ"/>
        </w:rPr>
      </w:pPr>
      <w:r w:rsidRPr="00B12B67">
        <w:rPr>
          <w:lang w:val="en-NZ"/>
        </w:rPr>
        <w:t>Redundancy</w:t>
      </w:r>
    </w:p>
    <w:p w:rsidRPr="00B12B67" w:rsidR="0013190C" w:rsidP="0013190C" w:rsidRDefault="0013190C" w14:paraId="0CFAB5E5" w14:textId="77777777">
      <w:pPr>
        <w:pStyle w:val="BodyText"/>
        <w:spacing w:before="6"/>
        <w:rPr>
          <w:b/>
          <w:sz w:val="19"/>
          <w:lang w:val="en-NZ"/>
        </w:rPr>
      </w:pPr>
    </w:p>
    <w:p w:rsidRPr="00B12B67" w:rsidR="0013190C" w:rsidP="0013190C" w:rsidRDefault="0013190C" w14:paraId="0920B975" w14:textId="77777777">
      <w:pPr>
        <w:pStyle w:val="ListParagraph"/>
        <w:numPr>
          <w:ilvl w:val="1"/>
          <w:numId w:val="24"/>
        </w:numPr>
        <w:tabs>
          <w:tab w:val="left" w:pos="906"/>
          <w:tab w:val="left" w:pos="907"/>
        </w:tabs>
        <w:rPr>
          <w:b/>
          <w:sz w:val="20"/>
          <w:lang w:val="en-NZ"/>
        </w:rPr>
      </w:pPr>
      <w:r w:rsidRPr="00B12B67">
        <w:rPr>
          <w:b/>
          <w:sz w:val="20"/>
          <w:lang w:val="en-NZ"/>
        </w:rPr>
        <w:t>Definition of</w:t>
      </w:r>
      <w:r w:rsidRPr="00B12B67">
        <w:rPr>
          <w:b/>
          <w:spacing w:val="-1"/>
          <w:sz w:val="20"/>
          <w:lang w:val="en-NZ"/>
        </w:rPr>
        <w:t xml:space="preserve"> </w:t>
      </w:r>
      <w:r w:rsidRPr="00B12B67">
        <w:rPr>
          <w:b/>
          <w:sz w:val="20"/>
          <w:lang w:val="en-NZ"/>
        </w:rPr>
        <w:t>Redundancy</w:t>
      </w:r>
    </w:p>
    <w:p w:rsidRPr="00B12B67" w:rsidR="0013190C" w:rsidP="0013190C" w:rsidRDefault="0013190C" w14:paraId="477777DF" w14:textId="77777777">
      <w:pPr>
        <w:pStyle w:val="BodyText"/>
        <w:spacing w:before="9"/>
        <w:rPr>
          <w:b/>
          <w:sz w:val="19"/>
          <w:lang w:val="en-NZ"/>
        </w:rPr>
      </w:pPr>
    </w:p>
    <w:p w:rsidRPr="00B12B67" w:rsidR="0013190C" w:rsidP="0013190C" w:rsidRDefault="0013190C" w14:paraId="4D3E92F5" w14:textId="77777777">
      <w:pPr>
        <w:pStyle w:val="BodyText"/>
        <w:ind w:left="860"/>
        <w:rPr>
          <w:lang w:val="en-NZ"/>
        </w:rPr>
      </w:pPr>
      <w:r w:rsidRPr="00B12B67">
        <w:rPr>
          <w:lang w:val="en-NZ"/>
        </w:rPr>
        <w:t>Redundancy is a situation where the position of employment of the Employee is or will become surplus to the requirements of the Employers business.</w:t>
      </w:r>
    </w:p>
    <w:p w:rsidRPr="00B12B67" w:rsidR="0013190C" w:rsidP="0013190C" w:rsidRDefault="0013190C" w14:paraId="74989EE3" w14:textId="77777777">
      <w:pPr>
        <w:pStyle w:val="BodyText"/>
        <w:spacing w:before="9"/>
        <w:rPr>
          <w:sz w:val="19"/>
          <w:lang w:val="en-NZ"/>
        </w:rPr>
      </w:pPr>
    </w:p>
    <w:p w:rsidRPr="00B12B67" w:rsidR="0013190C" w:rsidP="0013190C" w:rsidRDefault="0013190C" w14:paraId="1E145B29" w14:textId="77777777">
      <w:pPr>
        <w:pStyle w:val="Heading2"/>
        <w:numPr>
          <w:ilvl w:val="1"/>
          <w:numId w:val="24"/>
        </w:numPr>
        <w:tabs>
          <w:tab w:val="left" w:pos="860"/>
          <w:tab w:val="left" w:pos="861"/>
        </w:tabs>
        <w:spacing w:before="1"/>
        <w:ind w:left="860" w:hanging="720"/>
        <w:rPr>
          <w:lang w:val="en-NZ"/>
        </w:rPr>
      </w:pPr>
      <w:r w:rsidRPr="00B12B67">
        <w:rPr>
          <w:lang w:val="en-NZ"/>
        </w:rPr>
        <w:t>Process to be followed in the Event of Potential</w:t>
      </w:r>
      <w:r w:rsidRPr="00B12B67">
        <w:rPr>
          <w:spacing w:val="-4"/>
          <w:lang w:val="en-NZ"/>
        </w:rPr>
        <w:t xml:space="preserve"> </w:t>
      </w:r>
      <w:r w:rsidRPr="00B12B67">
        <w:rPr>
          <w:lang w:val="en-NZ"/>
        </w:rPr>
        <w:t>Redundancy:</w:t>
      </w:r>
    </w:p>
    <w:p w:rsidRPr="00B12B67" w:rsidR="0013190C" w:rsidP="0013190C" w:rsidRDefault="0013190C" w14:paraId="0DF9EE91" w14:textId="77777777">
      <w:pPr>
        <w:pStyle w:val="BodyText"/>
        <w:spacing w:before="6"/>
        <w:rPr>
          <w:b/>
          <w:sz w:val="19"/>
          <w:lang w:val="en-NZ"/>
        </w:rPr>
      </w:pPr>
    </w:p>
    <w:p w:rsidRPr="00B12B67" w:rsidR="0013190C" w:rsidP="0013190C" w:rsidRDefault="0013190C" w14:paraId="4841ECC5" w14:textId="77777777">
      <w:pPr>
        <w:pStyle w:val="BodyText"/>
        <w:ind w:left="620" w:right="1061"/>
        <w:rPr>
          <w:lang w:val="en-NZ"/>
        </w:rPr>
      </w:pPr>
      <w:r w:rsidRPr="00B12B67">
        <w:rPr>
          <w:lang w:val="en-NZ"/>
        </w:rPr>
        <w:t>If the Employer considers that the Employee’s position could be affected by redundancy or made redundant, the Employer will (except in exceptional circumstances) consult with the Employee regarding the possibility of redundancy.</w:t>
      </w:r>
    </w:p>
    <w:p w:rsidRPr="00B12B67" w:rsidR="0013190C" w:rsidP="0013190C" w:rsidRDefault="0013190C" w14:paraId="24250EF8" w14:textId="77777777">
      <w:pPr>
        <w:pStyle w:val="BodyText"/>
        <w:rPr>
          <w:lang w:val="en-NZ"/>
        </w:rPr>
      </w:pPr>
    </w:p>
    <w:p w:rsidRPr="00B12B67" w:rsidR="0013190C" w:rsidP="0013190C" w:rsidRDefault="0013190C" w14:paraId="3CBC0BEC" w14:textId="77777777">
      <w:pPr>
        <w:pStyle w:val="BodyText"/>
        <w:ind w:left="620" w:right="1045"/>
        <w:rPr>
          <w:lang w:val="en-NZ"/>
        </w:rPr>
      </w:pPr>
      <w:r w:rsidRPr="00B12B67">
        <w:rPr>
          <w:lang w:val="en-NZ"/>
        </w:rPr>
        <w:t>In the course of consultation, the Employer will provide relevant information about the proposed arrangement and provide the Employee with an opportunity to comment on the proposal. The Employer will consider and respond to any comments made by the Employee.</w:t>
      </w:r>
    </w:p>
    <w:p w:rsidRPr="00B12B67" w:rsidR="0013190C" w:rsidP="0013190C" w:rsidRDefault="0013190C" w14:paraId="15222FAF" w14:textId="77777777">
      <w:pPr>
        <w:pStyle w:val="BodyText"/>
        <w:spacing w:before="84"/>
        <w:ind w:left="620" w:right="469"/>
        <w:rPr>
          <w:lang w:val="en-NZ"/>
        </w:rPr>
      </w:pPr>
      <w:r w:rsidRPr="00B12B67">
        <w:rPr>
          <w:lang w:val="en-NZ"/>
        </w:rPr>
        <w:t>The Employer will consider the views of the Employee with an open mind before deciding as to whether to make the Employee’s position redundant.</w:t>
      </w:r>
    </w:p>
    <w:p w:rsidRPr="00B12B67" w:rsidR="0013190C" w:rsidP="0013190C" w:rsidRDefault="0013190C" w14:paraId="5B8C02F9" w14:textId="77777777">
      <w:pPr>
        <w:pStyle w:val="BodyText"/>
        <w:spacing w:before="2"/>
        <w:rPr>
          <w:lang w:val="en-NZ"/>
        </w:rPr>
      </w:pPr>
    </w:p>
    <w:p w:rsidRPr="00B12B67" w:rsidR="0013190C" w:rsidP="0013190C" w:rsidRDefault="0013190C" w14:paraId="255ADF5A" w14:textId="77777777">
      <w:pPr>
        <w:pStyle w:val="BodyText"/>
        <w:ind w:left="620" w:right="305"/>
        <w:rPr>
          <w:lang w:val="en-NZ"/>
        </w:rPr>
      </w:pPr>
      <w:r w:rsidRPr="00B12B67">
        <w:rPr>
          <w:lang w:val="en-NZ"/>
        </w:rPr>
        <w:t>Without excluding other reasons for redundancy, the Employee’s position may be made redundant if the number of mokopuna drops to such a level that it is not possible to maintain the Employee’s employment.</w:t>
      </w:r>
    </w:p>
    <w:p w:rsidRPr="00B12B67" w:rsidR="0013190C" w:rsidP="0013190C" w:rsidRDefault="0013190C" w14:paraId="2A3751D2" w14:textId="77777777">
      <w:pPr>
        <w:pStyle w:val="BodyText"/>
        <w:rPr>
          <w:lang w:val="en-NZ"/>
        </w:rPr>
      </w:pPr>
    </w:p>
    <w:p w:rsidRPr="00B12B67" w:rsidR="0013190C" w:rsidP="0013190C" w:rsidRDefault="0013190C" w14:paraId="274A9BC4" w14:textId="77777777">
      <w:pPr>
        <w:pStyle w:val="BodyText"/>
        <w:rPr>
          <w:lang w:val="en-NZ"/>
        </w:rPr>
      </w:pPr>
    </w:p>
    <w:p w:rsidRPr="00B12B67" w:rsidR="0013190C" w:rsidP="0013190C" w:rsidRDefault="0013190C" w14:paraId="744663B3" w14:textId="77777777">
      <w:pPr>
        <w:pStyle w:val="BodyText"/>
        <w:rPr>
          <w:lang w:val="en-NZ"/>
        </w:rPr>
      </w:pPr>
    </w:p>
    <w:p w:rsidRPr="00B12B67" w:rsidR="0013190C" w:rsidP="0013190C" w:rsidRDefault="0013190C" w14:paraId="4B6BBE64" w14:textId="77777777">
      <w:pPr>
        <w:pStyle w:val="BodyText"/>
        <w:rPr>
          <w:lang w:val="en-NZ"/>
        </w:rPr>
      </w:pPr>
    </w:p>
    <w:p w:rsidRPr="00B12B67" w:rsidR="0013190C" w:rsidP="0013190C" w:rsidRDefault="00AF0AB3" w14:paraId="7F73DF9C" w14:textId="2978D998">
      <w:pPr>
        <w:pStyle w:val="BodyText"/>
        <w:spacing w:before="4"/>
        <w:rPr>
          <w:sz w:val="13"/>
          <w:lang w:val="en-NZ"/>
        </w:rPr>
      </w:pPr>
      <w:r>
        <w:rPr>
          <w:noProof/>
          <w:lang w:val="en-NZ"/>
        </w:rPr>
        <mc:AlternateContent>
          <mc:Choice Requires="wpg">
            <w:drawing>
              <wp:anchor distT="0" distB="0" distL="0" distR="0" simplePos="0" relativeHeight="251658247" behindDoc="1" locked="0" layoutInCell="1" allowOverlap="1" wp14:anchorId="0972B2DB" wp14:editId="03B09CB7">
                <wp:simplePos x="0" y="0"/>
                <wp:positionH relativeFrom="page">
                  <wp:posOffset>3079750</wp:posOffset>
                </wp:positionH>
                <wp:positionV relativeFrom="paragraph">
                  <wp:posOffset>128905</wp:posOffset>
                </wp:positionV>
                <wp:extent cx="1390015" cy="12065"/>
                <wp:effectExtent l="12700" t="8255" r="6985" b="8255"/>
                <wp:wrapTopAndBottom/>
                <wp:docPr id="22" name="Group 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390015" cy="12065"/>
                          <a:chOff x="4850" y="203"/>
                          <a:chExt cx="2189" cy="19"/>
                        </a:xfrm>
                      </wpg:grpSpPr>
                      <wps:wsp>
                        <wps:cNvPr id="23" name="Line 31"/>
                        <wps:cNvCnPr>
                          <a:cxnSpLocks noChangeShapeType="1"/>
                        </wps:cNvCnPr>
                        <wps:spPr bwMode="auto">
                          <a:xfrm>
                            <a:off x="4850"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25" name="Line 32"/>
                        <wps:cNvCnPr>
                          <a:cxnSpLocks noChangeShapeType="1"/>
                        </wps:cNvCnPr>
                        <wps:spPr bwMode="auto">
                          <a:xfrm>
                            <a:off x="5050" y="212"/>
                            <a:ext cx="196"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26" name="Line 33"/>
                        <wps:cNvCnPr>
                          <a:cxnSpLocks noChangeShapeType="1"/>
                        </wps:cNvCnPr>
                        <wps:spPr bwMode="auto">
                          <a:xfrm>
                            <a:off x="5249"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27" name="Line 34"/>
                        <wps:cNvCnPr>
                          <a:cxnSpLocks noChangeShapeType="1"/>
                        </wps:cNvCnPr>
                        <wps:spPr bwMode="auto">
                          <a:xfrm>
                            <a:off x="5448"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28" name="Line 35"/>
                        <wps:cNvCnPr>
                          <a:cxnSpLocks noChangeShapeType="1"/>
                        </wps:cNvCnPr>
                        <wps:spPr bwMode="auto">
                          <a:xfrm>
                            <a:off x="5647"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29" name="Line 36"/>
                        <wps:cNvCnPr>
                          <a:cxnSpLocks noChangeShapeType="1"/>
                        </wps:cNvCnPr>
                        <wps:spPr bwMode="auto">
                          <a:xfrm>
                            <a:off x="5846"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30" name="Line 37"/>
                        <wps:cNvCnPr>
                          <a:cxnSpLocks noChangeShapeType="1"/>
                        </wps:cNvCnPr>
                        <wps:spPr bwMode="auto">
                          <a:xfrm>
                            <a:off x="6046" y="212"/>
                            <a:ext cx="196"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31" name="Line 38"/>
                        <wps:cNvCnPr>
                          <a:cxnSpLocks noChangeShapeType="1"/>
                        </wps:cNvCnPr>
                        <wps:spPr bwMode="auto">
                          <a:xfrm>
                            <a:off x="6245"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32" name="Line 39"/>
                        <wps:cNvCnPr>
                          <a:cxnSpLocks noChangeShapeType="1"/>
                        </wps:cNvCnPr>
                        <wps:spPr bwMode="auto">
                          <a:xfrm>
                            <a:off x="6444"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33" name="Line 40"/>
                        <wps:cNvCnPr>
                          <a:cxnSpLocks noChangeShapeType="1"/>
                        </wps:cNvCnPr>
                        <wps:spPr bwMode="auto">
                          <a:xfrm>
                            <a:off x="6643"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s:wsp>
                        <wps:cNvPr id="34" name="Line 41"/>
                        <wps:cNvCnPr>
                          <a:cxnSpLocks noChangeShapeType="1"/>
                        </wps:cNvCnPr>
                        <wps:spPr bwMode="auto">
                          <a:xfrm>
                            <a:off x="6842" y="212"/>
                            <a:ext cx="197" cy="0"/>
                          </a:xfrm>
                          <a:prstGeom prst="line">
                            <a:avLst/>
                          </a:prstGeom>
                          <a:noFill/>
                          <a:ln w="11487">
                            <a:solidFill>
                              <a:srgbClr val="000000"/>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w14:anchorId="392C6066">
              <v:group id="Group 30" style="position:absolute;margin-left:242.5pt;margin-top:10.15pt;width:109.45pt;height:.95pt;z-index:-251658233;mso-wrap-distance-left:0;mso-wrap-distance-right:0;mso-position-horizontal-relative:page" coordsize="2189,19" coordorigin="4850,203" o:spid="_x0000_s1026" w14:anchorId="4B081A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9gF/QIAAEUXAAAOAAAAZHJzL2Uyb0RvYy54bWzsmMlu2zAQhu8F+g6E7o0W04otxM4h2yVt&#10;AyR5AJqiFlQiCZKx7LfvkFIcOUHQNoF0qXwQRI04Gv4fh6Tn7HxXV2jLlC4FX3nhSeAhxqlIS56v&#10;vMeH628LD2lDeEoqwdnK2zPtna+/fjlrZMIiUYgqZQqBE66TRq68whiZ+L6mBauJPhGScTBmQtXE&#10;QFPlfqpIA97ryo+CIPYboVKpBGVaw9PL1uitnf8sY9T8zDLNDKpWHsRm3FW568Ze/fUZSXJFZFHS&#10;LgzygShqUnL46MHVJTEEPanyjau6pEpokZkTKmpfZFlJmRsDjCYMXo3mRokn6caSJ00uDzKBtK90&#10;+rBb+mN7o+S9vFNt9HB7K+gvDbr4jcyTvt228/ZltGm+ixR4kicj3MB3maqtCxgS2jl99wd92c4g&#10;Cg/D2TIIwrmHKNjCKIjnrf60AEi2F17MARIYo2D2bLrqOkfhYtn1XFqbT5L2my7OLi7LHSaSftFK&#10;f06r+4JI5hBoq8WdQmUK4c08xEkN478tOUOz0AZkvwyvXPBWS7rjnZaIi4uC8Jw5Zw97Cf1cD4i8&#10;18U2NID4o7YvKoVRq9JB4OVpK5Gb2AeFSCKVNjdM1MjerLwKonbUyPZWm1bM51csRC6uy6qC5ySp&#10;OGog3BAvTl0PLaoytVZr1CrfXFQKbYlNL/fr0By9BtOYp85bwUh61d0bUlbtPQRacTfhWgVaLTci&#10;3d8pG1zHdCy4MEH7cJ3GR6RIMhzcefCcAm/hxhPcv18838lc0LAP1y0z48GNMKxhdn17C3fK3H/Y&#10;Gd+BCxr24eJRl+U5xnDYmeBCNg2y54K4fbju7DBe5sYYJtcEdyi4sCz24cbjZu4Cw7YwwR0I7gzO&#10;9H24p6PCjYP34U4Hqk/vufDf5wjuYly4EYbT+pS5Q2VudAzX/fEebc+NMcYTXFsXG+RANTsuYmBX&#10;MxgPbozh+1PmDgUXMqe35+JxK1TxAsPK8T/CdcVIqNW6+mRXV7bF4H7bVbReqt/r3wAAAP//AwBQ&#10;SwMEFAAGAAgAAAAhAFRwodThAAAACQEAAA8AAABkcnMvZG93bnJldi54bWxMj8FOwzAQRO9I/IO1&#10;SNyonYRCG+JUVQWcKiRaJNTbNtkmUeN1FLtJ+veYExxnZzT7JltNphUD9a6xrCGaKRDEhS0brjR8&#10;7d8eFiCcRy6xtUwaruRgld/eZJiWduRPGna+EqGEXYoaau+7VEpX1GTQzWxHHLyT7Q36IPtKlj2O&#10;ody0MlbqSRpsOHyosaNNTcV5dzEa3kcc10n0OmzPp831sJ9/fG8j0vr+blq/gPA0+b8w/OIHdMgD&#10;09FeuHSi1fC4mIctXkOsEhAh8KySJYhjOMQxyDyT/xfkPwAAAP//AwBQSwECLQAUAAYACAAAACEA&#10;toM4kv4AAADhAQAAEwAAAAAAAAAAAAAAAAAAAAAAW0NvbnRlbnRfVHlwZXNdLnhtbFBLAQItABQA&#10;BgAIAAAAIQA4/SH/1gAAAJQBAAALAAAAAAAAAAAAAAAAAC8BAABfcmVscy8ucmVsc1BLAQItABQA&#10;BgAIAAAAIQBXU9gF/QIAAEUXAAAOAAAAAAAAAAAAAAAAAC4CAABkcnMvZTJvRG9jLnhtbFBLAQIt&#10;ABQABgAIAAAAIQBUcKHU4QAAAAkBAAAPAAAAAAAAAAAAAAAAAFcFAABkcnMvZG93bnJldi54bWxQ&#10;SwUGAAAAAAQABADzAAAAZQYAAAAA&#10;">
                <v:line id="Line 31" style="position:absolute;visibility:visible;mso-wrap-style:square" o:spid="_x0000_s1027" strokeweight=".31908mm" o:connectortype="straight" from="4850,212" to="5047,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87+dxAAAANsAAAAPAAAAZHJzL2Rvd25yZXYueG1sRI/RasJA&#10;FETfC/7DcoW+1Y1JUYmuogXBiiDafsA1e5ukZu+G3VXj37tCoY/DzJxhZovONOJKzteWFQwHCQji&#10;wuqaSwXfX+u3CQgfkDU2lknBnTws5r2XGeba3vhA12MoRYSwz1FBFUKbS+mLigz6gW2Jo/djncEQ&#10;pSuldniLcNPINElG0mDNcaHClj4qKs7Hi1EwMavTbzq+r7PPIdrtu9vtV9lOqdd+t5yCCNSF//Bf&#10;e6MVpBk8v8QfIOcPAAAA//8DAFBLAQItABQABgAIAAAAIQDb4fbL7gAAAIUBAAATAAAAAAAAAAAA&#10;AAAAAAAAAABbQ29udGVudF9UeXBlc10ueG1sUEsBAi0AFAAGAAgAAAAhAFr0LFu/AAAAFQEAAAsA&#10;AAAAAAAAAAAAAAAAHwEAAF9yZWxzLy5yZWxzUEsBAi0AFAAGAAgAAAAhANDzv53EAAAA2wAAAA8A&#10;AAAAAAAAAAAAAAAABwIAAGRycy9kb3ducmV2LnhtbFBLBQYAAAAAAwADALcAAAD4AgAAAAA=&#10;"/>
                <v:line id="Line 32" style="position:absolute;visibility:visible;mso-wrap-style:square" o:spid="_x0000_s1028" strokeweight=".31908mm" o:connectortype="straight" from="5050,212" to="5246,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VoJyxQAAANsAAAAPAAAAZHJzL2Rvd25yZXYueG1sRI/RasJA&#10;FETfhf7Dcgt9001irZK6ERWEtghS9QOu2dskbfZu2N1q/PtuQfBxmJkzzHzRm1acyfnGsoJ0lIAg&#10;Lq1uuFJwPGyGMxA+IGtsLZOCK3lYFA+DOebaXviTzvtQiQhhn6OCOoQul9KXNRn0I9sRR+/LOoMh&#10;SldJ7fAS4aaVWZK8SIMNx4UaO1rXVP7sf42CmVmdvrPpdTN+T9F+PLvtbjXeKvX02C9fQQTqwz18&#10;a79pBdkE/r/EHyCLPwAAAP//AwBQSwECLQAUAAYACAAAACEA2+H2y+4AAACFAQAAEwAAAAAAAAAA&#10;AAAAAAAAAAAAW0NvbnRlbnRfVHlwZXNdLnhtbFBLAQItABQABgAIAAAAIQBa9CxbvwAAABUBAAAL&#10;AAAAAAAAAAAAAAAAAB8BAABfcmVscy8ucmVsc1BLAQItABQABgAIAAAAIQAwVoJyxQAAANsAAAAP&#10;AAAAAAAAAAAAAAAAAAcCAABkcnMvZG93bnJldi54bWxQSwUGAAAAAAMAAwC3AAAA+QIAAAAA&#10;"/>
                <v:line id="Line 33" style="position:absolute;visibility:visible;mso-wrap-style:square" o:spid="_x0000_s1029" strokeweight=".31908mm" o:connectortype="straight" from="5249,212" to="5446,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hBwFxAAAANsAAAAPAAAAZHJzL2Rvd25yZXYueG1sRI/RasJA&#10;FETfC/7DcoW+6cYoVlJXUUFQEcS0H3CbvU3SZu+G3a3Gv3cFoY/DzJxh5svONOJCzteWFYyGCQji&#10;wuqaSwWfH9vBDIQPyBoby6TgRh6Wi97LHDNtr3ymSx5KESHsM1RQhdBmUvqiIoN+aFvi6H1bZzBE&#10;6UqpHV4j3DQyTZKpNFhzXKiwpU1FxW/+ZxTMzPrrJ327bcf7EdrDxB1P6/FRqdd+t3oHEagL/+Fn&#10;e6cVpFN4fIk/QC7uAAAA//8DAFBLAQItABQABgAIAAAAIQDb4fbL7gAAAIUBAAATAAAAAAAAAAAA&#10;AAAAAAAAAABbQ29udGVudF9UeXBlc10ueG1sUEsBAi0AFAAGAAgAAAAhAFr0LFu/AAAAFQEAAAsA&#10;AAAAAAAAAAAAAAAAHwEAAF9yZWxzLy5yZWxzUEsBAi0AFAAGAAgAAAAhAMCEHAXEAAAA2wAAAA8A&#10;AAAAAAAAAAAAAAAABwIAAGRycy9kb3ducmV2LnhtbFBLBQYAAAAAAwADALcAAAD4AgAAAAA=&#10;"/>
                <v:line id="Line 34" style="position:absolute;visibility:visible;mso-wrap-style:square" o:spid="_x0000_s1030" strokeweight=".31908mm" o:connectortype="straight" from="5448,212" to="5645,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yLmexAAAANsAAAAPAAAAZHJzL2Rvd25yZXYueG1sRI/RasJA&#10;FETfhf7DcgXf6sYojURXqYKgRShVP+CavU1Ss3fD7qrx77uFgo/DzJxh5svONOJGzteWFYyGCQji&#10;wuqaSwWn4+Z1CsIHZI2NZVLwIA/LxUtvjrm2d/6i2yGUIkLY56igCqHNpfRFRQb90LbE0fu2zmCI&#10;0pVSO7xHuGlkmiRv0mDNcaHCltYVFZfD1SiYmtX5J80em/FuhPZj4vafq/FeqUG/e5+BCNSFZ/i/&#10;vdUK0gz+vsQfIBe/AAAA//8DAFBLAQItABQABgAIAAAAIQDb4fbL7gAAAIUBAAATAAAAAAAAAAAA&#10;AAAAAAAAAABbQ29udGVudF9UeXBlc10ueG1sUEsBAi0AFAAGAAgAAAAhAFr0LFu/AAAAFQEAAAsA&#10;AAAAAAAAAAAAAAAAHwEAAF9yZWxzLy5yZWxzUEsBAi0AFAAGAAgAAAAhAK/IuZ7EAAAA2wAAAA8A&#10;AAAAAAAAAAAAAAAABwIAAGRycy9kb3ducmV2LnhtbFBLBQYAAAAAAwADALcAAAD4AgAAAAA=&#10;"/>
                <v:line id="Line 35" style="position:absolute;visibility:visible;mso-wrap-style:square" o:spid="_x0000_s1031" strokeweight=".31908mm" o:connectortype="straight" from="5647,212" to="5844,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Vy3swAAAANsAAAAPAAAAZHJzL2Rvd25yZXYueG1sRE/LisIw&#10;FN0PzD+EO+BOU6uoVKOMA4KKID4+4Npc2840NyWJWv/eLIRZHs57tmhNLe7kfGVZQb+XgCDOra64&#10;UHA+rboTED4ga6wtk4IneVjMPz9mmGn74APdj6EQMYR9hgrKEJpMSp+XZND3bEMcuat1BkOErpDa&#10;4SOGm1qmSTKSBiuODSU29FNS/ne8GQUTs7z8puPnarDpo90O3W6/HOyU6ny131MQgdrwL36711pB&#10;GsfGL/EHyPkLAAD//wMAUEsBAi0AFAAGAAgAAAAhANvh9svuAAAAhQEAABMAAAAAAAAAAAAAAAAA&#10;AAAAAFtDb250ZW50X1R5cGVzXS54bWxQSwECLQAUAAYACAAAACEAWvQsW78AAAAVAQAACwAAAAAA&#10;AAAAAAAAAAAfAQAAX3JlbHMvLnJlbHNQSwECLQAUAAYACAAAACEA3lct7MAAAADbAAAADwAAAAAA&#10;AAAAAAAAAAAHAgAAZHJzL2Rvd25yZXYueG1sUEsFBgAAAAADAAMAtwAAAPQCAAAAAA==&#10;"/>
                <v:line id="Line 36" style="position:absolute;visibility:visible;mso-wrap-style:square" o:spid="_x0000_s1032" strokeweight=".31908mm" o:connectortype="straight" from="5846,212" to="6043,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4h3xQAAANsAAAAPAAAAZHJzL2Rvd25yZXYueG1sRI/RasJA&#10;FETfhf7Dcgt9001isZq6ERWEtghS9QOu2dskbfZu2N1q/PtuQfBxmJkzzHzRm1acyfnGsoJ0lIAg&#10;Lq1uuFJwPGyGUxA+IGtsLZOCK3lYFA+DOebaXviTzvtQiQhhn6OCOoQul9KXNRn0I9sRR+/LOoMh&#10;SldJ7fAS4aaVWZJMpMGG40KNHa1rKn/2v0bB1KxO39nLdTN+T9F+PLvtbjXeKvX02C9fQQTqwz18&#10;a79pBdkM/r/EHyCLPwAAAP//AwBQSwECLQAUAAYACAAAACEA2+H2y+4AAACFAQAAEwAAAAAAAAAA&#10;AAAAAAAAAAAAW0NvbnRlbnRfVHlwZXNdLnhtbFBLAQItABQABgAIAAAAIQBa9CxbvwAAABUBAAAL&#10;AAAAAAAAAAAAAAAAAB8BAABfcmVscy8ucmVsc1BLAQItABQABgAIAAAAIQCxG4h3xQAAANsAAAAP&#10;AAAAAAAAAAAAAAAAAAcCAABkcnMvZG93bnJldi54bWxQSwUGAAAAAAMAAwC3AAAA+QIAAAAA&#10;"/>
                <v:line id="Line 37" style="position:absolute;visibility:visible;mso-wrap-style:square" o:spid="_x0000_s1033" strokeweight=".31908mm" o:connectortype="straight" from="6046,212" to="6242,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Lc3wgAAANsAAAAPAAAAZHJzL2Rvd25yZXYueG1sRE/dasIw&#10;FL4XfIdwhN3N1HZsUo1FBWEbwpjbA5w1x7banJQka+vbLxcDLz++/3Uxmlb05HxjWcFinoAgLq1u&#10;uFLw/XV4XILwAVlja5kU3MhDsZlO1phrO/An9adQiRjCPkcFdQhdLqUvazLo57YjjtzZOoMhQldJ&#10;7XCI4aaVaZI8S4MNx4YaO9rXVF5Pv0bB0ux+LunL7ZC9LdC+P7njxy47KvUwG7crEIHGcBf/u1+1&#10;giyuj1/iD5CbPwAAAP//AwBQSwECLQAUAAYACAAAACEA2+H2y+4AAACFAQAAEwAAAAAAAAAAAAAA&#10;AAAAAAAAW0NvbnRlbnRfVHlwZXNdLnhtbFBLAQItABQABgAIAAAAIQBa9CxbvwAAABUBAAALAAAA&#10;AAAAAAAAAAAAAB8BAABfcmVscy8ucmVsc1BLAQItABQABgAIAAAAIQCl+Lc3wgAAANsAAAAPAAAA&#10;AAAAAAAAAAAAAAcCAABkcnMvZG93bnJldi54bWxQSwUGAAAAAAMAAwC3AAAA9gIAAAAA&#10;"/>
                <v:line id="Line 38" style="position:absolute;visibility:visible;mso-wrap-style:square" o:spid="_x0000_s1034" strokeweight=".31908mm" o:connectortype="straight" from="6245,212" to="6442,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tBKsxAAAANsAAAAPAAAAZHJzL2Rvd25yZXYueG1sRI/RasJA&#10;FETfC/7DcoW+1U1MUYmuogXBiiDafsA1e5ukZu+G3VXj37tCoY/DzJxhZovONOJKzteWFaSDBARx&#10;YXXNpYLvr/XbBIQPyBoby6TgTh4W897LDHNtb3yg6zGUIkLY56igCqHNpfRFRQb9wLbE0fuxzmCI&#10;0pVSO7xFuGnkMElG0mDNcaHClj4qKs7Hi1EwMavT73B8X2efKdrtu9vtV9lOqdd+t5yCCNSF//Bf&#10;e6MVZCk8v8QfIOcPAAAA//8DAFBLAQItABQABgAIAAAAIQDb4fbL7gAAAIUBAAATAAAAAAAAAAAA&#10;AAAAAAAAAABbQ29udGVudF9UeXBlc10ueG1sUEsBAi0AFAAGAAgAAAAhAFr0LFu/AAAAFQEAAAsA&#10;AAAAAAAAAAAAAAAAHwEAAF9yZWxzLy5yZWxzUEsBAi0AFAAGAAgAAAAhAMq0EqzEAAAA2wAAAA8A&#10;AAAAAAAAAAAAAAAABwIAAGRycy9kb3ducmV2LnhtbFBLBQYAAAAAAwADALcAAAD4AgAAAAA=&#10;"/>
                <v:line id="Line 39" style="position:absolute;visibility:visible;mso-wrap-style:square" o:spid="_x0000_s1035" strokeweight=".31908mm" o:connectortype="straight" from="6444,212" to="6641,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ZozbxAAAANsAAAAPAAAAZHJzL2Rvd25yZXYueG1sRI/RasJA&#10;FETfC/7DcoW+1Y1JUYmuogXBiiDafsA1e5ukZu+G3VXj37tCoY/DzJxhZovONOJKzteWFQwHCQji&#10;wuqaSwXfX+u3CQgfkDU2lknBnTws5r2XGeba3vhA12MoRYSwz1FBFUKbS+mLigz6gW2Jo/djncEQ&#10;pSuldniLcNPINElG0mDNcaHClj4qKs7Hi1EwMavTbzq+r7PPIdrtu9vtV9lOqdd+t5yCCNSF//Bf&#10;e6MVZCk8v8QfIOcPAAAA//8DAFBLAQItABQABgAIAAAAIQDb4fbL7gAAAIUBAAATAAAAAAAAAAAA&#10;AAAAAAAAAABbQ29udGVudF9UeXBlc10ueG1sUEsBAi0AFAAGAAgAAAAhAFr0LFu/AAAAFQEAAAsA&#10;AAAAAAAAAAAAAAAAHwEAAF9yZWxzLy5yZWxzUEsBAi0AFAAGAAgAAAAhADpmjNvEAAAA2wAAAA8A&#10;AAAAAAAAAAAAAAAABwIAAGRycy9kb3ducmV2LnhtbFBLBQYAAAAAAwADALcAAAD4AgAAAAA=&#10;"/>
                <v:line id="Line 40" style="position:absolute;visibility:visible;mso-wrap-style:square" o:spid="_x0000_s1036" strokeweight=".31908mm" o:connectortype="straight" from="6643,212" to="6840,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KilAxAAAANsAAAAPAAAAZHJzL2Rvd25yZXYueG1sRI/RasJA&#10;FETfhf7Dcgu+1Y2JtBJdpRGEWgRp9AOu2dskbfZu2N1q/PtuoeDjMDNnmOV6MJ24kPOtZQXTSQKC&#10;uLK65VrB6bh9moPwAVljZ5kU3MjDevUwWmKu7ZU/6FKGWkQI+xwVNCH0uZS+asign9ieOHqf1hkM&#10;UbpaaofXCDedTJPkWRpsOS402NOmoeq7/DEK5qY4f6Uvt222m6J9n7n9ocj2So0fh9cFiEBDuIf/&#10;229aQZbB35f4A+TqFwAA//8DAFBLAQItABQABgAIAAAAIQDb4fbL7gAAAIUBAAATAAAAAAAAAAAA&#10;AAAAAAAAAABbQ29udGVudF9UeXBlc10ueG1sUEsBAi0AFAAGAAgAAAAhAFr0LFu/AAAAFQEAAAsA&#10;AAAAAAAAAAAAAAAAHwEAAF9yZWxzLy5yZWxzUEsBAi0AFAAGAAgAAAAhAFUqKUDEAAAA2wAAAA8A&#10;AAAAAAAAAAAAAAAABwIAAGRycy9kb3ducmV2LnhtbFBLBQYAAAAAAwADALcAAAD4AgAAAAA=&#10;"/>
                <v:line id="Line 41" style="position:absolute;visibility:visible;mso-wrap-style:square" o:spid="_x0000_s1037" strokeweight=".31908mm" o:connectortype="straight" from="6842,212" to="7039,2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w7E0xAAAANsAAAAPAAAAZHJzL2Rvd25yZXYueG1sRI/RasJA&#10;FETfC/7DcoW+1Y1GrMRsRAWhFaHU+gHX7DVJm70bdrca/94VCn0cZuYMky9704oLOd9YVjAeJSCI&#10;S6sbrhQcv7YvcxA+IGtsLZOCG3lYFoOnHDNtr/xJl0OoRISwz1BBHUKXSenLmgz6ke2Io3e2zmCI&#10;0lVSO7xGuGnlJElm0mDDcaHGjjY1lT+HX6Ngbtan78nrbZu+j9Hupm7/sU73Sj0P+9UCRKA+/If/&#10;2m9aQTqFx5f4A2RxBwAA//8DAFBLAQItABQABgAIAAAAIQDb4fbL7gAAAIUBAAATAAAAAAAAAAAA&#10;AAAAAAAAAABbQ29udGVudF9UeXBlc10ueG1sUEsBAi0AFAAGAAgAAAAhAFr0LFu/AAAAFQEAAAsA&#10;AAAAAAAAAAAAAAAAHwEAAF9yZWxzLy5yZWxzUEsBAi0AFAAGAAgAAAAhANrDsTTEAAAA2wAAAA8A&#10;AAAAAAAAAAAAAAAABwIAAGRycy9kb3ducmV2LnhtbFBLBQYAAAAAAwADALcAAAD4AgAAAAA=&#10;"/>
                <w10:wrap type="topAndBottom" anchorx="page"/>
              </v:group>
            </w:pict>
          </mc:Fallback>
        </mc:AlternateContent>
      </w:r>
    </w:p>
    <w:p w:rsidRPr="00B12B67" w:rsidR="0013190C" w:rsidP="0013190C" w:rsidRDefault="0013190C" w14:paraId="1B566959" w14:textId="77777777">
      <w:pPr>
        <w:pStyle w:val="Heading2"/>
        <w:spacing w:line="232" w:lineRule="exact"/>
        <w:ind w:left="1412" w:right="1414"/>
        <w:jc w:val="center"/>
        <w:rPr>
          <w:lang w:val="en-NZ"/>
        </w:rPr>
      </w:pPr>
      <w:r w:rsidRPr="00B12B67">
        <w:rPr>
          <w:shd w:val="clear" w:color="auto" w:fill="FFFF00"/>
          <w:lang w:val="en-NZ"/>
        </w:rPr>
        <w:t>Kaimahi Initials</w:t>
      </w:r>
    </w:p>
    <w:p w:rsidRPr="00B12B67" w:rsidR="0024212B" w:rsidRDefault="0024212B" w14:paraId="502A5052" w14:textId="55CB62A8">
      <w:pPr>
        <w:pStyle w:val="BodyText"/>
        <w:spacing w:before="12"/>
        <w:rPr>
          <w:b/>
          <w:sz w:val="29"/>
          <w:lang w:val="en-NZ"/>
        </w:rPr>
      </w:pPr>
    </w:p>
    <w:p w:rsidRPr="00B12B67" w:rsidR="0024212B" w:rsidRDefault="0024212B" w14:paraId="02583A13" w14:textId="77777777">
      <w:pPr>
        <w:rPr>
          <w:sz w:val="29"/>
          <w:lang w:val="en-NZ"/>
        </w:rPr>
        <w:sectPr w:rsidRPr="00B12B67" w:rsidR="0024212B" w:rsidSect="00787F44">
          <w:headerReference w:type="default" r:id="rId15"/>
          <w:footerReference w:type="default" r:id="rId16"/>
          <w:pgSz w:w="11920" w:h="16850" w:orient="portrait"/>
          <w:pgMar w:top="1420" w:right="1180" w:bottom="1320" w:left="1160" w:header="0" w:footer="1138" w:gutter="0"/>
          <w:pgNumType w:start="1"/>
          <w:cols w:space="720"/>
          <w:titlePg/>
          <w:docGrid w:linePitch="299"/>
        </w:sectPr>
      </w:pPr>
    </w:p>
    <w:p w:rsidRPr="00B12B67" w:rsidR="0024212B" w:rsidRDefault="008B543A" w14:paraId="0DB8AE0B" w14:textId="77777777">
      <w:pPr>
        <w:pStyle w:val="BodyText"/>
        <w:ind w:left="4228"/>
        <w:rPr>
          <w:lang w:val="en-NZ"/>
        </w:rPr>
      </w:pPr>
      <w:r w:rsidRPr="00B12B67">
        <w:rPr>
          <w:noProof/>
          <w:lang w:val="en-NZ"/>
        </w:rPr>
        <w:drawing>
          <wp:inline distT="0" distB="0" distL="0" distR="0" wp14:anchorId="05530CB4" wp14:editId="5E1B0C76">
            <wp:extent cx="721663" cy="862583"/>
            <wp:effectExtent l="0" t="0" r="0" b="0"/>
            <wp:docPr id="3" name="image2.jpeg" descr="C:\Users\Andrew\AppData\Local\Microsoft\Windows\Temporary Internet Files\Content.Outlook\OD9ZO502\TKR Tohu - Green - With Kupu - TK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2.jpeg"/>
                    <pic:cNvPicPr/>
                  </pic:nvPicPr>
                  <pic:blipFill>
                    <a:blip r:embed="rId17" cstate="print"/>
                    <a:stretch>
                      <a:fillRect/>
                    </a:stretch>
                  </pic:blipFill>
                  <pic:spPr>
                    <a:xfrm>
                      <a:off x="0" y="0"/>
                      <a:ext cx="721663" cy="862583"/>
                    </a:xfrm>
                    <a:prstGeom prst="rect">
                      <a:avLst/>
                    </a:prstGeom>
                  </pic:spPr>
                </pic:pic>
              </a:graphicData>
            </a:graphic>
          </wp:inline>
        </w:drawing>
      </w:r>
    </w:p>
    <w:p w:rsidRPr="00B12B67" w:rsidR="0024212B" w:rsidRDefault="0024212B" w14:paraId="00F985E3" w14:textId="77777777">
      <w:pPr>
        <w:pStyle w:val="BodyText"/>
        <w:rPr>
          <w:b/>
          <w:lang w:val="en-NZ"/>
        </w:rPr>
      </w:pPr>
    </w:p>
    <w:p w:rsidRPr="00B12B67" w:rsidR="0024212B" w:rsidRDefault="0024212B" w14:paraId="7F920E2F" w14:textId="77777777">
      <w:pPr>
        <w:pStyle w:val="BodyText"/>
        <w:spacing w:before="10"/>
        <w:rPr>
          <w:b/>
          <w:sz w:val="17"/>
          <w:lang w:val="en-NZ"/>
        </w:rPr>
      </w:pPr>
    </w:p>
    <w:p w:rsidRPr="00B12B67" w:rsidR="0024212B" w:rsidRDefault="008B543A" w14:paraId="21370E2C" w14:textId="77777777">
      <w:pPr>
        <w:pStyle w:val="BodyText"/>
        <w:spacing w:before="56"/>
        <w:ind w:left="280"/>
        <w:rPr>
          <w:lang w:val="en-NZ"/>
        </w:rPr>
      </w:pPr>
      <w:r w:rsidRPr="00B12B67">
        <w:rPr>
          <w:sz w:val="22"/>
          <w:lang w:val="en-NZ"/>
        </w:rPr>
        <w:t>[</w:t>
      </w:r>
      <w:r w:rsidRPr="00B12B67">
        <w:rPr>
          <w:shd w:val="clear" w:color="auto" w:fill="FFFF00"/>
          <w:lang w:val="en-NZ"/>
        </w:rPr>
        <w:t>Date</w:t>
      </w:r>
      <w:r w:rsidRPr="00B12B67">
        <w:rPr>
          <w:lang w:val="en-NZ"/>
        </w:rPr>
        <w:t>]</w:t>
      </w:r>
    </w:p>
    <w:p w:rsidRPr="00B12B67" w:rsidR="0024212B" w:rsidRDefault="0024212B" w14:paraId="58277EFB" w14:textId="77777777">
      <w:pPr>
        <w:pStyle w:val="BodyText"/>
        <w:rPr>
          <w:lang w:val="en-NZ"/>
        </w:rPr>
      </w:pPr>
    </w:p>
    <w:p w:rsidRPr="00B12B67" w:rsidR="0024212B" w:rsidRDefault="0024212B" w14:paraId="7E3F4A95" w14:textId="77777777">
      <w:pPr>
        <w:pStyle w:val="BodyText"/>
        <w:spacing w:before="6"/>
        <w:rPr>
          <w:sz w:val="15"/>
          <w:lang w:val="en-NZ"/>
        </w:rPr>
      </w:pPr>
    </w:p>
    <w:p w:rsidRPr="00B12B67" w:rsidR="0024212B" w:rsidRDefault="008B543A" w14:paraId="5D1D2971" w14:textId="77777777">
      <w:pPr>
        <w:pStyle w:val="BodyText"/>
        <w:spacing w:before="59" w:line="352" w:lineRule="auto"/>
        <w:ind w:left="280" w:right="7612"/>
        <w:rPr>
          <w:lang w:val="en-NZ"/>
        </w:rPr>
      </w:pPr>
      <w:r w:rsidRPr="00B12B67">
        <w:rPr>
          <w:lang w:val="en-NZ"/>
        </w:rPr>
        <w:t>[</w:t>
      </w:r>
      <w:r w:rsidRPr="00B12B67">
        <w:rPr>
          <w:shd w:val="clear" w:color="auto" w:fill="FFFF00"/>
          <w:lang w:val="en-NZ"/>
        </w:rPr>
        <w:t>Name of Employee</w:t>
      </w:r>
      <w:r w:rsidRPr="00B12B67">
        <w:rPr>
          <w:lang w:val="en-NZ"/>
        </w:rPr>
        <w:t>] [</w:t>
      </w:r>
      <w:r w:rsidRPr="00B12B67">
        <w:rPr>
          <w:shd w:val="clear" w:color="auto" w:fill="FFFF00"/>
          <w:lang w:val="en-NZ"/>
        </w:rPr>
        <w:t>Address</w:t>
      </w:r>
      <w:r w:rsidRPr="00B12B67">
        <w:rPr>
          <w:lang w:val="en-NZ"/>
        </w:rPr>
        <w:t>]</w:t>
      </w:r>
    </w:p>
    <w:p w:rsidRPr="00B12B67" w:rsidR="0024212B" w:rsidRDefault="0024212B" w14:paraId="42CBC2DF" w14:textId="77777777">
      <w:pPr>
        <w:pStyle w:val="BodyText"/>
        <w:spacing w:before="2"/>
        <w:rPr>
          <w:sz w:val="26"/>
          <w:lang w:val="en-NZ"/>
        </w:rPr>
      </w:pPr>
    </w:p>
    <w:p w:rsidRPr="00B12B67" w:rsidR="0024212B" w:rsidRDefault="008B543A" w14:paraId="1DFFB14B" w14:textId="6F7A4A06">
      <w:pPr>
        <w:pStyle w:val="BodyText"/>
        <w:spacing w:before="59"/>
        <w:ind w:left="280"/>
        <w:rPr>
          <w:lang w:val="en-NZ"/>
        </w:rPr>
      </w:pPr>
      <w:r w:rsidRPr="00B12B67">
        <w:rPr>
          <w:lang w:val="en-NZ"/>
        </w:rPr>
        <w:t>T</w:t>
      </w:r>
      <w:r w:rsidRPr="00B12B67" w:rsidR="002D7389">
        <w:rPr>
          <w:lang w:val="en-NZ"/>
        </w:rPr>
        <w:t>ēnā</w:t>
      </w:r>
      <w:r w:rsidRPr="00B12B67">
        <w:rPr>
          <w:lang w:val="en-NZ"/>
        </w:rPr>
        <w:t xml:space="preserve"> koe [</w:t>
      </w:r>
      <w:r w:rsidRPr="00B12B67">
        <w:rPr>
          <w:shd w:val="clear" w:color="auto" w:fill="FFFF00"/>
          <w:lang w:val="en-NZ"/>
        </w:rPr>
        <w:t>name</w:t>
      </w:r>
      <w:r w:rsidRPr="00B12B67">
        <w:rPr>
          <w:lang w:val="en-NZ"/>
        </w:rPr>
        <w:t>],</w:t>
      </w:r>
    </w:p>
    <w:p w:rsidRPr="00B12B67" w:rsidR="0024212B" w:rsidRDefault="0024212B" w14:paraId="75413A46" w14:textId="77777777">
      <w:pPr>
        <w:pStyle w:val="BodyText"/>
        <w:spacing w:before="9"/>
        <w:rPr>
          <w:sz w:val="29"/>
          <w:lang w:val="en-NZ"/>
        </w:rPr>
      </w:pPr>
    </w:p>
    <w:p w:rsidRPr="00B12B67" w:rsidR="0024212B" w:rsidRDefault="008B543A" w14:paraId="626579D3" w14:textId="77777777">
      <w:pPr>
        <w:pStyle w:val="Heading2"/>
        <w:spacing w:before="1"/>
        <w:rPr>
          <w:lang w:val="en-NZ"/>
        </w:rPr>
      </w:pPr>
      <w:bookmarkStart w:name="Offer_of_Employment" w:id="1"/>
      <w:bookmarkEnd w:id="1"/>
      <w:r w:rsidRPr="00B12B67">
        <w:rPr>
          <w:lang w:val="en-NZ"/>
        </w:rPr>
        <w:t>Offer of Employment</w:t>
      </w:r>
    </w:p>
    <w:p w:rsidRPr="00B12B67" w:rsidR="0024212B" w:rsidRDefault="008B543A" w14:paraId="69FF9128" w14:textId="77777777">
      <w:pPr>
        <w:pStyle w:val="BodyText"/>
        <w:spacing w:before="120"/>
        <w:ind w:left="279" w:right="273"/>
        <w:jc w:val="both"/>
        <w:rPr>
          <w:lang w:val="en-NZ"/>
        </w:rPr>
      </w:pPr>
      <w:r w:rsidRPr="00B12B67">
        <w:rPr>
          <w:lang w:val="en-NZ"/>
        </w:rPr>
        <w:t xml:space="preserve">I am </w:t>
      </w:r>
      <w:r w:rsidRPr="00B12B67">
        <w:rPr>
          <w:spacing w:val="-3"/>
          <w:lang w:val="en-NZ"/>
        </w:rPr>
        <w:t xml:space="preserve">pleased </w:t>
      </w:r>
      <w:r w:rsidRPr="00B12B67">
        <w:rPr>
          <w:lang w:val="en-NZ"/>
        </w:rPr>
        <w:t xml:space="preserve">to </w:t>
      </w:r>
      <w:r w:rsidRPr="00B12B67">
        <w:rPr>
          <w:spacing w:val="-3"/>
          <w:lang w:val="en-NZ"/>
        </w:rPr>
        <w:t xml:space="preserve">offer </w:t>
      </w:r>
      <w:r w:rsidRPr="00B12B67">
        <w:rPr>
          <w:lang w:val="en-NZ"/>
        </w:rPr>
        <w:t xml:space="preserve">you the </w:t>
      </w:r>
      <w:r w:rsidRPr="00B12B67">
        <w:rPr>
          <w:spacing w:val="-3"/>
          <w:lang w:val="en-NZ"/>
        </w:rPr>
        <w:t xml:space="preserve">position </w:t>
      </w:r>
      <w:r w:rsidRPr="00B12B67">
        <w:rPr>
          <w:lang w:val="en-NZ"/>
        </w:rPr>
        <w:t xml:space="preserve">of </w:t>
      </w:r>
      <w:r w:rsidRPr="00B12B67">
        <w:rPr>
          <w:spacing w:val="-3"/>
          <w:lang w:val="en-NZ"/>
        </w:rPr>
        <w:t>[</w:t>
      </w:r>
      <w:r w:rsidRPr="00B12B67">
        <w:rPr>
          <w:spacing w:val="-3"/>
          <w:highlight w:val="magenta"/>
          <w:shd w:val="clear" w:color="auto" w:fill="FFFF00"/>
          <w:lang w:val="en-NZ"/>
        </w:rPr>
        <w:t>title</w:t>
      </w:r>
      <w:r w:rsidRPr="00B12B67">
        <w:rPr>
          <w:spacing w:val="-3"/>
          <w:lang w:val="en-NZ"/>
        </w:rPr>
        <w:t xml:space="preserve">] </w:t>
      </w:r>
      <w:r w:rsidRPr="00B12B67">
        <w:rPr>
          <w:lang w:val="en-NZ"/>
        </w:rPr>
        <w:t xml:space="preserve">at </w:t>
      </w:r>
      <w:r w:rsidRPr="00B12B67">
        <w:rPr>
          <w:spacing w:val="-3"/>
          <w:lang w:val="en-NZ"/>
        </w:rPr>
        <w:t>[</w:t>
      </w:r>
      <w:r w:rsidRPr="00F65C2C">
        <w:rPr>
          <w:spacing w:val="-3"/>
          <w:highlight w:val="cyan"/>
          <w:shd w:val="clear" w:color="auto" w:fill="FFFF00"/>
          <w:lang w:val="en-NZ"/>
        </w:rPr>
        <w:t>location</w:t>
      </w:r>
      <w:r w:rsidRPr="00B12B67">
        <w:rPr>
          <w:spacing w:val="-3"/>
          <w:lang w:val="en-NZ"/>
        </w:rPr>
        <w:t xml:space="preserve">] starting </w:t>
      </w:r>
      <w:r w:rsidRPr="00B12B67">
        <w:rPr>
          <w:lang w:val="en-NZ"/>
        </w:rPr>
        <w:t xml:space="preserve">on </w:t>
      </w:r>
      <w:r w:rsidRPr="00B12B67">
        <w:rPr>
          <w:spacing w:val="-3"/>
          <w:lang w:val="en-NZ"/>
        </w:rPr>
        <w:t xml:space="preserve">the commencement </w:t>
      </w:r>
      <w:r w:rsidRPr="00B12B67">
        <w:rPr>
          <w:lang w:val="en-NZ"/>
        </w:rPr>
        <w:t xml:space="preserve">date </w:t>
      </w:r>
      <w:r w:rsidRPr="00B12B67">
        <w:rPr>
          <w:spacing w:val="-5"/>
          <w:lang w:val="en-NZ"/>
        </w:rPr>
        <w:t xml:space="preserve">expressed </w:t>
      </w:r>
      <w:r w:rsidRPr="00B12B67">
        <w:rPr>
          <w:lang w:val="en-NZ"/>
        </w:rPr>
        <w:t xml:space="preserve">in the </w:t>
      </w:r>
      <w:r w:rsidRPr="00B12B67">
        <w:rPr>
          <w:spacing w:val="-3"/>
          <w:lang w:val="en-NZ"/>
        </w:rPr>
        <w:t xml:space="preserve">attached individual employment agreement. </w:t>
      </w:r>
      <w:r w:rsidRPr="00B12B67">
        <w:rPr>
          <w:lang w:val="en-NZ"/>
        </w:rPr>
        <w:t xml:space="preserve">I </w:t>
      </w:r>
      <w:r w:rsidRPr="00B12B67">
        <w:rPr>
          <w:spacing w:val="-3"/>
          <w:lang w:val="en-NZ"/>
        </w:rPr>
        <w:t xml:space="preserve">propose </w:t>
      </w:r>
      <w:r w:rsidRPr="00B12B67">
        <w:rPr>
          <w:lang w:val="en-NZ"/>
        </w:rPr>
        <w:t xml:space="preserve">that the </w:t>
      </w:r>
      <w:r w:rsidRPr="00B12B67">
        <w:rPr>
          <w:spacing w:val="-3"/>
          <w:lang w:val="en-NZ"/>
        </w:rPr>
        <w:t xml:space="preserve">terms </w:t>
      </w:r>
      <w:r w:rsidRPr="00B12B67">
        <w:rPr>
          <w:lang w:val="en-NZ"/>
        </w:rPr>
        <w:t xml:space="preserve">of </w:t>
      </w:r>
      <w:r w:rsidRPr="00B12B67">
        <w:rPr>
          <w:spacing w:val="-3"/>
          <w:lang w:val="en-NZ"/>
        </w:rPr>
        <w:t xml:space="preserve">employment will </w:t>
      </w:r>
      <w:r w:rsidRPr="00B12B67">
        <w:rPr>
          <w:lang w:val="en-NZ"/>
        </w:rPr>
        <w:t xml:space="preserve">be </w:t>
      </w:r>
      <w:r w:rsidRPr="00B12B67">
        <w:rPr>
          <w:spacing w:val="-3"/>
          <w:lang w:val="en-NZ"/>
        </w:rPr>
        <w:t xml:space="preserve">those </w:t>
      </w:r>
      <w:r w:rsidRPr="00B12B67">
        <w:rPr>
          <w:lang w:val="en-NZ"/>
        </w:rPr>
        <w:t xml:space="preserve">in </w:t>
      </w:r>
      <w:r w:rsidRPr="00B12B67">
        <w:rPr>
          <w:spacing w:val="-3"/>
          <w:lang w:val="en-NZ"/>
        </w:rPr>
        <w:t>this agreement.</w:t>
      </w:r>
    </w:p>
    <w:p w:rsidRPr="00B12B67" w:rsidR="0024212B" w:rsidRDefault="008B543A" w14:paraId="0C708EE4" w14:textId="51AFB696">
      <w:pPr>
        <w:pStyle w:val="BodyText"/>
        <w:spacing w:before="120"/>
        <w:ind w:left="279" w:right="275"/>
        <w:jc w:val="both"/>
        <w:rPr>
          <w:lang w:val="en-NZ"/>
        </w:rPr>
      </w:pPr>
      <w:r w:rsidRPr="00B12B67">
        <w:rPr>
          <w:spacing w:val="-2"/>
          <w:lang w:val="en-NZ"/>
        </w:rPr>
        <w:t xml:space="preserve">You </w:t>
      </w:r>
      <w:r w:rsidRPr="00B12B67">
        <w:rPr>
          <w:lang w:val="en-NZ"/>
        </w:rPr>
        <w:t xml:space="preserve">are </w:t>
      </w:r>
      <w:r w:rsidRPr="001B103F" w:rsidR="00E75941">
        <w:rPr>
          <w:lang w:val="en-NZ"/>
        </w:rPr>
        <w:t>encouraged</w:t>
      </w:r>
      <w:r w:rsidR="00E75941">
        <w:rPr>
          <w:lang w:val="en-NZ"/>
        </w:rPr>
        <w:t xml:space="preserve"> </w:t>
      </w:r>
      <w:r w:rsidRPr="00B12B67">
        <w:rPr>
          <w:lang w:val="en-NZ"/>
        </w:rPr>
        <w:t xml:space="preserve">to </w:t>
      </w:r>
      <w:r w:rsidRPr="00B12B67">
        <w:rPr>
          <w:spacing w:val="-3"/>
          <w:lang w:val="en-NZ"/>
        </w:rPr>
        <w:t xml:space="preserve">seek </w:t>
      </w:r>
      <w:r w:rsidRPr="00B12B67">
        <w:rPr>
          <w:spacing w:val="-4"/>
          <w:lang w:val="en-NZ"/>
        </w:rPr>
        <w:t xml:space="preserve">independent </w:t>
      </w:r>
      <w:r w:rsidRPr="00B12B67">
        <w:rPr>
          <w:spacing w:val="-3"/>
          <w:lang w:val="en-NZ"/>
        </w:rPr>
        <w:t xml:space="preserve">advice </w:t>
      </w:r>
      <w:r w:rsidRPr="00B12B67">
        <w:rPr>
          <w:lang w:val="en-NZ"/>
        </w:rPr>
        <w:t xml:space="preserve">on the </w:t>
      </w:r>
      <w:r w:rsidRPr="00B12B67">
        <w:rPr>
          <w:spacing w:val="-3"/>
          <w:lang w:val="en-NZ"/>
        </w:rPr>
        <w:t xml:space="preserve">agreement. For information </w:t>
      </w:r>
      <w:r w:rsidRPr="00B12B67">
        <w:rPr>
          <w:lang w:val="en-NZ"/>
        </w:rPr>
        <w:t xml:space="preserve">on your </w:t>
      </w:r>
      <w:r w:rsidRPr="00B12B67">
        <w:rPr>
          <w:spacing w:val="-3"/>
          <w:lang w:val="en-NZ"/>
        </w:rPr>
        <w:t xml:space="preserve">employment rights, </w:t>
      </w:r>
      <w:r w:rsidRPr="00B12B67">
        <w:rPr>
          <w:lang w:val="en-NZ"/>
        </w:rPr>
        <w:t xml:space="preserve">you </w:t>
      </w:r>
      <w:r w:rsidRPr="00B12B67">
        <w:rPr>
          <w:spacing w:val="-3"/>
          <w:lang w:val="en-NZ"/>
        </w:rPr>
        <w:t xml:space="preserve">can contact Employment </w:t>
      </w:r>
      <w:r w:rsidRPr="00B12B67">
        <w:rPr>
          <w:spacing w:val="-2"/>
          <w:lang w:val="en-NZ"/>
        </w:rPr>
        <w:t xml:space="preserve">New </w:t>
      </w:r>
      <w:r w:rsidRPr="00B12B67">
        <w:rPr>
          <w:spacing w:val="-3"/>
          <w:lang w:val="en-NZ"/>
        </w:rPr>
        <w:t xml:space="preserve">Zealand </w:t>
      </w:r>
      <w:r w:rsidRPr="00B12B67">
        <w:rPr>
          <w:lang w:val="en-NZ"/>
        </w:rPr>
        <w:t xml:space="preserve">by phone on </w:t>
      </w:r>
      <w:r w:rsidRPr="00B12B67">
        <w:rPr>
          <w:spacing w:val="-3"/>
          <w:lang w:val="en-NZ"/>
        </w:rPr>
        <w:t xml:space="preserve">0800 </w:t>
      </w:r>
      <w:r w:rsidRPr="00B12B67">
        <w:rPr>
          <w:lang w:val="en-NZ"/>
        </w:rPr>
        <w:t xml:space="preserve">20 90 20 or </w:t>
      </w:r>
      <w:r w:rsidRPr="00B12B67">
        <w:rPr>
          <w:spacing w:val="-3"/>
          <w:lang w:val="en-NZ"/>
        </w:rPr>
        <w:t xml:space="preserve">online </w:t>
      </w:r>
      <w:r w:rsidRPr="00B12B67">
        <w:rPr>
          <w:lang w:val="en-NZ"/>
        </w:rPr>
        <w:t xml:space="preserve">at </w:t>
      </w:r>
      <w:r w:rsidRPr="00B12B67">
        <w:rPr>
          <w:color w:val="0000FF"/>
          <w:spacing w:val="-3"/>
          <w:u w:val="single" w:color="0000FF"/>
          <w:lang w:val="en-NZ"/>
        </w:rPr>
        <w:t>employment.govt.nz</w:t>
      </w:r>
      <w:r w:rsidRPr="00B12B67">
        <w:rPr>
          <w:spacing w:val="-3"/>
          <w:lang w:val="en-NZ"/>
        </w:rPr>
        <w:t>.</w:t>
      </w:r>
    </w:p>
    <w:p w:rsidRPr="00B12B67" w:rsidR="0024212B" w:rsidRDefault="008B543A" w14:paraId="55266EC2" w14:textId="77777777">
      <w:pPr>
        <w:pStyle w:val="BodyText"/>
        <w:spacing w:before="119"/>
        <w:ind w:left="280"/>
        <w:rPr>
          <w:lang w:val="en-NZ"/>
        </w:rPr>
      </w:pPr>
      <w:r w:rsidRPr="00B12B67">
        <w:rPr>
          <w:lang w:val="en-NZ"/>
        </w:rPr>
        <w:t>Please read the 90-day trial period clause in the agreement carefully.</w:t>
      </w:r>
    </w:p>
    <w:p w:rsidRPr="00B12B67" w:rsidR="0024212B" w:rsidRDefault="008B543A" w14:paraId="3E73EF94" w14:textId="113C34CD">
      <w:pPr>
        <w:pStyle w:val="Heading2"/>
        <w:spacing w:before="121"/>
        <w:ind w:right="277" w:hanging="1"/>
        <w:jc w:val="both"/>
        <w:rPr>
          <w:lang w:val="en-NZ"/>
        </w:rPr>
      </w:pPr>
      <w:bookmarkStart w:name="Employment_with_[employer]_is_conditiona" w:id="2"/>
      <w:bookmarkEnd w:id="2"/>
      <w:r w:rsidRPr="00B12B67">
        <w:rPr>
          <w:spacing w:val="-3"/>
          <w:lang w:val="en-NZ"/>
        </w:rPr>
        <w:t>Employment</w:t>
      </w:r>
      <w:r w:rsidRPr="00B12B67">
        <w:rPr>
          <w:spacing w:val="-8"/>
          <w:lang w:val="en-NZ"/>
        </w:rPr>
        <w:t xml:space="preserve"> </w:t>
      </w:r>
      <w:r w:rsidRPr="00B12B67">
        <w:rPr>
          <w:spacing w:val="-3"/>
          <w:lang w:val="en-NZ"/>
        </w:rPr>
        <w:t>with</w:t>
      </w:r>
      <w:r w:rsidRPr="00B12B67">
        <w:rPr>
          <w:spacing w:val="-7"/>
          <w:lang w:val="en-NZ"/>
        </w:rPr>
        <w:t xml:space="preserve"> </w:t>
      </w:r>
      <w:r w:rsidRPr="00B12B67">
        <w:rPr>
          <w:spacing w:val="-3"/>
          <w:lang w:val="en-NZ"/>
        </w:rPr>
        <w:t>[</w:t>
      </w:r>
      <w:r w:rsidRPr="00B978E4">
        <w:rPr>
          <w:b w:val="0"/>
          <w:bCs w:val="0"/>
          <w:spacing w:val="-3"/>
          <w:highlight w:val="cyan"/>
          <w:shd w:val="clear" w:color="auto" w:fill="FFFF00"/>
          <w:lang w:val="en-NZ"/>
        </w:rPr>
        <w:t>employer</w:t>
      </w:r>
      <w:r w:rsidRPr="00B12B67">
        <w:rPr>
          <w:spacing w:val="-3"/>
          <w:lang w:val="en-NZ"/>
        </w:rPr>
        <w:t>]</w:t>
      </w:r>
      <w:r w:rsidRPr="00B12B67">
        <w:rPr>
          <w:spacing w:val="-12"/>
          <w:lang w:val="en-NZ"/>
        </w:rPr>
        <w:t xml:space="preserve"> </w:t>
      </w:r>
      <w:r w:rsidRPr="00B12B67">
        <w:rPr>
          <w:lang w:val="en-NZ"/>
        </w:rPr>
        <w:t>is</w:t>
      </w:r>
      <w:r w:rsidRPr="00B12B67">
        <w:rPr>
          <w:spacing w:val="-6"/>
          <w:lang w:val="en-NZ"/>
        </w:rPr>
        <w:t xml:space="preserve"> </w:t>
      </w:r>
      <w:r w:rsidRPr="00B12B67">
        <w:rPr>
          <w:spacing w:val="-3"/>
          <w:lang w:val="en-NZ"/>
        </w:rPr>
        <w:t>conditional</w:t>
      </w:r>
      <w:r w:rsidRPr="00B12B67">
        <w:rPr>
          <w:spacing w:val="-12"/>
          <w:lang w:val="en-NZ"/>
        </w:rPr>
        <w:t xml:space="preserve"> </w:t>
      </w:r>
      <w:r w:rsidRPr="00B12B67">
        <w:rPr>
          <w:lang w:val="en-NZ"/>
        </w:rPr>
        <w:t>upon</w:t>
      </w:r>
      <w:r w:rsidRPr="00B12B67">
        <w:rPr>
          <w:spacing w:val="-7"/>
          <w:lang w:val="en-NZ"/>
        </w:rPr>
        <w:t xml:space="preserve"> </w:t>
      </w:r>
      <w:r w:rsidRPr="00B12B67">
        <w:rPr>
          <w:spacing w:val="-3"/>
          <w:lang w:val="en-NZ"/>
        </w:rPr>
        <w:t>receipt</w:t>
      </w:r>
      <w:r w:rsidRPr="00B12B67">
        <w:rPr>
          <w:spacing w:val="-8"/>
          <w:lang w:val="en-NZ"/>
        </w:rPr>
        <w:t xml:space="preserve"> </w:t>
      </w:r>
      <w:r w:rsidRPr="00B12B67">
        <w:rPr>
          <w:lang w:val="en-NZ"/>
        </w:rPr>
        <w:t>of</w:t>
      </w:r>
      <w:r w:rsidRPr="00B12B67">
        <w:rPr>
          <w:spacing w:val="-9"/>
          <w:lang w:val="en-NZ"/>
        </w:rPr>
        <w:t xml:space="preserve"> </w:t>
      </w:r>
      <w:r w:rsidRPr="00B12B67">
        <w:rPr>
          <w:lang w:val="en-NZ"/>
        </w:rPr>
        <w:t>an</w:t>
      </w:r>
      <w:r w:rsidRPr="00B12B67">
        <w:rPr>
          <w:spacing w:val="-2"/>
          <w:lang w:val="en-NZ"/>
        </w:rPr>
        <w:t xml:space="preserve"> </w:t>
      </w:r>
      <w:r w:rsidRPr="00B12B67">
        <w:rPr>
          <w:spacing w:val="-3"/>
          <w:lang w:val="en-NZ"/>
        </w:rPr>
        <w:t>acceptable</w:t>
      </w:r>
      <w:r w:rsidRPr="00B12B67">
        <w:rPr>
          <w:spacing w:val="-8"/>
          <w:lang w:val="en-NZ"/>
        </w:rPr>
        <w:t xml:space="preserve"> </w:t>
      </w:r>
      <w:r w:rsidRPr="00B12B67">
        <w:rPr>
          <w:spacing w:val="-3"/>
          <w:lang w:val="en-NZ"/>
        </w:rPr>
        <w:t>New</w:t>
      </w:r>
      <w:r w:rsidRPr="00B12B67">
        <w:rPr>
          <w:spacing w:val="-8"/>
          <w:lang w:val="en-NZ"/>
        </w:rPr>
        <w:t xml:space="preserve"> </w:t>
      </w:r>
      <w:r w:rsidRPr="00B12B67">
        <w:rPr>
          <w:spacing w:val="-3"/>
          <w:lang w:val="en-NZ"/>
        </w:rPr>
        <w:t>Zealand</w:t>
      </w:r>
      <w:r w:rsidRPr="00B12B67">
        <w:rPr>
          <w:spacing w:val="-7"/>
          <w:lang w:val="en-NZ"/>
        </w:rPr>
        <w:t xml:space="preserve"> </w:t>
      </w:r>
      <w:r w:rsidRPr="00B12B67">
        <w:rPr>
          <w:spacing w:val="-3"/>
          <w:lang w:val="en-NZ"/>
        </w:rPr>
        <w:t>Police</w:t>
      </w:r>
      <w:r w:rsidRPr="00B12B67">
        <w:rPr>
          <w:spacing w:val="-7"/>
          <w:lang w:val="en-NZ"/>
        </w:rPr>
        <w:t xml:space="preserve"> </w:t>
      </w:r>
      <w:r w:rsidRPr="00B12B67">
        <w:rPr>
          <w:lang w:val="en-NZ"/>
        </w:rPr>
        <w:t>Vet</w:t>
      </w:r>
      <w:r w:rsidRPr="00B12B67">
        <w:rPr>
          <w:spacing w:val="-5"/>
          <w:lang w:val="en-NZ"/>
        </w:rPr>
        <w:t xml:space="preserve"> </w:t>
      </w:r>
      <w:r w:rsidRPr="00B12B67">
        <w:rPr>
          <w:spacing w:val="-3"/>
          <w:lang w:val="en-NZ"/>
        </w:rPr>
        <w:t>Check</w:t>
      </w:r>
      <w:r w:rsidRPr="00B12B67">
        <w:rPr>
          <w:spacing w:val="-10"/>
          <w:lang w:val="en-NZ"/>
        </w:rPr>
        <w:t xml:space="preserve"> </w:t>
      </w:r>
      <w:r w:rsidRPr="00B12B67">
        <w:rPr>
          <w:color w:val="FF0000"/>
          <w:spacing w:val="-3"/>
          <w:u w:val="single"/>
          <w:lang w:val="en-NZ"/>
        </w:rPr>
        <w:t>prior</w:t>
      </w:r>
      <w:r w:rsidRPr="00B12B67">
        <w:rPr>
          <w:spacing w:val="-11"/>
          <w:lang w:val="en-NZ"/>
        </w:rPr>
        <w:t xml:space="preserve"> </w:t>
      </w:r>
      <w:r w:rsidRPr="00B12B67">
        <w:rPr>
          <w:spacing w:val="-3"/>
          <w:lang w:val="en-NZ"/>
        </w:rPr>
        <w:t xml:space="preserve">to </w:t>
      </w:r>
      <w:r w:rsidRPr="00B12B67">
        <w:rPr>
          <w:lang w:val="en-NZ"/>
        </w:rPr>
        <w:t>your</w:t>
      </w:r>
      <w:r w:rsidRPr="00B12B67">
        <w:rPr>
          <w:spacing w:val="-7"/>
          <w:lang w:val="en-NZ"/>
        </w:rPr>
        <w:t xml:space="preserve"> </w:t>
      </w:r>
      <w:r w:rsidRPr="00B12B67">
        <w:rPr>
          <w:spacing w:val="-3"/>
          <w:lang w:val="en-NZ"/>
        </w:rPr>
        <w:t>employment</w:t>
      </w:r>
      <w:r w:rsidRPr="00B12B67">
        <w:rPr>
          <w:spacing w:val="-9"/>
          <w:lang w:val="en-NZ"/>
        </w:rPr>
        <w:t xml:space="preserve"> </w:t>
      </w:r>
      <w:r w:rsidRPr="00B12B67">
        <w:rPr>
          <w:spacing w:val="-3"/>
          <w:lang w:val="en-NZ"/>
        </w:rPr>
        <w:t>start</w:t>
      </w:r>
      <w:r w:rsidRPr="00B12B67">
        <w:rPr>
          <w:spacing w:val="-9"/>
          <w:lang w:val="en-NZ"/>
        </w:rPr>
        <w:t xml:space="preserve"> </w:t>
      </w:r>
      <w:r w:rsidRPr="00B12B67">
        <w:rPr>
          <w:spacing w:val="-3"/>
          <w:lang w:val="en-NZ"/>
        </w:rPr>
        <w:t>date.</w:t>
      </w:r>
      <w:r w:rsidRPr="00B12B67">
        <w:rPr>
          <w:spacing w:val="-13"/>
          <w:lang w:val="en-NZ"/>
        </w:rPr>
        <w:t xml:space="preserve"> </w:t>
      </w:r>
      <w:r w:rsidRPr="00B12B67">
        <w:rPr>
          <w:spacing w:val="-3"/>
          <w:lang w:val="en-NZ"/>
        </w:rPr>
        <w:t>This</w:t>
      </w:r>
      <w:r w:rsidRPr="00B12B67">
        <w:rPr>
          <w:spacing w:val="-10"/>
          <w:lang w:val="en-NZ"/>
        </w:rPr>
        <w:t xml:space="preserve"> </w:t>
      </w:r>
      <w:r w:rsidRPr="00B12B67">
        <w:rPr>
          <w:lang w:val="en-NZ"/>
        </w:rPr>
        <w:t>is</w:t>
      </w:r>
      <w:r w:rsidRPr="00B12B67">
        <w:rPr>
          <w:spacing w:val="-7"/>
          <w:lang w:val="en-NZ"/>
        </w:rPr>
        <w:t xml:space="preserve"> </w:t>
      </w:r>
      <w:r w:rsidRPr="00B12B67">
        <w:rPr>
          <w:lang w:val="en-NZ"/>
        </w:rPr>
        <w:t>a</w:t>
      </w:r>
      <w:r w:rsidRPr="00B12B67">
        <w:rPr>
          <w:spacing w:val="-10"/>
          <w:lang w:val="en-NZ"/>
        </w:rPr>
        <w:t xml:space="preserve"> </w:t>
      </w:r>
      <w:r w:rsidRPr="00B12B67">
        <w:rPr>
          <w:spacing w:val="-3"/>
          <w:lang w:val="en-NZ"/>
        </w:rPr>
        <w:t>requirement</w:t>
      </w:r>
      <w:r w:rsidRPr="00B12B67">
        <w:rPr>
          <w:spacing w:val="-11"/>
          <w:lang w:val="en-NZ"/>
        </w:rPr>
        <w:t xml:space="preserve"> </w:t>
      </w:r>
      <w:r w:rsidRPr="00B12B67">
        <w:rPr>
          <w:spacing w:val="-3"/>
          <w:lang w:val="en-NZ"/>
        </w:rPr>
        <w:t>under</w:t>
      </w:r>
      <w:r w:rsidRPr="00B12B67">
        <w:rPr>
          <w:spacing w:val="-9"/>
          <w:lang w:val="en-NZ"/>
        </w:rPr>
        <w:t xml:space="preserve"> </w:t>
      </w:r>
      <w:r w:rsidRPr="00B12B67">
        <w:rPr>
          <w:spacing w:val="-3"/>
          <w:lang w:val="en-NZ"/>
        </w:rPr>
        <w:t>the</w:t>
      </w:r>
      <w:r w:rsidR="00EF4896">
        <w:rPr>
          <w:spacing w:val="-3"/>
          <w:lang w:val="en-NZ"/>
        </w:rPr>
        <w:t xml:space="preserve"> </w:t>
      </w:r>
      <w:r w:rsidRPr="00B12B67">
        <w:rPr>
          <w:spacing w:val="-15"/>
          <w:lang w:val="en-NZ"/>
        </w:rPr>
        <w:t xml:space="preserve"> </w:t>
      </w:r>
      <w:r w:rsidRPr="00B12B67">
        <w:rPr>
          <w:spacing w:val="-3"/>
          <w:lang w:val="en-NZ"/>
        </w:rPr>
        <w:t>Children</w:t>
      </w:r>
      <w:r w:rsidRPr="00B12B67" w:rsidR="00D948FD">
        <w:rPr>
          <w:spacing w:val="-3"/>
          <w:lang w:val="en-NZ"/>
        </w:rPr>
        <w:t>’s</w:t>
      </w:r>
      <w:r w:rsidRPr="00B12B67">
        <w:rPr>
          <w:spacing w:val="-11"/>
          <w:lang w:val="en-NZ"/>
        </w:rPr>
        <w:t xml:space="preserve"> </w:t>
      </w:r>
      <w:r w:rsidRPr="00B12B67">
        <w:rPr>
          <w:spacing w:val="-2"/>
          <w:lang w:val="en-NZ"/>
        </w:rPr>
        <w:t>Act</w:t>
      </w:r>
      <w:r w:rsidRPr="00B12B67">
        <w:rPr>
          <w:spacing w:val="-12"/>
          <w:lang w:val="en-NZ"/>
        </w:rPr>
        <w:t xml:space="preserve"> </w:t>
      </w:r>
      <w:r w:rsidRPr="00B12B67">
        <w:rPr>
          <w:spacing w:val="-3"/>
          <w:lang w:val="en-NZ"/>
        </w:rPr>
        <w:t>2014.</w:t>
      </w:r>
    </w:p>
    <w:p w:rsidRPr="00B12B67" w:rsidR="0024212B" w:rsidRDefault="008B543A" w14:paraId="00BAD836" w14:textId="4B6BA938">
      <w:pPr>
        <w:pStyle w:val="BodyText"/>
        <w:spacing w:before="117"/>
        <w:ind w:left="280" w:right="278"/>
        <w:jc w:val="both"/>
        <w:rPr>
          <w:lang w:val="en-NZ"/>
        </w:rPr>
      </w:pPr>
      <w:r w:rsidRPr="00B12B67">
        <w:rPr>
          <w:lang w:val="en-NZ"/>
        </w:rPr>
        <w:t xml:space="preserve">If you </w:t>
      </w:r>
      <w:r w:rsidRPr="00B12B67">
        <w:rPr>
          <w:spacing w:val="-3"/>
          <w:lang w:val="en-NZ"/>
        </w:rPr>
        <w:t xml:space="preserve">disagree with, </w:t>
      </w:r>
      <w:r w:rsidRPr="00B12B67">
        <w:rPr>
          <w:lang w:val="en-NZ"/>
        </w:rPr>
        <w:t xml:space="preserve">do </w:t>
      </w:r>
      <w:r w:rsidRPr="00B12B67">
        <w:rPr>
          <w:spacing w:val="-3"/>
          <w:lang w:val="en-NZ"/>
        </w:rPr>
        <w:t xml:space="preserve">not understand, </w:t>
      </w:r>
      <w:r w:rsidRPr="00B12B67">
        <w:rPr>
          <w:lang w:val="en-NZ"/>
        </w:rPr>
        <w:t xml:space="preserve">or </w:t>
      </w:r>
      <w:r w:rsidRPr="00B12B67">
        <w:rPr>
          <w:spacing w:val="-3"/>
          <w:lang w:val="en-NZ"/>
        </w:rPr>
        <w:t xml:space="preserve">wish </w:t>
      </w:r>
      <w:r w:rsidRPr="00B12B67">
        <w:rPr>
          <w:lang w:val="en-NZ"/>
        </w:rPr>
        <w:t xml:space="preserve">to </w:t>
      </w:r>
      <w:r w:rsidRPr="00B12B67">
        <w:rPr>
          <w:spacing w:val="-3"/>
          <w:lang w:val="en-NZ"/>
        </w:rPr>
        <w:t xml:space="preserve">clarify anything in </w:t>
      </w:r>
      <w:r w:rsidRPr="00B12B67">
        <w:rPr>
          <w:lang w:val="en-NZ"/>
        </w:rPr>
        <w:t xml:space="preserve">this </w:t>
      </w:r>
      <w:r w:rsidRPr="00B12B67">
        <w:rPr>
          <w:spacing w:val="-3"/>
          <w:lang w:val="en-NZ"/>
        </w:rPr>
        <w:t xml:space="preserve">offer </w:t>
      </w:r>
      <w:r w:rsidRPr="00B12B67">
        <w:rPr>
          <w:lang w:val="en-NZ"/>
        </w:rPr>
        <w:t xml:space="preserve">or </w:t>
      </w:r>
      <w:r w:rsidRPr="00B12B67">
        <w:rPr>
          <w:spacing w:val="-3"/>
          <w:lang w:val="en-NZ"/>
        </w:rPr>
        <w:t xml:space="preserve">agreement, please get </w:t>
      </w:r>
      <w:r w:rsidRPr="00B12B67">
        <w:rPr>
          <w:lang w:val="en-NZ"/>
        </w:rPr>
        <w:t xml:space="preserve">in </w:t>
      </w:r>
      <w:r w:rsidRPr="00B12B67">
        <w:rPr>
          <w:spacing w:val="-3"/>
          <w:lang w:val="en-NZ"/>
        </w:rPr>
        <w:t xml:space="preserve">touch with </w:t>
      </w:r>
      <w:r w:rsidRPr="00B12B67">
        <w:rPr>
          <w:spacing w:val="-2"/>
          <w:lang w:val="en-NZ"/>
        </w:rPr>
        <w:t xml:space="preserve">us. </w:t>
      </w:r>
      <w:r w:rsidRPr="00B12B67">
        <w:rPr>
          <w:lang w:val="en-NZ"/>
        </w:rPr>
        <w:t xml:space="preserve">We can be </w:t>
      </w:r>
      <w:r w:rsidRPr="00B12B67">
        <w:rPr>
          <w:spacing w:val="-3"/>
          <w:lang w:val="en-NZ"/>
        </w:rPr>
        <w:t xml:space="preserve">contacted </w:t>
      </w:r>
      <w:r w:rsidRPr="00B12B67">
        <w:rPr>
          <w:lang w:val="en-NZ"/>
        </w:rPr>
        <w:t xml:space="preserve">at </w:t>
      </w:r>
      <w:r w:rsidRPr="00B12B67">
        <w:rPr>
          <w:spacing w:val="-3"/>
          <w:lang w:val="en-NZ"/>
        </w:rPr>
        <w:t>[</w:t>
      </w:r>
      <w:r w:rsidRPr="00B12B67">
        <w:rPr>
          <w:spacing w:val="-3"/>
          <w:highlight w:val="cyan"/>
          <w:shd w:val="clear" w:color="auto" w:fill="FFFF00"/>
          <w:lang w:val="en-NZ"/>
        </w:rPr>
        <w:t xml:space="preserve">Put </w:t>
      </w:r>
      <w:r w:rsidRPr="00B12B67">
        <w:rPr>
          <w:highlight w:val="cyan"/>
          <w:shd w:val="clear" w:color="auto" w:fill="FFFF00"/>
          <w:lang w:val="en-NZ"/>
        </w:rPr>
        <w:t xml:space="preserve">your </w:t>
      </w:r>
      <w:r w:rsidRPr="00B12B67">
        <w:rPr>
          <w:spacing w:val="-3"/>
          <w:highlight w:val="cyan"/>
          <w:shd w:val="clear" w:color="auto" w:fill="FFFF00"/>
          <w:lang w:val="en-NZ"/>
        </w:rPr>
        <w:t>contact details here</w:t>
      </w:r>
      <w:r w:rsidRPr="00B12B67">
        <w:rPr>
          <w:spacing w:val="-3"/>
          <w:lang w:val="en-NZ"/>
        </w:rPr>
        <w:t>]</w:t>
      </w:r>
    </w:p>
    <w:p w:rsidRPr="00B12B67" w:rsidR="0024212B" w:rsidRDefault="008B543A" w14:paraId="1B05421F" w14:textId="77777777">
      <w:pPr>
        <w:pStyle w:val="BodyText"/>
        <w:spacing w:before="121"/>
        <w:ind w:left="279" w:right="274"/>
        <w:jc w:val="both"/>
        <w:rPr>
          <w:lang w:val="en-NZ"/>
        </w:rPr>
      </w:pPr>
      <w:r w:rsidRPr="00B12B67">
        <w:rPr>
          <w:lang w:val="en-NZ"/>
        </w:rPr>
        <w:t xml:space="preserve">If you are happy </w:t>
      </w:r>
      <w:r w:rsidRPr="00B12B67">
        <w:rPr>
          <w:spacing w:val="-3"/>
          <w:lang w:val="en-NZ"/>
        </w:rPr>
        <w:t xml:space="preserve">with the proposed terms </w:t>
      </w:r>
      <w:r w:rsidRPr="00B12B67">
        <w:rPr>
          <w:lang w:val="en-NZ"/>
        </w:rPr>
        <w:t xml:space="preserve">and </w:t>
      </w:r>
      <w:r w:rsidRPr="00B12B67">
        <w:rPr>
          <w:spacing w:val="-3"/>
          <w:lang w:val="en-NZ"/>
        </w:rPr>
        <w:t xml:space="preserve">wish </w:t>
      </w:r>
      <w:r w:rsidRPr="00B12B67">
        <w:rPr>
          <w:lang w:val="en-NZ"/>
        </w:rPr>
        <w:t xml:space="preserve">to </w:t>
      </w:r>
      <w:r w:rsidRPr="00B12B67">
        <w:rPr>
          <w:spacing w:val="-3"/>
          <w:lang w:val="en-NZ"/>
        </w:rPr>
        <w:t xml:space="preserve">accept </w:t>
      </w:r>
      <w:r w:rsidRPr="00B12B67">
        <w:rPr>
          <w:lang w:val="en-NZ"/>
        </w:rPr>
        <w:t xml:space="preserve">this </w:t>
      </w:r>
      <w:r w:rsidRPr="00B12B67">
        <w:rPr>
          <w:spacing w:val="-3"/>
          <w:lang w:val="en-NZ"/>
        </w:rPr>
        <w:t xml:space="preserve">offer </w:t>
      </w:r>
      <w:r w:rsidRPr="00B12B67">
        <w:rPr>
          <w:lang w:val="en-NZ"/>
        </w:rPr>
        <w:t xml:space="preserve">of </w:t>
      </w:r>
      <w:r w:rsidRPr="00B12B67">
        <w:rPr>
          <w:spacing w:val="-5"/>
          <w:lang w:val="en-NZ"/>
        </w:rPr>
        <w:t xml:space="preserve">employment, </w:t>
      </w:r>
      <w:r w:rsidRPr="00B12B67">
        <w:rPr>
          <w:spacing w:val="-2"/>
          <w:lang w:val="en-NZ"/>
        </w:rPr>
        <w:t xml:space="preserve">please </w:t>
      </w:r>
      <w:r w:rsidRPr="00B12B67">
        <w:rPr>
          <w:spacing w:val="-3"/>
          <w:lang w:val="en-NZ"/>
        </w:rPr>
        <w:t xml:space="preserve">sign </w:t>
      </w:r>
      <w:r w:rsidRPr="00B12B67">
        <w:rPr>
          <w:lang w:val="en-NZ"/>
        </w:rPr>
        <w:t xml:space="preserve">the </w:t>
      </w:r>
      <w:r w:rsidRPr="00B12B67">
        <w:rPr>
          <w:spacing w:val="-4"/>
          <w:lang w:val="en-NZ"/>
        </w:rPr>
        <w:t xml:space="preserve">Employee </w:t>
      </w:r>
      <w:r w:rsidRPr="00B12B67">
        <w:rPr>
          <w:spacing w:val="-3"/>
          <w:lang w:val="en-NZ"/>
        </w:rPr>
        <w:t xml:space="preserve">Acknowledgement </w:t>
      </w:r>
      <w:r w:rsidRPr="00B12B67">
        <w:rPr>
          <w:lang w:val="en-NZ"/>
        </w:rPr>
        <w:t xml:space="preserve">at </w:t>
      </w:r>
      <w:r w:rsidRPr="00B12B67">
        <w:rPr>
          <w:spacing w:val="-3"/>
          <w:lang w:val="en-NZ"/>
        </w:rPr>
        <w:t xml:space="preserve">Section </w:t>
      </w:r>
      <w:r w:rsidRPr="00B12B67">
        <w:rPr>
          <w:lang w:val="en-NZ"/>
        </w:rPr>
        <w:t xml:space="preserve">15 of this </w:t>
      </w:r>
      <w:r w:rsidRPr="00B12B67">
        <w:rPr>
          <w:spacing w:val="-3"/>
          <w:lang w:val="en-NZ"/>
        </w:rPr>
        <w:t xml:space="preserve">agreement, the Position Description, </w:t>
      </w:r>
      <w:r w:rsidRPr="00B12B67">
        <w:rPr>
          <w:lang w:val="en-NZ"/>
        </w:rPr>
        <w:t xml:space="preserve">the </w:t>
      </w:r>
      <w:r w:rsidRPr="00B12B67">
        <w:rPr>
          <w:b/>
          <w:spacing w:val="-5"/>
          <w:lang w:val="en-NZ"/>
        </w:rPr>
        <w:t xml:space="preserve">attached </w:t>
      </w:r>
      <w:r w:rsidRPr="00B12B67">
        <w:rPr>
          <w:spacing w:val="-3"/>
          <w:lang w:val="en-NZ"/>
        </w:rPr>
        <w:t xml:space="preserve">IR330 forms </w:t>
      </w:r>
      <w:r w:rsidRPr="00B12B67">
        <w:rPr>
          <w:lang w:val="en-NZ"/>
        </w:rPr>
        <w:t xml:space="preserve">and </w:t>
      </w:r>
      <w:r w:rsidRPr="00B12B67">
        <w:rPr>
          <w:spacing w:val="-3"/>
          <w:lang w:val="en-NZ"/>
        </w:rPr>
        <w:t xml:space="preserve">return </w:t>
      </w:r>
      <w:r w:rsidRPr="00B12B67">
        <w:rPr>
          <w:lang w:val="en-NZ"/>
        </w:rPr>
        <w:t>all</w:t>
      </w:r>
      <w:r w:rsidRPr="00B12B67">
        <w:rPr>
          <w:spacing w:val="-5"/>
          <w:lang w:val="en-NZ"/>
        </w:rPr>
        <w:t xml:space="preserve"> </w:t>
      </w:r>
      <w:r w:rsidRPr="00B12B67">
        <w:rPr>
          <w:lang w:val="en-NZ"/>
        </w:rPr>
        <w:t>to</w:t>
      </w:r>
      <w:r w:rsidRPr="00B12B67">
        <w:rPr>
          <w:spacing w:val="-2"/>
          <w:lang w:val="en-NZ"/>
        </w:rPr>
        <w:t xml:space="preserve"> </w:t>
      </w:r>
      <w:r w:rsidRPr="00B12B67">
        <w:rPr>
          <w:lang w:val="en-NZ"/>
        </w:rPr>
        <w:t>me</w:t>
      </w:r>
      <w:r w:rsidRPr="00B12B67">
        <w:rPr>
          <w:spacing w:val="-3"/>
          <w:lang w:val="en-NZ"/>
        </w:rPr>
        <w:t xml:space="preserve"> </w:t>
      </w:r>
      <w:r w:rsidRPr="00B12B67">
        <w:rPr>
          <w:lang w:val="en-NZ"/>
        </w:rPr>
        <w:t>by</w:t>
      </w:r>
      <w:r w:rsidRPr="00B12B67">
        <w:rPr>
          <w:spacing w:val="-1"/>
          <w:lang w:val="en-NZ"/>
        </w:rPr>
        <w:t xml:space="preserve"> </w:t>
      </w:r>
      <w:r w:rsidRPr="00B12B67">
        <w:rPr>
          <w:spacing w:val="-3"/>
          <w:lang w:val="en-NZ"/>
        </w:rPr>
        <w:t>[</w:t>
      </w:r>
      <w:r w:rsidRPr="00B12B67">
        <w:rPr>
          <w:spacing w:val="-3"/>
          <w:highlight w:val="red"/>
          <w:shd w:val="clear" w:color="auto" w:fill="FFFF00"/>
          <w:lang w:val="en-NZ"/>
        </w:rPr>
        <w:t>insert</w:t>
      </w:r>
      <w:r w:rsidRPr="00B12B67">
        <w:rPr>
          <w:spacing w:val="-6"/>
          <w:highlight w:val="red"/>
          <w:shd w:val="clear" w:color="auto" w:fill="FFFF00"/>
          <w:lang w:val="en-NZ"/>
        </w:rPr>
        <w:t xml:space="preserve"> </w:t>
      </w:r>
      <w:r w:rsidRPr="00B12B67">
        <w:rPr>
          <w:highlight w:val="red"/>
          <w:shd w:val="clear" w:color="auto" w:fill="FFFF00"/>
          <w:lang w:val="en-NZ"/>
        </w:rPr>
        <w:t>date</w:t>
      </w:r>
      <w:r w:rsidRPr="00B12B67">
        <w:rPr>
          <w:spacing w:val="-4"/>
          <w:highlight w:val="red"/>
          <w:shd w:val="clear" w:color="auto" w:fill="FFFF00"/>
          <w:lang w:val="en-NZ"/>
        </w:rPr>
        <w:t xml:space="preserve"> </w:t>
      </w:r>
      <w:r w:rsidRPr="00B12B67">
        <w:rPr>
          <w:highlight w:val="red"/>
          <w:shd w:val="clear" w:color="auto" w:fill="FFFF00"/>
          <w:lang w:val="en-NZ"/>
        </w:rPr>
        <w:t>–</w:t>
      </w:r>
      <w:r w:rsidRPr="00B12B67">
        <w:rPr>
          <w:spacing w:val="-1"/>
          <w:highlight w:val="red"/>
          <w:shd w:val="clear" w:color="auto" w:fill="FFFF00"/>
          <w:lang w:val="en-NZ"/>
        </w:rPr>
        <w:t xml:space="preserve"> </w:t>
      </w:r>
      <w:r w:rsidRPr="00B12B67">
        <w:rPr>
          <w:highlight w:val="red"/>
          <w:shd w:val="clear" w:color="auto" w:fill="FFFF00"/>
          <w:lang w:val="en-NZ"/>
        </w:rPr>
        <w:t>must</w:t>
      </w:r>
      <w:r w:rsidRPr="00B12B67">
        <w:rPr>
          <w:spacing w:val="-2"/>
          <w:highlight w:val="red"/>
          <w:shd w:val="clear" w:color="auto" w:fill="FFFF00"/>
          <w:lang w:val="en-NZ"/>
        </w:rPr>
        <w:t xml:space="preserve"> </w:t>
      </w:r>
      <w:r w:rsidRPr="00B12B67">
        <w:rPr>
          <w:highlight w:val="red"/>
          <w:shd w:val="clear" w:color="auto" w:fill="FFFF00"/>
          <w:lang w:val="en-NZ"/>
        </w:rPr>
        <w:t>be</w:t>
      </w:r>
      <w:r w:rsidRPr="00B12B67">
        <w:rPr>
          <w:spacing w:val="-3"/>
          <w:highlight w:val="red"/>
          <w:shd w:val="clear" w:color="auto" w:fill="FFFF00"/>
          <w:lang w:val="en-NZ"/>
        </w:rPr>
        <w:t xml:space="preserve"> earlier</w:t>
      </w:r>
      <w:r w:rsidRPr="00B12B67">
        <w:rPr>
          <w:spacing w:val="-7"/>
          <w:highlight w:val="red"/>
          <w:shd w:val="clear" w:color="auto" w:fill="FFFF00"/>
          <w:lang w:val="en-NZ"/>
        </w:rPr>
        <w:t xml:space="preserve"> </w:t>
      </w:r>
      <w:r w:rsidRPr="00B12B67">
        <w:rPr>
          <w:highlight w:val="red"/>
          <w:shd w:val="clear" w:color="auto" w:fill="FFFF00"/>
          <w:lang w:val="en-NZ"/>
        </w:rPr>
        <w:t>than</w:t>
      </w:r>
      <w:r w:rsidRPr="00B12B67">
        <w:rPr>
          <w:spacing w:val="-4"/>
          <w:highlight w:val="red"/>
          <w:shd w:val="clear" w:color="auto" w:fill="FFFF00"/>
          <w:lang w:val="en-NZ"/>
        </w:rPr>
        <w:t xml:space="preserve"> </w:t>
      </w:r>
      <w:r w:rsidRPr="00B12B67">
        <w:rPr>
          <w:highlight w:val="red"/>
          <w:shd w:val="clear" w:color="auto" w:fill="FFFF00"/>
          <w:lang w:val="en-NZ"/>
        </w:rPr>
        <w:t>the</w:t>
      </w:r>
      <w:r w:rsidRPr="00B12B67">
        <w:rPr>
          <w:spacing w:val="-4"/>
          <w:highlight w:val="red"/>
          <w:shd w:val="clear" w:color="auto" w:fill="FFFF00"/>
          <w:lang w:val="en-NZ"/>
        </w:rPr>
        <w:t xml:space="preserve"> commencement </w:t>
      </w:r>
      <w:r w:rsidRPr="00B12B67">
        <w:rPr>
          <w:spacing w:val="-3"/>
          <w:highlight w:val="red"/>
          <w:shd w:val="clear" w:color="auto" w:fill="FFFF00"/>
          <w:lang w:val="en-NZ"/>
        </w:rPr>
        <w:t>date</w:t>
      </w:r>
      <w:r w:rsidRPr="00B12B67">
        <w:rPr>
          <w:spacing w:val="-3"/>
          <w:lang w:val="en-NZ"/>
        </w:rPr>
        <w:t>].</w:t>
      </w:r>
      <w:r w:rsidRPr="00B12B67">
        <w:rPr>
          <w:spacing w:val="-2"/>
          <w:lang w:val="en-NZ"/>
        </w:rPr>
        <w:t xml:space="preserve"> </w:t>
      </w:r>
      <w:r w:rsidRPr="00B12B67">
        <w:rPr>
          <w:lang w:val="en-NZ"/>
        </w:rPr>
        <w:t>If</w:t>
      </w:r>
      <w:r w:rsidRPr="00B12B67">
        <w:rPr>
          <w:spacing w:val="-5"/>
          <w:lang w:val="en-NZ"/>
        </w:rPr>
        <w:t xml:space="preserve"> </w:t>
      </w:r>
      <w:r w:rsidRPr="00B12B67">
        <w:rPr>
          <w:lang w:val="en-NZ"/>
        </w:rPr>
        <w:t>I</w:t>
      </w:r>
      <w:r w:rsidRPr="00B12B67">
        <w:rPr>
          <w:spacing w:val="5"/>
          <w:lang w:val="en-NZ"/>
        </w:rPr>
        <w:t xml:space="preserve"> </w:t>
      </w:r>
      <w:r w:rsidRPr="00B12B67">
        <w:rPr>
          <w:lang w:val="en-NZ"/>
        </w:rPr>
        <w:t>have</w:t>
      </w:r>
      <w:r w:rsidRPr="00B12B67">
        <w:rPr>
          <w:spacing w:val="-8"/>
          <w:lang w:val="en-NZ"/>
        </w:rPr>
        <w:t xml:space="preserve"> </w:t>
      </w:r>
      <w:r w:rsidRPr="00B12B67">
        <w:rPr>
          <w:lang w:val="en-NZ"/>
        </w:rPr>
        <w:t>not</w:t>
      </w:r>
      <w:r w:rsidRPr="00B12B67">
        <w:rPr>
          <w:spacing w:val="-8"/>
          <w:lang w:val="en-NZ"/>
        </w:rPr>
        <w:t xml:space="preserve"> </w:t>
      </w:r>
      <w:r w:rsidRPr="00B12B67">
        <w:rPr>
          <w:spacing w:val="-4"/>
          <w:lang w:val="en-NZ"/>
        </w:rPr>
        <w:t>heard</w:t>
      </w:r>
      <w:r w:rsidRPr="00B12B67">
        <w:rPr>
          <w:spacing w:val="-8"/>
          <w:lang w:val="en-NZ"/>
        </w:rPr>
        <w:t xml:space="preserve"> </w:t>
      </w:r>
      <w:r w:rsidRPr="00B12B67">
        <w:rPr>
          <w:spacing w:val="-3"/>
          <w:lang w:val="en-NZ"/>
        </w:rPr>
        <w:t>from</w:t>
      </w:r>
      <w:r w:rsidRPr="00B12B67">
        <w:rPr>
          <w:spacing w:val="-11"/>
          <w:lang w:val="en-NZ"/>
        </w:rPr>
        <w:t xml:space="preserve"> </w:t>
      </w:r>
      <w:r w:rsidRPr="00B12B67">
        <w:rPr>
          <w:lang w:val="en-NZ"/>
        </w:rPr>
        <w:t>you</w:t>
      </w:r>
      <w:r w:rsidRPr="00B12B67">
        <w:rPr>
          <w:spacing w:val="-6"/>
          <w:lang w:val="en-NZ"/>
        </w:rPr>
        <w:t xml:space="preserve"> </w:t>
      </w:r>
      <w:r w:rsidRPr="00B12B67">
        <w:rPr>
          <w:lang w:val="en-NZ"/>
        </w:rPr>
        <w:t>by</w:t>
      </w:r>
      <w:r w:rsidRPr="00B12B67">
        <w:rPr>
          <w:spacing w:val="-3"/>
          <w:lang w:val="en-NZ"/>
        </w:rPr>
        <w:t xml:space="preserve"> 5:00pm </w:t>
      </w:r>
      <w:r w:rsidRPr="00B12B67">
        <w:rPr>
          <w:lang w:val="en-NZ"/>
        </w:rPr>
        <w:t>on</w:t>
      </w:r>
      <w:r w:rsidRPr="00B12B67">
        <w:rPr>
          <w:spacing w:val="-10"/>
          <w:lang w:val="en-NZ"/>
        </w:rPr>
        <w:t xml:space="preserve"> </w:t>
      </w:r>
      <w:r w:rsidRPr="00B12B67">
        <w:rPr>
          <w:lang w:val="en-NZ"/>
        </w:rPr>
        <w:t>this</w:t>
      </w:r>
      <w:r w:rsidRPr="00B12B67">
        <w:rPr>
          <w:spacing w:val="-13"/>
          <w:lang w:val="en-NZ"/>
        </w:rPr>
        <w:t xml:space="preserve"> </w:t>
      </w:r>
      <w:r w:rsidRPr="00B12B67">
        <w:rPr>
          <w:spacing w:val="-3"/>
          <w:lang w:val="en-NZ"/>
        </w:rPr>
        <w:t>date,</w:t>
      </w:r>
      <w:r w:rsidRPr="00B12B67">
        <w:rPr>
          <w:spacing w:val="-11"/>
          <w:lang w:val="en-NZ"/>
        </w:rPr>
        <w:t xml:space="preserve"> </w:t>
      </w:r>
      <w:r w:rsidRPr="00B12B67">
        <w:rPr>
          <w:lang w:val="en-NZ"/>
        </w:rPr>
        <w:t>this</w:t>
      </w:r>
      <w:r w:rsidRPr="00B12B67">
        <w:rPr>
          <w:spacing w:val="-13"/>
          <w:lang w:val="en-NZ"/>
        </w:rPr>
        <w:t xml:space="preserve"> </w:t>
      </w:r>
      <w:r w:rsidRPr="00B12B67">
        <w:rPr>
          <w:spacing w:val="-3"/>
          <w:lang w:val="en-NZ"/>
        </w:rPr>
        <w:t>offer</w:t>
      </w:r>
      <w:r w:rsidRPr="00B12B67">
        <w:rPr>
          <w:spacing w:val="-9"/>
          <w:lang w:val="en-NZ"/>
        </w:rPr>
        <w:t xml:space="preserve"> </w:t>
      </w:r>
      <w:r w:rsidRPr="00B12B67">
        <w:rPr>
          <w:spacing w:val="-3"/>
          <w:lang w:val="en-NZ"/>
        </w:rPr>
        <w:t>will</w:t>
      </w:r>
      <w:r w:rsidRPr="00B12B67">
        <w:rPr>
          <w:spacing w:val="-10"/>
          <w:lang w:val="en-NZ"/>
        </w:rPr>
        <w:t xml:space="preserve"> </w:t>
      </w:r>
      <w:r w:rsidRPr="00B12B67">
        <w:rPr>
          <w:lang w:val="en-NZ"/>
        </w:rPr>
        <w:t>be</w:t>
      </w:r>
      <w:r w:rsidRPr="00B12B67">
        <w:rPr>
          <w:spacing w:val="-13"/>
          <w:lang w:val="en-NZ"/>
        </w:rPr>
        <w:t xml:space="preserve"> </w:t>
      </w:r>
      <w:r w:rsidRPr="00B12B67">
        <w:rPr>
          <w:spacing w:val="-3"/>
          <w:lang w:val="en-NZ"/>
        </w:rPr>
        <w:t>automatically</w:t>
      </w:r>
      <w:r w:rsidRPr="00B12B67">
        <w:rPr>
          <w:spacing w:val="-11"/>
          <w:lang w:val="en-NZ"/>
        </w:rPr>
        <w:t xml:space="preserve"> </w:t>
      </w:r>
      <w:r w:rsidRPr="00B12B67">
        <w:rPr>
          <w:spacing w:val="-4"/>
          <w:lang w:val="en-NZ"/>
        </w:rPr>
        <w:t>withdrawn.</w:t>
      </w:r>
    </w:p>
    <w:p w:rsidRPr="00B12B67" w:rsidR="0024212B" w:rsidRDefault="008B543A" w14:paraId="33C66313" w14:textId="77777777">
      <w:pPr>
        <w:pStyle w:val="BodyText"/>
        <w:spacing w:before="118"/>
        <w:ind w:left="280"/>
        <w:jc w:val="both"/>
        <w:rPr>
          <w:lang w:val="en-NZ"/>
        </w:rPr>
      </w:pPr>
      <w:r w:rsidRPr="00B12B67">
        <w:rPr>
          <w:lang w:val="en-NZ"/>
        </w:rPr>
        <w:t>We look forward to working with you.</w:t>
      </w:r>
    </w:p>
    <w:p w:rsidRPr="00B12B67" w:rsidR="0024212B" w:rsidRDefault="008B543A" w14:paraId="5CD39DA4" w14:textId="77777777">
      <w:pPr>
        <w:pStyle w:val="BodyText"/>
        <w:spacing w:before="118"/>
        <w:ind w:left="279"/>
        <w:jc w:val="both"/>
        <w:rPr>
          <w:lang w:val="en-NZ"/>
        </w:rPr>
      </w:pPr>
      <w:r w:rsidRPr="00B12B67">
        <w:rPr>
          <w:lang w:val="en-NZ"/>
        </w:rPr>
        <w:t>Nāku noa,</w:t>
      </w:r>
    </w:p>
    <w:p w:rsidRPr="00B12B67" w:rsidR="0024212B" w:rsidRDefault="0024212B" w14:paraId="3D537495" w14:textId="77777777">
      <w:pPr>
        <w:pStyle w:val="BodyText"/>
        <w:rPr>
          <w:lang w:val="en-NZ"/>
        </w:rPr>
      </w:pPr>
    </w:p>
    <w:p w:rsidRPr="00B12B67" w:rsidR="0024212B" w:rsidRDefault="0024212B" w14:paraId="45AC4BC0" w14:textId="77777777">
      <w:pPr>
        <w:pStyle w:val="BodyText"/>
        <w:spacing w:before="11"/>
        <w:rPr>
          <w:sz w:val="14"/>
          <w:lang w:val="en-NZ"/>
        </w:rPr>
      </w:pPr>
    </w:p>
    <w:p w:rsidRPr="00B12B67" w:rsidR="0024212B" w:rsidRDefault="008B543A" w14:paraId="7DE2D37F" w14:textId="77777777">
      <w:pPr>
        <w:pStyle w:val="BodyText"/>
        <w:spacing w:before="59" w:line="355" w:lineRule="auto"/>
        <w:ind w:left="280" w:right="5013"/>
        <w:rPr>
          <w:lang w:val="en-NZ"/>
        </w:rPr>
      </w:pPr>
      <w:r w:rsidRPr="00B12B67">
        <w:rPr>
          <w:spacing w:val="-3"/>
          <w:highlight w:val="cyan"/>
          <w:lang w:val="en-NZ"/>
        </w:rPr>
        <w:t>[</w:t>
      </w:r>
      <w:r w:rsidRPr="00B12B67">
        <w:rPr>
          <w:spacing w:val="-3"/>
          <w:highlight w:val="cyan"/>
          <w:shd w:val="clear" w:color="auto" w:fill="FFFF00"/>
          <w:lang w:val="en-NZ"/>
        </w:rPr>
        <w:t xml:space="preserve">Name </w:t>
      </w:r>
      <w:r w:rsidRPr="00B12B67">
        <w:rPr>
          <w:highlight w:val="cyan"/>
          <w:shd w:val="clear" w:color="auto" w:fill="FFFF00"/>
          <w:lang w:val="en-NZ"/>
        </w:rPr>
        <w:t xml:space="preserve">of </w:t>
      </w:r>
      <w:r w:rsidRPr="00B12B67">
        <w:rPr>
          <w:spacing w:val="-4"/>
          <w:highlight w:val="cyan"/>
          <w:shd w:val="clear" w:color="auto" w:fill="FFFF00"/>
          <w:lang w:val="en-NZ"/>
        </w:rPr>
        <w:t xml:space="preserve">Chairperson </w:t>
      </w:r>
      <w:r w:rsidRPr="00B12B67">
        <w:rPr>
          <w:highlight w:val="cyan"/>
          <w:shd w:val="clear" w:color="auto" w:fill="FFFF00"/>
          <w:lang w:val="en-NZ"/>
        </w:rPr>
        <w:t xml:space="preserve">on </w:t>
      </w:r>
      <w:r w:rsidRPr="00B12B67">
        <w:rPr>
          <w:spacing w:val="-3"/>
          <w:highlight w:val="cyan"/>
          <w:shd w:val="clear" w:color="auto" w:fill="FFFF00"/>
          <w:lang w:val="en-NZ"/>
        </w:rPr>
        <w:t xml:space="preserve">behalf </w:t>
      </w:r>
      <w:r w:rsidRPr="00B12B67">
        <w:rPr>
          <w:highlight w:val="cyan"/>
          <w:shd w:val="clear" w:color="auto" w:fill="FFFF00"/>
          <w:lang w:val="en-NZ"/>
        </w:rPr>
        <w:t xml:space="preserve">of the </w:t>
      </w:r>
      <w:r w:rsidRPr="00B12B67">
        <w:rPr>
          <w:spacing w:val="-3"/>
          <w:highlight w:val="cyan"/>
          <w:shd w:val="clear" w:color="auto" w:fill="FFFF00"/>
          <w:lang w:val="en-NZ"/>
        </w:rPr>
        <w:t>Employer</w:t>
      </w:r>
      <w:r w:rsidRPr="00B12B67">
        <w:rPr>
          <w:spacing w:val="-3"/>
          <w:lang w:val="en-NZ"/>
        </w:rPr>
        <w:t>] [</w:t>
      </w:r>
      <w:r w:rsidRPr="00B12B67">
        <w:rPr>
          <w:spacing w:val="-3"/>
          <w:highlight w:val="cyan"/>
          <w:shd w:val="clear" w:color="auto" w:fill="FFFF00"/>
          <w:lang w:val="en-NZ"/>
        </w:rPr>
        <w:t xml:space="preserve">Address </w:t>
      </w:r>
      <w:r w:rsidRPr="00B12B67">
        <w:rPr>
          <w:highlight w:val="cyan"/>
          <w:shd w:val="clear" w:color="auto" w:fill="FFFF00"/>
          <w:lang w:val="en-NZ"/>
        </w:rPr>
        <w:t xml:space="preserve">of </w:t>
      </w:r>
      <w:r w:rsidRPr="00B12B67">
        <w:rPr>
          <w:spacing w:val="-3"/>
          <w:highlight w:val="cyan"/>
          <w:shd w:val="clear" w:color="auto" w:fill="FFFF00"/>
          <w:lang w:val="en-NZ"/>
        </w:rPr>
        <w:t>Chairperson</w:t>
      </w:r>
      <w:r w:rsidRPr="00B12B67">
        <w:rPr>
          <w:spacing w:val="-3"/>
          <w:lang w:val="en-NZ"/>
        </w:rPr>
        <w:t>]</w:t>
      </w:r>
    </w:p>
    <w:p w:rsidRPr="00B12B67" w:rsidR="0024212B" w:rsidRDefault="0024212B" w14:paraId="01D8ABAC" w14:textId="77777777">
      <w:pPr>
        <w:spacing w:line="355" w:lineRule="auto"/>
        <w:rPr>
          <w:lang w:val="en-NZ"/>
        </w:rPr>
        <w:sectPr w:rsidRPr="00B12B67" w:rsidR="0024212B" w:rsidSect="00787F44">
          <w:pgSz w:w="11920" w:h="16850" w:orient="portrait"/>
          <w:pgMar w:top="1580" w:right="1180" w:bottom="1320" w:left="1160" w:header="0" w:footer="1138" w:gutter="0"/>
          <w:cols w:space="720"/>
        </w:sectPr>
      </w:pPr>
    </w:p>
    <w:p w:rsidRPr="00B12B67" w:rsidR="0024212B" w:rsidRDefault="008B543A" w14:paraId="703E94C3" w14:textId="77777777">
      <w:pPr>
        <w:spacing w:before="39"/>
        <w:ind w:left="280"/>
        <w:rPr>
          <w:b/>
          <w:sz w:val="24"/>
          <w:lang w:val="en-NZ"/>
        </w:rPr>
      </w:pPr>
      <w:r w:rsidRPr="00B12B67">
        <w:rPr>
          <w:b/>
          <w:sz w:val="24"/>
          <w:lang w:val="en-NZ"/>
        </w:rPr>
        <w:t>CONTENTS</w:t>
      </w:r>
    </w:p>
    <w:p w:rsidRPr="00B12B67" w:rsidR="0024212B" w:rsidRDefault="0024212B" w14:paraId="2BDDEE49" w14:textId="77777777">
      <w:pPr>
        <w:pStyle w:val="BodyText"/>
        <w:spacing w:before="3"/>
        <w:rPr>
          <w:b/>
          <w:lang w:val="en-NZ"/>
        </w:rPr>
      </w:pPr>
    </w:p>
    <w:p w:rsidRPr="00B12B67" w:rsidR="0024212B" w:rsidRDefault="008B543A" w14:paraId="7C0B3138" w14:textId="77777777">
      <w:pPr>
        <w:pStyle w:val="Heading2"/>
        <w:tabs>
          <w:tab w:val="left" w:pos="2437"/>
        </w:tabs>
        <w:spacing w:line="243" w:lineRule="exact"/>
        <w:rPr>
          <w:lang w:val="en-NZ"/>
        </w:rPr>
      </w:pPr>
      <w:bookmarkStart w:name="Section_1_THE_PARTIES" w:id="3"/>
      <w:bookmarkEnd w:id="3"/>
      <w:r w:rsidRPr="00B12B67">
        <w:rPr>
          <w:u w:val="single"/>
          <w:lang w:val="en-NZ"/>
        </w:rPr>
        <w:t>Section</w:t>
      </w:r>
      <w:r w:rsidRPr="00B12B67">
        <w:rPr>
          <w:spacing w:val="-1"/>
          <w:u w:val="single"/>
          <w:lang w:val="en-NZ"/>
        </w:rPr>
        <w:t xml:space="preserve"> </w:t>
      </w:r>
      <w:r w:rsidRPr="00B12B67">
        <w:rPr>
          <w:u w:val="single"/>
          <w:lang w:val="en-NZ"/>
        </w:rPr>
        <w:t>1</w:t>
      </w:r>
      <w:r w:rsidRPr="00B12B67">
        <w:rPr>
          <w:lang w:val="en-NZ"/>
        </w:rPr>
        <w:tab/>
      </w:r>
      <w:r w:rsidRPr="00B12B67">
        <w:rPr>
          <w:u w:val="single"/>
          <w:lang w:val="en-NZ"/>
        </w:rPr>
        <w:t>THE</w:t>
      </w:r>
      <w:r w:rsidRPr="00B12B67">
        <w:rPr>
          <w:spacing w:val="-6"/>
          <w:u w:val="single"/>
          <w:lang w:val="en-NZ"/>
        </w:rPr>
        <w:t xml:space="preserve"> </w:t>
      </w:r>
      <w:r w:rsidRPr="00B12B67">
        <w:rPr>
          <w:u w:val="single"/>
          <w:lang w:val="en-NZ"/>
        </w:rPr>
        <w:t>PARTIES</w:t>
      </w:r>
    </w:p>
    <w:p w:rsidRPr="00B12B67" w:rsidR="0024212B" w:rsidRDefault="008B543A" w14:paraId="546C3537" w14:textId="77777777">
      <w:pPr>
        <w:pStyle w:val="BodyText"/>
        <w:tabs>
          <w:tab w:val="left" w:pos="2437"/>
        </w:tabs>
        <w:spacing w:line="243" w:lineRule="exact"/>
        <w:ind w:left="997"/>
        <w:rPr>
          <w:lang w:val="en-NZ"/>
        </w:rPr>
      </w:pPr>
      <w:r w:rsidRPr="00B12B67">
        <w:rPr>
          <w:lang w:val="en-NZ"/>
        </w:rPr>
        <w:t>1.1</w:t>
      </w:r>
      <w:r w:rsidRPr="00B12B67">
        <w:rPr>
          <w:lang w:val="en-NZ"/>
        </w:rPr>
        <w:tab/>
      </w:r>
      <w:r w:rsidRPr="00B12B67">
        <w:rPr>
          <w:lang w:val="en-NZ"/>
        </w:rPr>
        <w:t>The</w:t>
      </w:r>
      <w:r w:rsidRPr="00B12B67">
        <w:rPr>
          <w:spacing w:val="-9"/>
          <w:lang w:val="en-NZ"/>
        </w:rPr>
        <w:t xml:space="preserve"> </w:t>
      </w:r>
      <w:r w:rsidRPr="00B12B67">
        <w:rPr>
          <w:lang w:val="en-NZ"/>
        </w:rPr>
        <w:t>parties</w:t>
      </w:r>
    </w:p>
    <w:p w:rsidRPr="00B12B67" w:rsidR="0024212B" w:rsidRDefault="0024212B" w14:paraId="56427331" w14:textId="77777777">
      <w:pPr>
        <w:pStyle w:val="BodyText"/>
        <w:spacing w:before="11"/>
        <w:rPr>
          <w:sz w:val="19"/>
          <w:lang w:val="en-NZ"/>
        </w:rPr>
      </w:pPr>
    </w:p>
    <w:p w:rsidRPr="00B12B67" w:rsidR="0024212B" w:rsidRDefault="008B543A" w14:paraId="4E4A1470" w14:textId="77777777">
      <w:pPr>
        <w:pStyle w:val="Heading2"/>
        <w:tabs>
          <w:tab w:val="left" w:pos="2437"/>
        </w:tabs>
        <w:rPr>
          <w:lang w:val="en-NZ"/>
        </w:rPr>
      </w:pPr>
      <w:bookmarkStart w:name="Section_2_POSITION_AND_DUTIES" w:id="4"/>
      <w:bookmarkEnd w:id="4"/>
      <w:r w:rsidRPr="00B12B67">
        <w:rPr>
          <w:u w:val="single"/>
          <w:lang w:val="en-NZ"/>
        </w:rPr>
        <w:t>Section</w:t>
      </w:r>
      <w:r w:rsidRPr="00B12B67">
        <w:rPr>
          <w:spacing w:val="-1"/>
          <w:u w:val="single"/>
          <w:lang w:val="en-NZ"/>
        </w:rPr>
        <w:t xml:space="preserve"> </w:t>
      </w:r>
      <w:r w:rsidRPr="00B12B67">
        <w:rPr>
          <w:u w:val="single"/>
          <w:lang w:val="en-NZ"/>
        </w:rPr>
        <w:t>2</w:t>
      </w:r>
      <w:r w:rsidRPr="00B12B67">
        <w:rPr>
          <w:lang w:val="en-NZ"/>
        </w:rPr>
        <w:tab/>
      </w:r>
      <w:r w:rsidRPr="00B12B67">
        <w:rPr>
          <w:u w:val="single"/>
          <w:lang w:val="en-NZ"/>
        </w:rPr>
        <w:t>POSITION AND</w:t>
      </w:r>
      <w:r w:rsidRPr="00B12B67">
        <w:rPr>
          <w:spacing w:val="-10"/>
          <w:u w:val="single"/>
          <w:lang w:val="en-NZ"/>
        </w:rPr>
        <w:t xml:space="preserve"> </w:t>
      </w:r>
      <w:r w:rsidRPr="00B12B67">
        <w:rPr>
          <w:u w:val="single"/>
          <w:lang w:val="en-NZ"/>
        </w:rPr>
        <w:t>DUTIES</w:t>
      </w:r>
    </w:p>
    <w:p w:rsidRPr="00B12B67" w:rsidR="0024212B" w:rsidRDefault="008B543A" w14:paraId="0AFEED46" w14:textId="77777777">
      <w:pPr>
        <w:pStyle w:val="ListParagraph"/>
        <w:numPr>
          <w:ilvl w:val="1"/>
          <w:numId w:val="23"/>
        </w:numPr>
        <w:tabs>
          <w:tab w:val="left" w:pos="2437"/>
          <w:tab w:val="left" w:pos="2438"/>
        </w:tabs>
        <w:spacing w:before="3" w:line="243" w:lineRule="exact"/>
        <w:rPr>
          <w:sz w:val="20"/>
          <w:lang w:val="en-NZ"/>
        </w:rPr>
      </w:pPr>
      <w:r w:rsidRPr="00B12B67">
        <w:rPr>
          <w:sz w:val="20"/>
          <w:lang w:val="en-NZ"/>
        </w:rPr>
        <w:t>Position</w:t>
      </w:r>
    </w:p>
    <w:p w:rsidRPr="00B12B67" w:rsidR="0024212B" w:rsidRDefault="008B543A" w14:paraId="70E14F13" w14:textId="77777777">
      <w:pPr>
        <w:pStyle w:val="ListParagraph"/>
        <w:numPr>
          <w:ilvl w:val="1"/>
          <w:numId w:val="23"/>
        </w:numPr>
        <w:tabs>
          <w:tab w:val="left" w:pos="2437"/>
          <w:tab w:val="left" w:pos="2438"/>
        </w:tabs>
        <w:spacing w:line="241" w:lineRule="exact"/>
        <w:rPr>
          <w:sz w:val="20"/>
          <w:lang w:val="en-NZ"/>
        </w:rPr>
      </w:pPr>
      <w:r w:rsidRPr="00B12B67">
        <w:rPr>
          <w:sz w:val="20"/>
          <w:lang w:val="en-NZ"/>
        </w:rPr>
        <w:t>Duties</w:t>
      </w:r>
    </w:p>
    <w:p w:rsidRPr="00B12B67" w:rsidR="0024212B" w:rsidRDefault="008B543A" w14:paraId="0EA37208" w14:textId="77777777">
      <w:pPr>
        <w:pStyle w:val="ListParagraph"/>
        <w:numPr>
          <w:ilvl w:val="1"/>
          <w:numId w:val="23"/>
        </w:numPr>
        <w:tabs>
          <w:tab w:val="left" w:pos="2437"/>
          <w:tab w:val="left" w:pos="2438"/>
        </w:tabs>
        <w:spacing w:line="242" w:lineRule="exact"/>
        <w:rPr>
          <w:sz w:val="20"/>
          <w:lang w:val="en-NZ"/>
        </w:rPr>
      </w:pPr>
      <w:r w:rsidRPr="00B12B67">
        <w:rPr>
          <w:sz w:val="20"/>
          <w:lang w:val="en-NZ"/>
        </w:rPr>
        <w:t>Reporting</w:t>
      </w:r>
    </w:p>
    <w:p w:rsidRPr="00B12B67" w:rsidR="0024212B" w:rsidRDefault="008B543A" w14:paraId="2F5A6690" w14:textId="77777777">
      <w:pPr>
        <w:pStyle w:val="ListParagraph"/>
        <w:numPr>
          <w:ilvl w:val="1"/>
          <w:numId w:val="23"/>
        </w:numPr>
        <w:tabs>
          <w:tab w:val="left" w:pos="2437"/>
          <w:tab w:val="left" w:pos="2438"/>
        </w:tabs>
        <w:spacing w:before="1"/>
        <w:rPr>
          <w:sz w:val="20"/>
          <w:lang w:val="en-NZ"/>
        </w:rPr>
      </w:pPr>
      <w:r w:rsidRPr="00B12B67">
        <w:rPr>
          <w:sz w:val="20"/>
          <w:lang w:val="en-NZ"/>
        </w:rPr>
        <w:t>Place of</w:t>
      </w:r>
      <w:r w:rsidRPr="00B12B67">
        <w:rPr>
          <w:spacing w:val="-10"/>
          <w:sz w:val="20"/>
          <w:lang w:val="en-NZ"/>
        </w:rPr>
        <w:t xml:space="preserve"> </w:t>
      </w:r>
      <w:r w:rsidRPr="00B12B67">
        <w:rPr>
          <w:sz w:val="20"/>
          <w:lang w:val="en-NZ"/>
        </w:rPr>
        <w:t>work</w:t>
      </w:r>
    </w:p>
    <w:p w:rsidRPr="00B12B67" w:rsidR="0024212B" w:rsidRDefault="0024212B" w14:paraId="3A1D6AFE" w14:textId="77777777">
      <w:pPr>
        <w:pStyle w:val="BodyText"/>
        <w:spacing w:before="11"/>
        <w:rPr>
          <w:sz w:val="19"/>
          <w:lang w:val="en-NZ"/>
        </w:rPr>
      </w:pPr>
    </w:p>
    <w:p w:rsidRPr="00B12B67" w:rsidR="0024212B" w:rsidRDefault="008B543A" w14:paraId="159E7375" w14:textId="77777777">
      <w:pPr>
        <w:pStyle w:val="Heading2"/>
        <w:tabs>
          <w:tab w:val="left" w:pos="2437"/>
        </w:tabs>
        <w:spacing w:line="243" w:lineRule="exact"/>
        <w:rPr>
          <w:lang w:val="en-NZ"/>
        </w:rPr>
      </w:pPr>
      <w:bookmarkStart w:name="Section_3_TERM_OF_THE_AGREEMENT" w:id="5"/>
      <w:bookmarkEnd w:id="5"/>
      <w:r w:rsidRPr="00B12B67">
        <w:rPr>
          <w:u w:val="single"/>
          <w:lang w:val="en-NZ"/>
        </w:rPr>
        <w:t>Section</w:t>
      </w:r>
      <w:r w:rsidRPr="00B12B67">
        <w:rPr>
          <w:spacing w:val="-1"/>
          <w:u w:val="single"/>
          <w:lang w:val="en-NZ"/>
        </w:rPr>
        <w:t xml:space="preserve"> </w:t>
      </w:r>
      <w:r w:rsidRPr="00B12B67">
        <w:rPr>
          <w:u w:val="single"/>
          <w:lang w:val="en-NZ"/>
        </w:rPr>
        <w:t>3</w:t>
      </w:r>
      <w:r w:rsidRPr="00B12B67">
        <w:rPr>
          <w:lang w:val="en-NZ"/>
        </w:rPr>
        <w:tab/>
      </w:r>
      <w:r w:rsidRPr="00B12B67">
        <w:rPr>
          <w:u w:val="single"/>
          <w:lang w:val="en-NZ"/>
        </w:rPr>
        <w:t>TERM OF THE</w:t>
      </w:r>
      <w:r w:rsidRPr="00B12B67">
        <w:rPr>
          <w:spacing w:val="-10"/>
          <w:u w:val="single"/>
          <w:lang w:val="en-NZ"/>
        </w:rPr>
        <w:t xml:space="preserve"> </w:t>
      </w:r>
      <w:r w:rsidRPr="00B12B67">
        <w:rPr>
          <w:u w:val="single"/>
          <w:lang w:val="en-NZ"/>
        </w:rPr>
        <w:t>AGREEMENT</w:t>
      </w:r>
    </w:p>
    <w:p w:rsidRPr="00B12B67" w:rsidR="0024212B" w:rsidRDefault="008B543A" w14:paraId="7AC01988" w14:textId="77777777">
      <w:pPr>
        <w:pStyle w:val="ListParagraph"/>
        <w:numPr>
          <w:ilvl w:val="1"/>
          <w:numId w:val="22"/>
        </w:numPr>
        <w:tabs>
          <w:tab w:val="left" w:pos="2437"/>
          <w:tab w:val="left" w:pos="2438"/>
        </w:tabs>
        <w:spacing w:line="243" w:lineRule="exact"/>
        <w:ind w:hanging="1437"/>
        <w:rPr>
          <w:sz w:val="20"/>
          <w:lang w:val="en-NZ"/>
        </w:rPr>
      </w:pPr>
      <w:r w:rsidRPr="00B12B67">
        <w:rPr>
          <w:sz w:val="20"/>
          <w:lang w:val="en-NZ"/>
        </w:rPr>
        <w:t>Commencement</w:t>
      </w:r>
      <w:r w:rsidRPr="00B12B67">
        <w:rPr>
          <w:spacing w:val="-8"/>
          <w:sz w:val="20"/>
          <w:lang w:val="en-NZ"/>
        </w:rPr>
        <w:t xml:space="preserve"> </w:t>
      </w:r>
      <w:r w:rsidRPr="00B12B67">
        <w:rPr>
          <w:sz w:val="20"/>
          <w:lang w:val="en-NZ"/>
        </w:rPr>
        <w:t>date</w:t>
      </w:r>
    </w:p>
    <w:p w:rsidRPr="00B12B67" w:rsidR="0024212B" w:rsidRDefault="008B543A" w14:paraId="36A061EE" w14:textId="77777777">
      <w:pPr>
        <w:pStyle w:val="ListParagraph"/>
        <w:numPr>
          <w:ilvl w:val="1"/>
          <w:numId w:val="22"/>
        </w:numPr>
        <w:tabs>
          <w:tab w:val="left" w:pos="2437"/>
          <w:tab w:val="left" w:pos="2438"/>
        </w:tabs>
        <w:spacing w:before="3"/>
        <w:ind w:hanging="1437"/>
        <w:rPr>
          <w:sz w:val="20"/>
          <w:lang w:val="en-NZ"/>
        </w:rPr>
      </w:pPr>
      <w:r w:rsidRPr="00B12B67">
        <w:rPr>
          <w:sz w:val="20"/>
          <w:lang w:val="en-NZ"/>
        </w:rPr>
        <w:t>Trial</w:t>
      </w:r>
      <w:r w:rsidRPr="00B12B67">
        <w:rPr>
          <w:spacing w:val="-11"/>
          <w:sz w:val="20"/>
          <w:lang w:val="en-NZ"/>
        </w:rPr>
        <w:t xml:space="preserve"> </w:t>
      </w:r>
      <w:r w:rsidRPr="00B12B67">
        <w:rPr>
          <w:sz w:val="20"/>
          <w:lang w:val="en-NZ"/>
        </w:rPr>
        <w:t>period</w:t>
      </w:r>
    </w:p>
    <w:p w:rsidRPr="00B12B67" w:rsidR="0024212B" w:rsidRDefault="008B543A" w14:paraId="41D9B41D" w14:textId="77777777">
      <w:pPr>
        <w:pStyle w:val="ListParagraph"/>
        <w:numPr>
          <w:ilvl w:val="1"/>
          <w:numId w:val="22"/>
        </w:numPr>
        <w:tabs>
          <w:tab w:val="left" w:pos="2437"/>
          <w:tab w:val="left" w:pos="2438"/>
        </w:tabs>
        <w:ind w:hanging="1437"/>
        <w:rPr>
          <w:sz w:val="20"/>
          <w:lang w:val="en-NZ"/>
        </w:rPr>
      </w:pPr>
      <w:r w:rsidRPr="00B12B67">
        <w:rPr>
          <w:sz w:val="20"/>
          <w:lang w:val="en-NZ"/>
        </w:rPr>
        <w:t>Trial</w:t>
      </w:r>
      <w:r w:rsidRPr="00B12B67">
        <w:rPr>
          <w:spacing w:val="-8"/>
          <w:sz w:val="20"/>
          <w:lang w:val="en-NZ"/>
        </w:rPr>
        <w:t xml:space="preserve"> </w:t>
      </w:r>
      <w:r w:rsidRPr="00B12B67">
        <w:rPr>
          <w:sz w:val="20"/>
          <w:lang w:val="en-NZ"/>
        </w:rPr>
        <w:t>Period</w:t>
      </w:r>
      <w:r w:rsidRPr="00B12B67">
        <w:rPr>
          <w:spacing w:val="-5"/>
          <w:sz w:val="20"/>
          <w:lang w:val="en-NZ"/>
        </w:rPr>
        <w:t xml:space="preserve"> </w:t>
      </w:r>
      <w:r w:rsidRPr="00B12B67">
        <w:rPr>
          <w:sz w:val="20"/>
          <w:lang w:val="en-NZ"/>
        </w:rPr>
        <w:t>dismissal</w:t>
      </w:r>
      <w:r w:rsidRPr="00B12B67">
        <w:rPr>
          <w:spacing w:val="-2"/>
          <w:sz w:val="20"/>
          <w:lang w:val="en-NZ"/>
        </w:rPr>
        <w:t xml:space="preserve"> </w:t>
      </w:r>
      <w:r w:rsidRPr="00B12B67">
        <w:rPr>
          <w:sz w:val="20"/>
          <w:lang w:val="en-NZ"/>
        </w:rPr>
        <w:t>without</w:t>
      </w:r>
      <w:r w:rsidRPr="00B12B67">
        <w:rPr>
          <w:spacing w:val="-8"/>
          <w:sz w:val="20"/>
          <w:lang w:val="en-NZ"/>
        </w:rPr>
        <w:t xml:space="preserve"> </w:t>
      </w:r>
      <w:r w:rsidRPr="00B12B67">
        <w:rPr>
          <w:sz w:val="20"/>
          <w:lang w:val="en-NZ"/>
        </w:rPr>
        <w:t>notice</w:t>
      </w:r>
      <w:r w:rsidRPr="00B12B67">
        <w:rPr>
          <w:spacing w:val="-8"/>
          <w:sz w:val="20"/>
          <w:lang w:val="en-NZ"/>
        </w:rPr>
        <w:t xml:space="preserve"> </w:t>
      </w:r>
      <w:r w:rsidRPr="00B12B67">
        <w:rPr>
          <w:sz w:val="20"/>
          <w:lang w:val="en-NZ"/>
        </w:rPr>
        <w:t>for</w:t>
      </w:r>
      <w:r w:rsidRPr="00B12B67">
        <w:rPr>
          <w:spacing w:val="-6"/>
          <w:sz w:val="20"/>
          <w:lang w:val="en-NZ"/>
        </w:rPr>
        <w:t xml:space="preserve"> </w:t>
      </w:r>
      <w:r w:rsidRPr="00B12B67">
        <w:rPr>
          <w:sz w:val="20"/>
          <w:lang w:val="en-NZ"/>
        </w:rPr>
        <w:t>serious</w:t>
      </w:r>
      <w:r w:rsidRPr="00B12B67">
        <w:rPr>
          <w:spacing w:val="-4"/>
          <w:sz w:val="20"/>
          <w:lang w:val="en-NZ"/>
        </w:rPr>
        <w:t xml:space="preserve"> </w:t>
      </w:r>
      <w:r w:rsidRPr="00B12B67">
        <w:rPr>
          <w:sz w:val="20"/>
          <w:lang w:val="en-NZ"/>
        </w:rPr>
        <w:t>misconduct</w:t>
      </w:r>
    </w:p>
    <w:p w:rsidRPr="00B12B67" w:rsidR="0024212B" w:rsidRDefault="0024212B" w14:paraId="57DF8F68" w14:textId="77777777">
      <w:pPr>
        <w:pStyle w:val="BodyText"/>
        <w:spacing w:before="9"/>
        <w:rPr>
          <w:sz w:val="19"/>
          <w:lang w:val="en-NZ"/>
        </w:rPr>
      </w:pPr>
    </w:p>
    <w:p w:rsidRPr="00B12B67" w:rsidR="0024212B" w:rsidRDefault="008B543A" w14:paraId="368D5E93" w14:textId="77777777">
      <w:pPr>
        <w:pStyle w:val="Heading2"/>
        <w:tabs>
          <w:tab w:val="left" w:pos="2437"/>
        </w:tabs>
        <w:rPr>
          <w:lang w:val="en-NZ"/>
        </w:rPr>
      </w:pPr>
      <w:bookmarkStart w:name="Section_4_OBLIGATIONS_OF_THE_RELATIONSHI" w:id="6"/>
      <w:bookmarkEnd w:id="6"/>
      <w:r w:rsidRPr="00B12B67">
        <w:rPr>
          <w:u w:val="single"/>
          <w:lang w:val="en-NZ"/>
        </w:rPr>
        <w:t>Section</w:t>
      </w:r>
      <w:r w:rsidRPr="00B12B67">
        <w:rPr>
          <w:spacing w:val="-1"/>
          <w:u w:val="single"/>
          <w:lang w:val="en-NZ"/>
        </w:rPr>
        <w:t xml:space="preserve"> </w:t>
      </w:r>
      <w:r w:rsidRPr="00B12B67">
        <w:rPr>
          <w:u w:val="single"/>
          <w:lang w:val="en-NZ"/>
        </w:rPr>
        <w:t>4</w:t>
      </w:r>
      <w:r w:rsidRPr="00B12B67">
        <w:rPr>
          <w:lang w:val="en-NZ"/>
        </w:rPr>
        <w:tab/>
      </w:r>
      <w:r w:rsidRPr="00B12B67">
        <w:rPr>
          <w:u w:val="single"/>
          <w:lang w:val="en-NZ"/>
        </w:rPr>
        <w:t>OBLIGATIONS OF THE</w:t>
      </w:r>
      <w:r w:rsidRPr="00B12B67">
        <w:rPr>
          <w:spacing w:val="-14"/>
          <w:u w:val="single"/>
          <w:lang w:val="en-NZ"/>
        </w:rPr>
        <w:t xml:space="preserve"> </w:t>
      </w:r>
      <w:r w:rsidRPr="00B12B67">
        <w:rPr>
          <w:u w:val="single"/>
          <w:lang w:val="en-NZ"/>
        </w:rPr>
        <w:t>RELATIONSHIP</w:t>
      </w:r>
    </w:p>
    <w:p w:rsidRPr="00B12B67" w:rsidR="0024212B" w:rsidRDefault="008B543A" w14:paraId="6872066A" w14:textId="77777777">
      <w:pPr>
        <w:pStyle w:val="ListParagraph"/>
        <w:numPr>
          <w:ilvl w:val="1"/>
          <w:numId w:val="21"/>
        </w:numPr>
        <w:tabs>
          <w:tab w:val="left" w:pos="2437"/>
          <w:tab w:val="left" w:pos="2438"/>
        </w:tabs>
        <w:spacing w:before="3" w:line="243" w:lineRule="exact"/>
        <w:ind w:hanging="1437"/>
        <w:rPr>
          <w:sz w:val="20"/>
          <w:lang w:val="en-NZ"/>
        </w:rPr>
      </w:pPr>
      <w:r w:rsidRPr="00B12B67">
        <w:rPr>
          <w:sz w:val="20"/>
          <w:lang w:val="en-NZ"/>
        </w:rPr>
        <w:t>Employer</w:t>
      </w:r>
      <w:r w:rsidRPr="00B12B67">
        <w:rPr>
          <w:spacing w:val="-23"/>
          <w:sz w:val="20"/>
          <w:lang w:val="en-NZ"/>
        </w:rPr>
        <w:t xml:space="preserve"> </w:t>
      </w:r>
      <w:r w:rsidRPr="00B12B67">
        <w:rPr>
          <w:sz w:val="20"/>
          <w:lang w:val="en-NZ"/>
        </w:rPr>
        <w:t>obligations</w:t>
      </w:r>
    </w:p>
    <w:p w:rsidRPr="00B12B67" w:rsidR="0024212B" w:rsidRDefault="008B543A" w14:paraId="796D089D" w14:textId="77777777">
      <w:pPr>
        <w:pStyle w:val="ListParagraph"/>
        <w:numPr>
          <w:ilvl w:val="1"/>
          <w:numId w:val="21"/>
        </w:numPr>
        <w:tabs>
          <w:tab w:val="left" w:pos="2437"/>
          <w:tab w:val="left" w:pos="2438"/>
        </w:tabs>
        <w:spacing w:line="243" w:lineRule="exact"/>
        <w:ind w:hanging="1437"/>
        <w:rPr>
          <w:sz w:val="20"/>
          <w:lang w:val="en-NZ"/>
        </w:rPr>
      </w:pPr>
      <w:r w:rsidRPr="00B12B67">
        <w:rPr>
          <w:sz w:val="20"/>
          <w:lang w:val="en-NZ"/>
        </w:rPr>
        <w:t>Employee</w:t>
      </w:r>
      <w:r w:rsidRPr="00B12B67">
        <w:rPr>
          <w:spacing w:val="-24"/>
          <w:sz w:val="20"/>
          <w:lang w:val="en-NZ"/>
        </w:rPr>
        <w:t xml:space="preserve"> </w:t>
      </w:r>
      <w:r w:rsidRPr="00B12B67">
        <w:rPr>
          <w:sz w:val="20"/>
          <w:lang w:val="en-NZ"/>
        </w:rPr>
        <w:t>obligations</w:t>
      </w:r>
    </w:p>
    <w:p w:rsidRPr="00B12B67" w:rsidR="0024212B" w:rsidRDefault="0024212B" w14:paraId="66F075C1" w14:textId="77777777">
      <w:pPr>
        <w:pStyle w:val="BodyText"/>
        <w:spacing w:before="9"/>
        <w:rPr>
          <w:sz w:val="19"/>
          <w:lang w:val="en-NZ"/>
        </w:rPr>
      </w:pPr>
    </w:p>
    <w:p w:rsidRPr="00B12B67" w:rsidR="0024212B" w:rsidRDefault="008B543A" w14:paraId="31E25DBB" w14:textId="77777777">
      <w:pPr>
        <w:pStyle w:val="Heading2"/>
        <w:tabs>
          <w:tab w:val="left" w:pos="2437"/>
        </w:tabs>
        <w:rPr>
          <w:lang w:val="en-NZ"/>
        </w:rPr>
      </w:pPr>
      <w:bookmarkStart w:name="Section_5_HOURS_OF_WORK" w:id="7"/>
      <w:bookmarkEnd w:id="7"/>
      <w:r w:rsidRPr="00B12B67">
        <w:rPr>
          <w:u w:val="single"/>
          <w:lang w:val="en-NZ"/>
        </w:rPr>
        <w:t>Section</w:t>
      </w:r>
      <w:r w:rsidRPr="00B12B67">
        <w:rPr>
          <w:spacing w:val="-1"/>
          <w:u w:val="single"/>
          <w:lang w:val="en-NZ"/>
        </w:rPr>
        <w:t xml:space="preserve"> </w:t>
      </w:r>
      <w:r w:rsidRPr="00B12B67">
        <w:rPr>
          <w:u w:val="single"/>
          <w:lang w:val="en-NZ"/>
        </w:rPr>
        <w:t>5</w:t>
      </w:r>
      <w:r w:rsidRPr="00B12B67">
        <w:rPr>
          <w:lang w:val="en-NZ"/>
        </w:rPr>
        <w:tab/>
      </w:r>
      <w:r w:rsidRPr="00B12B67">
        <w:rPr>
          <w:u w:val="single"/>
          <w:lang w:val="en-NZ"/>
        </w:rPr>
        <w:t>HOURS OF</w:t>
      </w:r>
      <w:r w:rsidRPr="00B12B67">
        <w:rPr>
          <w:spacing w:val="-9"/>
          <w:u w:val="single"/>
          <w:lang w:val="en-NZ"/>
        </w:rPr>
        <w:t xml:space="preserve"> </w:t>
      </w:r>
      <w:r w:rsidRPr="00B12B67">
        <w:rPr>
          <w:u w:val="single"/>
          <w:lang w:val="en-NZ"/>
        </w:rPr>
        <w:t>WORK</w:t>
      </w:r>
    </w:p>
    <w:p w:rsidRPr="00B12B67" w:rsidR="0024212B" w:rsidRDefault="008B543A" w14:paraId="5432A8FF" w14:textId="77777777">
      <w:pPr>
        <w:pStyle w:val="ListParagraph"/>
        <w:numPr>
          <w:ilvl w:val="1"/>
          <w:numId w:val="20"/>
        </w:numPr>
        <w:tabs>
          <w:tab w:val="left" w:pos="2437"/>
          <w:tab w:val="left" w:pos="2438"/>
        </w:tabs>
        <w:spacing w:before="3" w:line="243" w:lineRule="exact"/>
        <w:rPr>
          <w:sz w:val="20"/>
          <w:lang w:val="en-NZ"/>
        </w:rPr>
      </w:pPr>
      <w:r w:rsidRPr="00B12B67">
        <w:rPr>
          <w:sz w:val="20"/>
          <w:lang w:val="en-NZ"/>
        </w:rPr>
        <w:t>Hours of</w:t>
      </w:r>
      <w:r w:rsidRPr="00B12B67">
        <w:rPr>
          <w:spacing w:val="-10"/>
          <w:sz w:val="20"/>
          <w:lang w:val="en-NZ"/>
        </w:rPr>
        <w:t xml:space="preserve"> </w:t>
      </w:r>
      <w:r w:rsidRPr="00B12B67">
        <w:rPr>
          <w:sz w:val="20"/>
          <w:lang w:val="en-NZ"/>
        </w:rPr>
        <w:t>work</w:t>
      </w:r>
    </w:p>
    <w:p w:rsidRPr="00B12B67" w:rsidR="0024212B" w:rsidRDefault="008B543A" w14:paraId="368A2537" w14:textId="77777777">
      <w:pPr>
        <w:pStyle w:val="ListParagraph"/>
        <w:numPr>
          <w:ilvl w:val="1"/>
          <w:numId w:val="20"/>
        </w:numPr>
        <w:tabs>
          <w:tab w:val="left" w:pos="2437"/>
          <w:tab w:val="left" w:pos="2438"/>
        </w:tabs>
        <w:spacing w:line="243" w:lineRule="exact"/>
        <w:rPr>
          <w:sz w:val="20"/>
          <w:lang w:val="en-NZ"/>
        </w:rPr>
      </w:pPr>
      <w:r w:rsidRPr="00B12B67">
        <w:rPr>
          <w:sz w:val="20"/>
          <w:lang w:val="en-NZ"/>
        </w:rPr>
        <w:t>Rest breaks and meal</w:t>
      </w:r>
      <w:r w:rsidRPr="00B12B67">
        <w:rPr>
          <w:spacing w:val="-13"/>
          <w:sz w:val="20"/>
          <w:lang w:val="en-NZ"/>
        </w:rPr>
        <w:t xml:space="preserve"> </w:t>
      </w:r>
      <w:r w:rsidRPr="00B12B67">
        <w:rPr>
          <w:sz w:val="20"/>
          <w:lang w:val="en-NZ"/>
        </w:rPr>
        <w:t>breaks</w:t>
      </w:r>
    </w:p>
    <w:p w:rsidRPr="00B12B67" w:rsidR="0024212B" w:rsidRDefault="0024212B" w14:paraId="6CC27C01" w14:textId="77777777">
      <w:pPr>
        <w:pStyle w:val="BodyText"/>
        <w:spacing w:before="1"/>
        <w:rPr>
          <w:lang w:val="en-NZ"/>
        </w:rPr>
      </w:pPr>
    </w:p>
    <w:p w:rsidRPr="00B12B67" w:rsidR="0024212B" w:rsidRDefault="008B543A" w14:paraId="7C1C2813" w14:textId="77777777">
      <w:pPr>
        <w:pStyle w:val="Heading2"/>
        <w:tabs>
          <w:tab w:val="left" w:pos="2437"/>
        </w:tabs>
        <w:spacing w:line="243" w:lineRule="exact"/>
        <w:rPr>
          <w:lang w:val="en-NZ"/>
        </w:rPr>
      </w:pPr>
      <w:bookmarkStart w:name="Section_6_REMUNERATION" w:id="8"/>
      <w:bookmarkEnd w:id="8"/>
      <w:r w:rsidRPr="00B12B67">
        <w:rPr>
          <w:u w:val="single"/>
          <w:lang w:val="en-NZ"/>
        </w:rPr>
        <w:t>Section</w:t>
      </w:r>
      <w:r w:rsidRPr="00B12B67">
        <w:rPr>
          <w:spacing w:val="-1"/>
          <w:u w:val="single"/>
          <w:lang w:val="en-NZ"/>
        </w:rPr>
        <w:t xml:space="preserve"> </w:t>
      </w:r>
      <w:r w:rsidRPr="00B12B67">
        <w:rPr>
          <w:u w:val="single"/>
          <w:lang w:val="en-NZ"/>
        </w:rPr>
        <w:t>6</w:t>
      </w:r>
      <w:r w:rsidRPr="00B12B67">
        <w:rPr>
          <w:lang w:val="en-NZ"/>
        </w:rPr>
        <w:tab/>
      </w:r>
      <w:r w:rsidRPr="00B12B67">
        <w:rPr>
          <w:u w:val="single"/>
          <w:lang w:val="en-NZ"/>
        </w:rPr>
        <w:t>REMUNERATION</w:t>
      </w:r>
    </w:p>
    <w:p w:rsidRPr="003C22B3" w:rsidR="0024212B" w:rsidRDefault="000428EC" w14:paraId="5F3A4887" w14:textId="2B9AD68B">
      <w:pPr>
        <w:pStyle w:val="ListParagraph"/>
        <w:numPr>
          <w:ilvl w:val="1"/>
          <w:numId w:val="19"/>
        </w:numPr>
        <w:tabs>
          <w:tab w:val="left" w:pos="2437"/>
          <w:tab w:val="left" w:pos="2438"/>
        </w:tabs>
        <w:spacing w:line="241" w:lineRule="exact"/>
        <w:rPr>
          <w:sz w:val="20"/>
          <w:lang w:val="en-NZ"/>
        </w:rPr>
      </w:pPr>
      <w:r w:rsidRPr="00D06DD1">
        <w:rPr>
          <w:sz w:val="20"/>
          <w:lang w:val="en-NZ"/>
        </w:rPr>
        <w:t>Salary</w:t>
      </w:r>
    </w:p>
    <w:p w:rsidRPr="003C22B3" w:rsidR="008E2490" w:rsidRDefault="008E2490" w14:paraId="37180EAB" w14:textId="1F97D46E">
      <w:pPr>
        <w:pStyle w:val="ListParagraph"/>
        <w:numPr>
          <w:ilvl w:val="1"/>
          <w:numId w:val="19"/>
        </w:numPr>
        <w:tabs>
          <w:tab w:val="left" w:pos="2437"/>
          <w:tab w:val="left" w:pos="2438"/>
        </w:tabs>
        <w:spacing w:line="241" w:lineRule="exact"/>
        <w:rPr>
          <w:sz w:val="20"/>
          <w:lang w:val="en-NZ"/>
        </w:rPr>
      </w:pPr>
      <w:r w:rsidRPr="003C22B3">
        <w:rPr>
          <w:sz w:val="20"/>
          <w:lang w:val="en-NZ"/>
        </w:rPr>
        <w:t>Wages</w:t>
      </w:r>
    </w:p>
    <w:p w:rsidRPr="00B12B67" w:rsidR="0024212B" w:rsidRDefault="000428EC" w14:paraId="59FD44F9" w14:textId="0ED01605">
      <w:pPr>
        <w:pStyle w:val="ListParagraph"/>
        <w:numPr>
          <w:ilvl w:val="1"/>
          <w:numId w:val="19"/>
        </w:numPr>
        <w:tabs>
          <w:tab w:val="left" w:pos="2437"/>
          <w:tab w:val="left" w:pos="2438"/>
        </w:tabs>
        <w:spacing w:line="242" w:lineRule="exact"/>
        <w:rPr>
          <w:sz w:val="20"/>
          <w:lang w:val="en-NZ"/>
        </w:rPr>
      </w:pPr>
      <w:r w:rsidRPr="00D06DD1">
        <w:rPr>
          <w:sz w:val="20"/>
          <w:lang w:val="en-NZ"/>
        </w:rPr>
        <w:t>Salary</w:t>
      </w:r>
      <w:r w:rsidRPr="00B12B67">
        <w:rPr>
          <w:sz w:val="20"/>
          <w:lang w:val="en-NZ"/>
        </w:rPr>
        <w:t>/</w:t>
      </w:r>
      <w:r w:rsidR="00B24E98">
        <w:rPr>
          <w:sz w:val="20"/>
          <w:lang w:val="en-NZ"/>
        </w:rPr>
        <w:t>w</w:t>
      </w:r>
      <w:r w:rsidRPr="00B12B67" w:rsidR="008B543A">
        <w:rPr>
          <w:sz w:val="20"/>
          <w:lang w:val="en-NZ"/>
        </w:rPr>
        <w:t>age</w:t>
      </w:r>
      <w:r w:rsidRPr="00B12B67" w:rsidR="008B543A">
        <w:rPr>
          <w:spacing w:val="-14"/>
          <w:sz w:val="20"/>
          <w:lang w:val="en-NZ"/>
        </w:rPr>
        <w:t xml:space="preserve"> </w:t>
      </w:r>
      <w:r w:rsidRPr="00B12B67" w:rsidR="008B543A">
        <w:rPr>
          <w:sz w:val="20"/>
          <w:lang w:val="en-NZ"/>
        </w:rPr>
        <w:t>deductions</w:t>
      </w:r>
    </w:p>
    <w:p w:rsidR="0024212B" w:rsidRDefault="008B543A" w14:paraId="644BEDCE" w14:textId="54B16511">
      <w:pPr>
        <w:pStyle w:val="ListParagraph"/>
        <w:numPr>
          <w:ilvl w:val="1"/>
          <w:numId w:val="19"/>
        </w:numPr>
        <w:tabs>
          <w:tab w:val="left" w:pos="2437"/>
          <w:tab w:val="left" w:pos="2438"/>
        </w:tabs>
        <w:spacing w:before="1"/>
        <w:rPr>
          <w:sz w:val="20"/>
          <w:lang w:val="en-NZ"/>
        </w:rPr>
      </w:pPr>
      <w:r w:rsidRPr="00B12B67">
        <w:rPr>
          <w:sz w:val="20"/>
          <w:lang w:val="en-NZ"/>
        </w:rPr>
        <w:t>Review of</w:t>
      </w:r>
      <w:r w:rsidRPr="00B12B67">
        <w:rPr>
          <w:spacing w:val="-13"/>
          <w:sz w:val="20"/>
          <w:lang w:val="en-NZ"/>
        </w:rPr>
        <w:t xml:space="preserve"> </w:t>
      </w:r>
      <w:r w:rsidR="00B24E98">
        <w:rPr>
          <w:spacing w:val="-13"/>
          <w:sz w:val="20"/>
          <w:lang w:val="en-NZ"/>
        </w:rPr>
        <w:t>s</w:t>
      </w:r>
      <w:r w:rsidR="009C3D88">
        <w:rPr>
          <w:sz w:val="20"/>
          <w:lang w:val="en-NZ"/>
        </w:rPr>
        <w:t>alary</w:t>
      </w:r>
    </w:p>
    <w:p w:rsidR="009C3D88" w:rsidP="009C3D88" w:rsidRDefault="009C3D88" w14:paraId="15C35693" w14:textId="77777777">
      <w:pPr>
        <w:pStyle w:val="ListParagraph"/>
        <w:numPr>
          <w:ilvl w:val="1"/>
          <w:numId w:val="19"/>
        </w:numPr>
        <w:tabs>
          <w:tab w:val="left" w:pos="2437"/>
          <w:tab w:val="left" w:pos="2438"/>
        </w:tabs>
        <w:spacing w:before="1"/>
        <w:rPr>
          <w:sz w:val="20"/>
          <w:lang w:val="en-NZ"/>
        </w:rPr>
      </w:pPr>
      <w:r w:rsidRPr="00B12B67">
        <w:rPr>
          <w:sz w:val="20"/>
          <w:lang w:val="en-NZ"/>
        </w:rPr>
        <w:t>Review of</w:t>
      </w:r>
      <w:r w:rsidRPr="00B12B67">
        <w:rPr>
          <w:spacing w:val="-13"/>
          <w:sz w:val="20"/>
          <w:lang w:val="en-NZ"/>
        </w:rPr>
        <w:t xml:space="preserve"> </w:t>
      </w:r>
      <w:r w:rsidRPr="00B12B67">
        <w:rPr>
          <w:sz w:val="20"/>
          <w:lang w:val="en-NZ"/>
        </w:rPr>
        <w:t>wages</w:t>
      </w:r>
    </w:p>
    <w:p w:rsidRPr="00B12B67" w:rsidR="0024212B" w:rsidRDefault="008B543A" w14:paraId="4FEEE083" w14:textId="77777777">
      <w:pPr>
        <w:pStyle w:val="ListParagraph"/>
        <w:numPr>
          <w:ilvl w:val="1"/>
          <w:numId w:val="19"/>
        </w:numPr>
        <w:tabs>
          <w:tab w:val="left" w:pos="2437"/>
          <w:tab w:val="left" w:pos="2438"/>
        </w:tabs>
        <w:spacing w:before="3" w:line="243" w:lineRule="exact"/>
        <w:rPr>
          <w:sz w:val="20"/>
          <w:lang w:val="en-NZ"/>
        </w:rPr>
      </w:pPr>
      <w:r w:rsidRPr="00B12B67">
        <w:rPr>
          <w:sz w:val="20"/>
          <w:lang w:val="en-NZ"/>
        </w:rPr>
        <w:t>Koha</w:t>
      </w:r>
    </w:p>
    <w:p w:rsidR="0024212B" w:rsidRDefault="008B543A" w14:paraId="1A27D1EA" w14:textId="23C5AED9">
      <w:pPr>
        <w:pStyle w:val="ListParagraph"/>
        <w:numPr>
          <w:ilvl w:val="1"/>
          <w:numId w:val="19"/>
        </w:numPr>
        <w:tabs>
          <w:tab w:val="left" w:pos="2437"/>
          <w:tab w:val="left" w:pos="2438"/>
        </w:tabs>
        <w:spacing w:line="243" w:lineRule="exact"/>
        <w:rPr>
          <w:sz w:val="20"/>
          <w:lang w:val="en-NZ"/>
        </w:rPr>
      </w:pPr>
      <w:r w:rsidRPr="00B12B67">
        <w:rPr>
          <w:sz w:val="20"/>
          <w:lang w:val="en-NZ"/>
        </w:rPr>
        <w:t>Reimbursement of</w:t>
      </w:r>
      <w:r w:rsidRPr="00B12B67">
        <w:rPr>
          <w:spacing w:val="-14"/>
          <w:sz w:val="20"/>
          <w:lang w:val="en-NZ"/>
        </w:rPr>
        <w:t xml:space="preserve"> </w:t>
      </w:r>
      <w:r w:rsidRPr="00B12B67">
        <w:rPr>
          <w:sz w:val="20"/>
          <w:lang w:val="en-NZ"/>
        </w:rPr>
        <w:t>expenses</w:t>
      </w:r>
    </w:p>
    <w:p w:rsidRPr="00B12B67" w:rsidR="00A14F77" w:rsidRDefault="00A14F77" w14:paraId="71D18B27" w14:textId="0D654972">
      <w:pPr>
        <w:pStyle w:val="ListParagraph"/>
        <w:numPr>
          <w:ilvl w:val="1"/>
          <w:numId w:val="19"/>
        </w:numPr>
        <w:tabs>
          <w:tab w:val="left" w:pos="2437"/>
          <w:tab w:val="left" w:pos="2438"/>
        </w:tabs>
        <w:spacing w:line="243" w:lineRule="exact"/>
        <w:rPr>
          <w:sz w:val="20"/>
          <w:lang w:val="en-NZ"/>
        </w:rPr>
      </w:pPr>
      <w:r>
        <w:rPr>
          <w:sz w:val="20"/>
          <w:lang w:val="en-NZ"/>
        </w:rPr>
        <w:t xml:space="preserve">Allowances in </w:t>
      </w:r>
      <w:r w:rsidR="008476B1">
        <w:rPr>
          <w:sz w:val="20"/>
          <w:lang w:val="en-NZ"/>
        </w:rPr>
        <w:t>a</w:t>
      </w:r>
      <w:r>
        <w:rPr>
          <w:sz w:val="20"/>
          <w:lang w:val="en-NZ"/>
        </w:rPr>
        <w:t xml:space="preserve">ddition to </w:t>
      </w:r>
      <w:r w:rsidR="008476B1">
        <w:rPr>
          <w:sz w:val="20"/>
          <w:lang w:val="en-NZ"/>
        </w:rPr>
        <w:t>s</w:t>
      </w:r>
      <w:r>
        <w:rPr>
          <w:sz w:val="20"/>
          <w:lang w:val="en-NZ"/>
        </w:rPr>
        <w:t>alary</w:t>
      </w:r>
    </w:p>
    <w:p w:rsidRPr="00B12B67" w:rsidR="0024212B" w:rsidRDefault="0024212B" w14:paraId="04ACCD10" w14:textId="77777777">
      <w:pPr>
        <w:pStyle w:val="BodyText"/>
        <w:spacing w:before="11"/>
        <w:rPr>
          <w:sz w:val="19"/>
          <w:lang w:val="en-NZ"/>
        </w:rPr>
      </w:pPr>
    </w:p>
    <w:p w:rsidRPr="00B12B67" w:rsidR="0024212B" w:rsidRDefault="008B543A" w14:paraId="74438420" w14:textId="77777777">
      <w:pPr>
        <w:pStyle w:val="Heading2"/>
        <w:tabs>
          <w:tab w:val="left" w:pos="2437"/>
        </w:tabs>
        <w:rPr>
          <w:lang w:val="en-NZ"/>
        </w:rPr>
      </w:pPr>
      <w:bookmarkStart w:name="Section_7_HOLIDAY_AND_LEAVE_CLAUSES" w:id="9"/>
      <w:bookmarkEnd w:id="9"/>
      <w:r w:rsidRPr="00B12B67">
        <w:rPr>
          <w:u w:val="single"/>
          <w:lang w:val="en-NZ"/>
        </w:rPr>
        <w:t>Section</w:t>
      </w:r>
      <w:r w:rsidRPr="00B12B67">
        <w:rPr>
          <w:spacing w:val="-1"/>
          <w:u w:val="single"/>
          <w:lang w:val="en-NZ"/>
        </w:rPr>
        <w:t xml:space="preserve"> </w:t>
      </w:r>
      <w:r w:rsidRPr="00B12B67">
        <w:rPr>
          <w:u w:val="single"/>
          <w:lang w:val="en-NZ"/>
        </w:rPr>
        <w:t>7</w:t>
      </w:r>
      <w:r w:rsidRPr="00B12B67">
        <w:rPr>
          <w:lang w:val="en-NZ"/>
        </w:rPr>
        <w:tab/>
      </w:r>
      <w:r w:rsidRPr="00B12B67">
        <w:rPr>
          <w:u w:val="single"/>
          <w:lang w:val="en-NZ"/>
        </w:rPr>
        <w:t>HOLIDAY AND LEAVE</w:t>
      </w:r>
      <w:r w:rsidRPr="00B12B67">
        <w:rPr>
          <w:spacing w:val="-9"/>
          <w:u w:val="single"/>
          <w:lang w:val="en-NZ"/>
        </w:rPr>
        <w:t xml:space="preserve"> </w:t>
      </w:r>
      <w:r w:rsidRPr="00B12B67">
        <w:rPr>
          <w:u w:val="single"/>
          <w:lang w:val="en-NZ"/>
        </w:rPr>
        <w:t>CLAUSES</w:t>
      </w:r>
    </w:p>
    <w:p w:rsidRPr="00B12B67" w:rsidR="0024212B" w:rsidRDefault="008B543A" w14:paraId="5D30AAFF" w14:textId="77777777">
      <w:pPr>
        <w:pStyle w:val="ListParagraph"/>
        <w:numPr>
          <w:ilvl w:val="1"/>
          <w:numId w:val="18"/>
        </w:numPr>
        <w:tabs>
          <w:tab w:val="left" w:pos="2437"/>
          <w:tab w:val="left" w:pos="2438"/>
        </w:tabs>
        <w:spacing w:before="3" w:line="243" w:lineRule="exact"/>
        <w:rPr>
          <w:sz w:val="20"/>
          <w:lang w:val="en-NZ"/>
        </w:rPr>
      </w:pPr>
      <w:r w:rsidRPr="00B12B67">
        <w:rPr>
          <w:sz w:val="20"/>
          <w:lang w:val="en-NZ"/>
        </w:rPr>
        <w:t>Annual</w:t>
      </w:r>
      <w:r w:rsidRPr="00B12B67">
        <w:rPr>
          <w:spacing w:val="-11"/>
          <w:sz w:val="20"/>
          <w:lang w:val="en-NZ"/>
        </w:rPr>
        <w:t xml:space="preserve"> </w:t>
      </w:r>
      <w:r w:rsidRPr="00B12B67">
        <w:rPr>
          <w:sz w:val="20"/>
          <w:lang w:val="en-NZ"/>
        </w:rPr>
        <w:t>leave</w:t>
      </w:r>
    </w:p>
    <w:p w:rsidRPr="00B12B67" w:rsidR="0024212B" w:rsidRDefault="008B543A" w14:paraId="2F1CDDB7" w14:textId="77777777">
      <w:pPr>
        <w:pStyle w:val="ListParagraph"/>
        <w:numPr>
          <w:ilvl w:val="1"/>
          <w:numId w:val="18"/>
        </w:numPr>
        <w:tabs>
          <w:tab w:val="left" w:pos="2437"/>
          <w:tab w:val="left" w:pos="2438"/>
        </w:tabs>
        <w:spacing w:line="241" w:lineRule="exact"/>
        <w:rPr>
          <w:sz w:val="20"/>
          <w:lang w:val="en-NZ"/>
        </w:rPr>
      </w:pPr>
      <w:r w:rsidRPr="00B12B67">
        <w:rPr>
          <w:sz w:val="20"/>
          <w:lang w:val="en-NZ"/>
        </w:rPr>
        <w:t>Annual</w:t>
      </w:r>
      <w:r w:rsidRPr="00B12B67">
        <w:rPr>
          <w:spacing w:val="-13"/>
          <w:sz w:val="20"/>
          <w:lang w:val="en-NZ"/>
        </w:rPr>
        <w:t xml:space="preserve"> </w:t>
      </w:r>
      <w:r w:rsidRPr="00B12B67">
        <w:rPr>
          <w:sz w:val="20"/>
          <w:lang w:val="en-NZ"/>
        </w:rPr>
        <w:t>closedown</w:t>
      </w:r>
    </w:p>
    <w:p w:rsidRPr="00B12B67" w:rsidR="0024212B" w:rsidRDefault="008B543A" w14:paraId="01729099" w14:textId="77777777">
      <w:pPr>
        <w:pStyle w:val="ListParagraph"/>
        <w:numPr>
          <w:ilvl w:val="1"/>
          <w:numId w:val="18"/>
        </w:numPr>
        <w:tabs>
          <w:tab w:val="left" w:pos="2437"/>
          <w:tab w:val="left" w:pos="2438"/>
        </w:tabs>
        <w:spacing w:line="242" w:lineRule="exact"/>
        <w:rPr>
          <w:sz w:val="20"/>
          <w:lang w:val="en-NZ"/>
        </w:rPr>
      </w:pPr>
      <w:r w:rsidRPr="00B12B67">
        <w:rPr>
          <w:sz w:val="20"/>
          <w:lang w:val="en-NZ"/>
        </w:rPr>
        <w:t>Working on public</w:t>
      </w:r>
      <w:r w:rsidRPr="00B12B67">
        <w:rPr>
          <w:spacing w:val="-12"/>
          <w:sz w:val="20"/>
          <w:lang w:val="en-NZ"/>
        </w:rPr>
        <w:t xml:space="preserve"> </w:t>
      </w:r>
      <w:r w:rsidRPr="00B12B67">
        <w:rPr>
          <w:sz w:val="20"/>
          <w:lang w:val="en-NZ"/>
        </w:rPr>
        <w:t>holidays</w:t>
      </w:r>
    </w:p>
    <w:p w:rsidRPr="00B12B67" w:rsidR="0024212B" w:rsidRDefault="008B543A" w14:paraId="2321EC44" w14:textId="77777777">
      <w:pPr>
        <w:pStyle w:val="ListParagraph"/>
        <w:numPr>
          <w:ilvl w:val="1"/>
          <w:numId w:val="18"/>
        </w:numPr>
        <w:tabs>
          <w:tab w:val="left" w:pos="2437"/>
          <w:tab w:val="left" w:pos="2438"/>
        </w:tabs>
        <w:spacing w:before="3" w:line="243" w:lineRule="exact"/>
        <w:rPr>
          <w:sz w:val="20"/>
          <w:lang w:val="en-NZ"/>
        </w:rPr>
      </w:pPr>
      <w:r w:rsidRPr="00B12B67">
        <w:rPr>
          <w:sz w:val="20"/>
          <w:lang w:val="en-NZ"/>
        </w:rPr>
        <w:t>Sick</w:t>
      </w:r>
      <w:r w:rsidRPr="00B12B67">
        <w:rPr>
          <w:spacing w:val="-8"/>
          <w:sz w:val="20"/>
          <w:lang w:val="en-NZ"/>
        </w:rPr>
        <w:t xml:space="preserve"> </w:t>
      </w:r>
      <w:r w:rsidRPr="00B12B67">
        <w:rPr>
          <w:sz w:val="20"/>
          <w:lang w:val="en-NZ"/>
        </w:rPr>
        <w:t>leave</w:t>
      </w:r>
    </w:p>
    <w:p w:rsidRPr="00B12B67" w:rsidR="0024212B" w:rsidRDefault="008B543A" w14:paraId="6771A666" w14:textId="77777777">
      <w:pPr>
        <w:pStyle w:val="ListParagraph"/>
        <w:numPr>
          <w:ilvl w:val="1"/>
          <w:numId w:val="18"/>
        </w:numPr>
        <w:tabs>
          <w:tab w:val="left" w:pos="2437"/>
          <w:tab w:val="left" w:pos="2438"/>
        </w:tabs>
        <w:spacing w:line="243" w:lineRule="exact"/>
        <w:rPr>
          <w:sz w:val="20"/>
          <w:lang w:val="en-NZ"/>
        </w:rPr>
      </w:pPr>
      <w:r w:rsidRPr="00B12B67">
        <w:rPr>
          <w:sz w:val="20"/>
          <w:lang w:val="en-NZ"/>
        </w:rPr>
        <w:t>Domestic Violence</w:t>
      </w:r>
      <w:r w:rsidRPr="00B12B67">
        <w:rPr>
          <w:spacing w:val="-2"/>
          <w:sz w:val="20"/>
          <w:lang w:val="en-NZ"/>
        </w:rPr>
        <w:t xml:space="preserve"> </w:t>
      </w:r>
      <w:r w:rsidRPr="00B12B67">
        <w:rPr>
          <w:sz w:val="20"/>
          <w:lang w:val="en-NZ"/>
        </w:rPr>
        <w:t>Leave</w:t>
      </w:r>
    </w:p>
    <w:p w:rsidRPr="00B12B67" w:rsidR="0024212B" w:rsidRDefault="008B543A" w14:paraId="0E097727" w14:textId="77777777">
      <w:pPr>
        <w:pStyle w:val="ListParagraph"/>
        <w:numPr>
          <w:ilvl w:val="1"/>
          <w:numId w:val="18"/>
        </w:numPr>
        <w:tabs>
          <w:tab w:val="left" w:pos="2437"/>
          <w:tab w:val="left" w:pos="2438"/>
        </w:tabs>
        <w:spacing w:before="1" w:line="242" w:lineRule="exact"/>
        <w:rPr>
          <w:sz w:val="20"/>
          <w:lang w:val="en-NZ"/>
        </w:rPr>
      </w:pPr>
      <w:r w:rsidRPr="00B12B67">
        <w:rPr>
          <w:sz w:val="20"/>
          <w:lang w:val="en-NZ"/>
        </w:rPr>
        <w:t>Parental</w:t>
      </w:r>
      <w:r w:rsidRPr="00B12B67">
        <w:rPr>
          <w:spacing w:val="-8"/>
          <w:sz w:val="20"/>
          <w:lang w:val="en-NZ"/>
        </w:rPr>
        <w:t xml:space="preserve"> </w:t>
      </w:r>
      <w:r w:rsidRPr="00B12B67">
        <w:rPr>
          <w:sz w:val="20"/>
          <w:lang w:val="en-NZ"/>
        </w:rPr>
        <w:t>leave</w:t>
      </w:r>
    </w:p>
    <w:p w:rsidRPr="00B12B67" w:rsidR="0024212B" w:rsidRDefault="008B543A" w14:paraId="1C2CD81B" w14:textId="77777777">
      <w:pPr>
        <w:pStyle w:val="ListParagraph"/>
        <w:numPr>
          <w:ilvl w:val="1"/>
          <w:numId w:val="18"/>
        </w:numPr>
        <w:tabs>
          <w:tab w:val="left" w:pos="2437"/>
          <w:tab w:val="left" w:pos="2438"/>
        </w:tabs>
        <w:spacing w:line="242" w:lineRule="exact"/>
        <w:rPr>
          <w:sz w:val="20"/>
          <w:lang w:val="en-NZ"/>
        </w:rPr>
      </w:pPr>
      <w:r w:rsidRPr="00B12B67">
        <w:rPr>
          <w:sz w:val="20"/>
          <w:lang w:val="en-NZ"/>
        </w:rPr>
        <w:t>Bereavement</w:t>
      </w:r>
      <w:r w:rsidRPr="00B12B67">
        <w:rPr>
          <w:spacing w:val="-8"/>
          <w:sz w:val="20"/>
          <w:lang w:val="en-NZ"/>
        </w:rPr>
        <w:t xml:space="preserve"> </w:t>
      </w:r>
      <w:r w:rsidRPr="00B12B67">
        <w:rPr>
          <w:sz w:val="20"/>
          <w:lang w:val="en-NZ"/>
        </w:rPr>
        <w:t>leave</w:t>
      </w:r>
    </w:p>
    <w:p w:rsidRPr="00B12B67" w:rsidR="0024212B" w:rsidRDefault="008B543A" w14:paraId="7F6B3B7A" w14:textId="77777777">
      <w:pPr>
        <w:pStyle w:val="ListParagraph"/>
        <w:numPr>
          <w:ilvl w:val="1"/>
          <w:numId w:val="18"/>
        </w:numPr>
        <w:tabs>
          <w:tab w:val="left" w:pos="2437"/>
          <w:tab w:val="left" w:pos="2438"/>
        </w:tabs>
        <w:spacing w:before="1"/>
        <w:rPr>
          <w:sz w:val="20"/>
          <w:lang w:val="en-NZ"/>
        </w:rPr>
      </w:pPr>
      <w:r w:rsidRPr="00B12B67">
        <w:rPr>
          <w:sz w:val="20"/>
          <w:lang w:val="en-NZ"/>
        </w:rPr>
        <w:t>Unpaid</w:t>
      </w:r>
      <w:r w:rsidRPr="00B12B67">
        <w:rPr>
          <w:spacing w:val="-10"/>
          <w:sz w:val="20"/>
          <w:lang w:val="en-NZ"/>
        </w:rPr>
        <w:t xml:space="preserve"> </w:t>
      </w:r>
      <w:r w:rsidRPr="00B12B67">
        <w:rPr>
          <w:sz w:val="20"/>
          <w:lang w:val="en-NZ"/>
        </w:rPr>
        <w:t>leave</w:t>
      </w:r>
    </w:p>
    <w:p w:rsidRPr="00B12B67" w:rsidR="0024212B" w:rsidRDefault="008B543A" w14:paraId="4FD5B5F3" w14:textId="77777777">
      <w:pPr>
        <w:pStyle w:val="ListParagraph"/>
        <w:numPr>
          <w:ilvl w:val="1"/>
          <w:numId w:val="18"/>
        </w:numPr>
        <w:tabs>
          <w:tab w:val="left" w:pos="2437"/>
          <w:tab w:val="left" w:pos="2438"/>
        </w:tabs>
        <w:rPr>
          <w:sz w:val="20"/>
          <w:lang w:val="en-NZ"/>
        </w:rPr>
      </w:pPr>
      <w:r w:rsidRPr="00B12B67">
        <w:rPr>
          <w:sz w:val="20"/>
          <w:lang w:val="en-NZ"/>
        </w:rPr>
        <w:t>Time off in</w:t>
      </w:r>
      <w:r w:rsidRPr="00B12B67">
        <w:rPr>
          <w:spacing w:val="-12"/>
          <w:sz w:val="20"/>
          <w:lang w:val="en-NZ"/>
        </w:rPr>
        <w:t xml:space="preserve"> </w:t>
      </w:r>
      <w:r w:rsidRPr="00B12B67">
        <w:rPr>
          <w:sz w:val="20"/>
          <w:lang w:val="en-NZ"/>
        </w:rPr>
        <w:t>lieu</w:t>
      </w:r>
    </w:p>
    <w:p w:rsidRPr="00B12B67" w:rsidR="0024212B" w:rsidRDefault="0024212B" w14:paraId="54B20437" w14:textId="77777777">
      <w:pPr>
        <w:pStyle w:val="BodyText"/>
        <w:spacing w:before="9"/>
        <w:rPr>
          <w:sz w:val="19"/>
          <w:lang w:val="en-NZ"/>
        </w:rPr>
      </w:pPr>
    </w:p>
    <w:p w:rsidRPr="00B12B67" w:rsidR="0024212B" w:rsidRDefault="008B543A" w14:paraId="4C58A31F" w14:textId="77777777">
      <w:pPr>
        <w:pStyle w:val="Heading2"/>
        <w:tabs>
          <w:tab w:val="left" w:pos="2437"/>
        </w:tabs>
        <w:rPr>
          <w:lang w:val="en-NZ"/>
        </w:rPr>
      </w:pPr>
      <w:bookmarkStart w:name="Section_8_HEALTH_AND_SAFETY" w:id="10"/>
      <w:bookmarkEnd w:id="10"/>
      <w:r w:rsidRPr="00B12B67">
        <w:rPr>
          <w:u w:val="single"/>
          <w:lang w:val="en-NZ"/>
        </w:rPr>
        <w:t>Section</w:t>
      </w:r>
      <w:r w:rsidRPr="00B12B67">
        <w:rPr>
          <w:spacing w:val="-1"/>
          <w:u w:val="single"/>
          <w:lang w:val="en-NZ"/>
        </w:rPr>
        <w:t xml:space="preserve"> </w:t>
      </w:r>
      <w:r w:rsidRPr="00B12B67">
        <w:rPr>
          <w:u w:val="single"/>
          <w:lang w:val="en-NZ"/>
        </w:rPr>
        <w:t>8</w:t>
      </w:r>
      <w:r w:rsidRPr="00B12B67">
        <w:rPr>
          <w:lang w:val="en-NZ"/>
        </w:rPr>
        <w:tab/>
      </w:r>
      <w:r w:rsidRPr="00B12B67">
        <w:rPr>
          <w:u w:val="single"/>
          <w:lang w:val="en-NZ"/>
        </w:rPr>
        <w:t>HEALTH AND</w:t>
      </w:r>
      <w:r w:rsidRPr="00B12B67">
        <w:rPr>
          <w:spacing w:val="-9"/>
          <w:u w:val="single"/>
          <w:lang w:val="en-NZ"/>
        </w:rPr>
        <w:t xml:space="preserve"> </w:t>
      </w:r>
      <w:r w:rsidRPr="00B12B67">
        <w:rPr>
          <w:u w:val="single"/>
          <w:lang w:val="en-NZ"/>
        </w:rPr>
        <w:t>SAFETY</w:t>
      </w:r>
    </w:p>
    <w:p w:rsidRPr="00B12B67" w:rsidR="0024212B" w:rsidRDefault="008B543A" w14:paraId="7F76C0BD" w14:textId="77777777">
      <w:pPr>
        <w:pStyle w:val="ListParagraph"/>
        <w:numPr>
          <w:ilvl w:val="1"/>
          <w:numId w:val="17"/>
        </w:numPr>
        <w:tabs>
          <w:tab w:val="left" w:pos="2437"/>
          <w:tab w:val="left" w:pos="2438"/>
        </w:tabs>
        <w:spacing w:before="1"/>
        <w:rPr>
          <w:sz w:val="20"/>
          <w:lang w:val="en-NZ"/>
        </w:rPr>
      </w:pPr>
      <w:r w:rsidRPr="00B12B67">
        <w:rPr>
          <w:sz w:val="20"/>
          <w:lang w:val="en-NZ"/>
        </w:rPr>
        <w:t>Health and safety</w:t>
      </w:r>
      <w:r w:rsidRPr="00B12B67">
        <w:rPr>
          <w:spacing w:val="-12"/>
          <w:sz w:val="20"/>
          <w:lang w:val="en-NZ"/>
        </w:rPr>
        <w:t xml:space="preserve"> </w:t>
      </w:r>
      <w:r w:rsidRPr="00B12B67">
        <w:rPr>
          <w:sz w:val="20"/>
          <w:lang w:val="en-NZ"/>
        </w:rPr>
        <w:t>obligations</w:t>
      </w:r>
    </w:p>
    <w:p w:rsidRPr="00B12B67" w:rsidR="0024212B" w:rsidRDefault="008B543A" w14:paraId="09CD02C2" w14:textId="77777777">
      <w:pPr>
        <w:pStyle w:val="ListParagraph"/>
        <w:numPr>
          <w:ilvl w:val="1"/>
          <w:numId w:val="17"/>
        </w:numPr>
        <w:tabs>
          <w:tab w:val="left" w:pos="2437"/>
          <w:tab w:val="left" w:pos="2438"/>
        </w:tabs>
        <w:spacing w:before="3" w:line="243" w:lineRule="exact"/>
        <w:rPr>
          <w:sz w:val="20"/>
          <w:lang w:val="en-NZ"/>
        </w:rPr>
      </w:pPr>
      <w:r w:rsidRPr="00B12B67">
        <w:rPr>
          <w:sz w:val="20"/>
          <w:lang w:val="en-NZ"/>
        </w:rPr>
        <w:t>Alcohol and drug</w:t>
      </w:r>
      <w:r w:rsidRPr="00B12B67">
        <w:rPr>
          <w:spacing w:val="-14"/>
          <w:sz w:val="20"/>
          <w:lang w:val="en-NZ"/>
        </w:rPr>
        <w:t xml:space="preserve"> </w:t>
      </w:r>
      <w:r w:rsidRPr="00B12B67">
        <w:rPr>
          <w:sz w:val="20"/>
          <w:lang w:val="en-NZ"/>
        </w:rPr>
        <w:t>testing</w:t>
      </w:r>
    </w:p>
    <w:p w:rsidRPr="00B12B67" w:rsidR="0024212B" w:rsidRDefault="008B543A" w14:paraId="18EF75C4" w14:textId="77777777">
      <w:pPr>
        <w:pStyle w:val="ListParagraph"/>
        <w:numPr>
          <w:ilvl w:val="1"/>
          <w:numId w:val="17"/>
        </w:numPr>
        <w:tabs>
          <w:tab w:val="left" w:pos="2437"/>
          <w:tab w:val="left" w:pos="2438"/>
        </w:tabs>
        <w:spacing w:line="241" w:lineRule="exact"/>
        <w:rPr>
          <w:sz w:val="20"/>
          <w:lang w:val="en-NZ"/>
        </w:rPr>
      </w:pPr>
      <w:r w:rsidRPr="00B12B67">
        <w:rPr>
          <w:sz w:val="20"/>
          <w:lang w:val="en-NZ"/>
        </w:rPr>
        <w:t>Medical</w:t>
      </w:r>
      <w:r w:rsidRPr="00B12B67">
        <w:rPr>
          <w:spacing w:val="-11"/>
          <w:sz w:val="20"/>
          <w:lang w:val="en-NZ"/>
        </w:rPr>
        <w:t xml:space="preserve"> </w:t>
      </w:r>
      <w:r w:rsidRPr="00B12B67">
        <w:rPr>
          <w:sz w:val="20"/>
          <w:lang w:val="en-NZ"/>
        </w:rPr>
        <w:t>examination</w:t>
      </w:r>
    </w:p>
    <w:p w:rsidRPr="00B12B67" w:rsidR="0024212B" w:rsidRDefault="008B543A" w14:paraId="358596E7" w14:textId="77777777">
      <w:pPr>
        <w:pStyle w:val="ListParagraph"/>
        <w:numPr>
          <w:ilvl w:val="1"/>
          <w:numId w:val="17"/>
        </w:numPr>
        <w:tabs>
          <w:tab w:val="left" w:pos="2437"/>
          <w:tab w:val="left" w:pos="2438"/>
        </w:tabs>
        <w:spacing w:line="242" w:lineRule="exact"/>
        <w:rPr>
          <w:sz w:val="20"/>
          <w:lang w:val="en-NZ"/>
        </w:rPr>
      </w:pPr>
      <w:r w:rsidRPr="00B12B67">
        <w:rPr>
          <w:sz w:val="20"/>
          <w:lang w:val="en-NZ"/>
        </w:rPr>
        <w:t>Smoking</w:t>
      </w:r>
    </w:p>
    <w:p w:rsidRPr="00B12B67" w:rsidR="0024212B" w:rsidRDefault="008B543A" w14:paraId="60FAE652" w14:textId="77777777">
      <w:pPr>
        <w:pStyle w:val="ListParagraph"/>
        <w:numPr>
          <w:ilvl w:val="1"/>
          <w:numId w:val="17"/>
        </w:numPr>
        <w:tabs>
          <w:tab w:val="left" w:pos="2437"/>
          <w:tab w:val="left" w:pos="2438"/>
        </w:tabs>
        <w:rPr>
          <w:sz w:val="20"/>
          <w:lang w:val="en-NZ"/>
        </w:rPr>
      </w:pPr>
      <w:r w:rsidRPr="00B12B67">
        <w:rPr>
          <w:sz w:val="20"/>
          <w:lang w:val="en-NZ"/>
        </w:rPr>
        <w:t>Convictions</w:t>
      </w:r>
    </w:p>
    <w:p w:rsidRPr="00B12B67" w:rsidR="0024212B" w:rsidRDefault="0024212B" w14:paraId="1462BFCB" w14:textId="77777777">
      <w:pPr>
        <w:pStyle w:val="BodyText"/>
        <w:spacing w:before="11"/>
        <w:rPr>
          <w:sz w:val="19"/>
          <w:lang w:val="en-NZ"/>
        </w:rPr>
      </w:pPr>
    </w:p>
    <w:p w:rsidRPr="00B12B67" w:rsidR="0024212B" w:rsidRDefault="008B543A" w14:paraId="2B6486B8" w14:textId="77777777">
      <w:pPr>
        <w:pStyle w:val="Heading2"/>
        <w:tabs>
          <w:tab w:val="left" w:pos="2437"/>
        </w:tabs>
        <w:spacing w:before="1" w:line="243" w:lineRule="exact"/>
        <w:rPr>
          <w:lang w:val="en-NZ"/>
        </w:rPr>
      </w:pPr>
      <w:bookmarkStart w:name="Section_9_OTHER_EMPLOYMENT_OBLIGATIONS" w:id="11"/>
      <w:bookmarkEnd w:id="11"/>
      <w:r w:rsidRPr="00B12B67">
        <w:rPr>
          <w:u w:val="single"/>
          <w:lang w:val="en-NZ"/>
        </w:rPr>
        <w:t>Section</w:t>
      </w:r>
      <w:r w:rsidRPr="00B12B67">
        <w:rPr>
          <w:spacing w:val="-1"/>
          <w:u w:val="single"/>
          <w:lang w:val="en-NZ"/>
        </w:rPr>
        <w:t xml:space="preserve"> </w:t>
      </w:r>
      <w:r w:rsidRPr="00B12B67">
        <w:rPr>
          <w:u w:val="single"/>
          <w:lang w:val="en-NZ"/>
        </w:rPr>
        <w:t>9</w:t>
      </w:r>
      <w:r w:rsidRPr="00B12B67">
        <w:rPr>
          <w:lang w:val="en-NZ"/>
        </w:rPr>
        <w:tab/>
      </w:r>
      <w:r w:rsidRPr="00B12B67">
        <w:rPr>
          <w:u w:val="single"/>
          <w:lang w:val="en-NZ"/>
        </w:rPr>
        <w:t>OTHER EMPLOYMENT</w:t>
      </w:r>
      <w:r w:rsidRPr="00B12B67">
        <w:rPr>
          <w:spacing w:val="-14"/>
          <w:u w:val="single"/>
          <w:lang w:val="en-NZ"/>
        </w:rPr>
        <w:t xml:space="preserve"> </w:t>
      </w:r>
      <w:r w:rsidRPr="00B12B67">
        <w:rPr>
          <w:u w:val="single"/>
          <w:lang w:val="en-NZ"/>
        </w:rPr>
        <w:t>OBLIGATIONS</w:t>
      </w:r>
    </w:p>
    <w:p w:rsidRPr="00B12B67" w:rsidR="0024212B" w:rsidRDefault="008B543A" w14:paraId="4A910E9E" w14:textId="77777777">
      <w:pPr>
        <w:pStyle w:val="ListParagraph"/>
        <w:numPr>
          <w:ilvl w:val="1"/>
          <w:numId w:val="16"/>
        </w:numPr>
        <w:tabs>
          <w:tab w:val="left" w:pos="2437"/>
          <w:tab w:val="left" w:pos="2438"/>
        </w:tabs>
        <w:spacing w:line="243" w:lineRule="exact"/>
        <w:rPr>
          <w:sz w:val="20"/>
          <w:lang w:val="en-NZ"/>
        </w:rPr>
      </w:pPr>
      <w:r w:rsidRPr="00B12B67">
        <w:rPr>
          <w:sz w:val="20"/>
          <w:lang w:val="en-NZ"/>
        </w:rPr>
        <w:t>Confidential</w:t>
      </w:r>
      <w:r w:rsidRPr="00B12B67">
        <w:rPr>
          <w:spacing w:val="-17"/>
          <w:sz w:val="20"/>
          <w:lang w:val="en-NZ"/>
        </w:rPr>
        <w:t xml:space="preserve"> </w:t>
      </w:r>
      <w:r w:rsidRPr="00B12B67">
        <w:rPr>
          <w:sz w:val="20"/>
          <w:lang w:val="en-NZ"/>
        </w:rPr>
        <w:t>Information</w:t>
      </w:r>
    </w:p>
    <w:p w:rsidRPr="00B12B67" w:rsidR="0024212B" w:rsidRDefault="008B543A" w14:paraId="39EAB211" w14:textId="77777777">
      <w:pPr>
        <w:pStyle w:val="ListParagraph"/>
        <w:numPr>
          <w:ilvl w:val="1"/>
          <w:numId w:val="16"/>
        </w:numPr>
        <w:tabs>
          <w:tab w:val="left" w:pos="2437"/>
          <w:tab w:val="left" w:pos="2438"/>
        </w:tabs>
        <w:spacing w:before="3"/>
        <w:rPr>
          <w:sz w:val="20"/>
          <w:lang w:val="en-NZ"/>
        </w:rPr>
      </w:pPr>
      <w:r w:rsidRPr="00B12B67">
        <w:rPr>
          <w:sz w:val="20"/>
          <w:lang w:val="en-NZ"/>
        </w:rPr>
        <w:t>Copyright and Intellectual</w:t>
      </w:r>
      <w:r w:rsidRPr="00B12B67">
        <w:rPr>
          <w:spacing w:val="-19"/>
          <w:sz w:val="20"/>
          <w:lang w:val="en-NZ"/>
        </w:rPr>
        <w:t xml:space="preserve"> </w:t>
      </w:r>
      <w:r w:rsidRPr="00B12B67">
        <w:rPr>
          <w:sz w:val="20"/>
          <w:lang w:val="en-NZ"/>
        </w:rPr>
        <w:t>property</w:t>
      </w:r>
    </w:p>
    <w:p w:rsidRPr="00B12B67" w:rsidR="0024212B" w:rsidRDefault="008B543A" w14:paraId="7BBE1AE0" w14:textId="77777777">
      <w:pPr>
        <w:pStyle w:val="ListParagraph"/>
        <w:numPr>
          <w:ilvl w:val="1"/>
          <w:numId w:val="16"/>
        </w:numPr>
        <w:tabs>
          <w:tab w:val="left" w:pos="2437"/>
          <w:tab w:val="left" w:pos="2438"/>
        </w:tabs>
        <w:spacing w:line="242" w:lineRule="exact"/>
        <w:rPr>
          <w:sz w:val="20"/>
          <w:lang w:val="en-NZ"/>
        </w:rPr>
      </w:pPr>
      <w:r w:rsidRPr="00B12B67">
        <w:rPr>
          <w:sz w:val="20"/>
          <w:lang w:val="en-NZ"/>
        </w:rPr>
        <w:t>Use of telephone, internet and</w:t>
      </w:r>
      <w:r w:rsidRPr="00B12B67">
        <w:rPr>
          <w:spacing w:val="-21"/>
          <w:sz w:val="20"/>
          <w:lang w:val="en-NZ"/>
        </w:rPr>
        <w:t xml:space="preserve"> </w:t>
      </w:r>
      <w:r w:rsidRPr="00B12B67">
        <w:rPr>
          <w:sz w:val="20"/>
          <w:lang w:val="en-NZ"/>
        </w:rPr>
        <w:t>email</w:t>
      </w:r>
    </w:p>
    <w:p w:rsidRPr="00B12B67" w:rsidR="0024212B" w:rsidRDefault="008B543A" w14:paraId="471A085F" w14:textId="77777777">
      <w:pPr>
        <w:pStyle w:val="ListParagraph"/>
        <w:numPr>
          <w:ilvl w:val="1"/>
          <w:numId w:val="16"/>
        </w:numPr>
        <w:tabs>
          <w:tab w:val="left" w:pos="2437"/>
          <w:tab w:val="left" w:pos="2438"/>
        </w:tabs>
        <w:spacing w:line="242" w:lineRule="exact"/>
        <w:rPr>
          <w:sz w:val="20"/>
          <w:lang w:val="en-NZ"/>
        </w:rPr>
      </w:pPr>
      <w:r w:rsidRPr="00B12B67">
        <w:rPr>
          <w:sz w:val="20"/>
          <w:lang w:val="en-NZ"/>
        </w:rPr>
        <w:t>Privacy</w:t>
      </w:r>
      <w:r w:rsidRPr="00B12B67">
        <w:rPr>
          <w:spacing w:val="-12"/>
          <w:sz w:val="20"/>
          <w:lang w:val="en-NZ"/>
        </w:rPr>
        <w:t xml:space="preserve"> </w:t>
      </w:r>
      <w:r w:rsidRPr="00B12B67">
        <w:rPr>
          <w:sz w:val="20"/>
          <w:lang w:val="en-NZ"/>
        </w:rPr>
        <w:t>obligations</w:t>
      </w:r>
    </w:p>
    <w:p w:rsidRPr="00B12B67" w:rsidR="0024212B" w:rsidRDefault="008B543A" w14:paraId="4CC00E3C" w14:textId="77777777">
      <w:pPr>
        <w:pStyle w:val="ListParagraph"/>
        <w:numPr>
          <w:ilvl w:val="1"/>
          <w:numId w:val="16"/>
        </w:numPr>
        <w:tabs>
          <w:tab w:val="left" w:pos="2437"/>
          <w:tab w:val="left" w:pos="2438"/>
        </w:tabs>
        <w:spacing w:before="1"/>
        <w:rPr>
          <w:sz w:val="20"/>
          <w:lang w:val="en-NZ"/>
        </w:rPr>
      </w:pPr>
      <w:r w:rsidRPr="00B12B67">
        <w:rPr>
          <w:sz w:val="20"/>
          <w:lang w:val="en-NZ"/>
        </w:rPr>
        <w:t>Jury</w:t>
      </w:r>
      <w:r w:rsidRPr="00B12B67">
        <w:rPr>
          <w:spacing w:val="-7"/>
          <w:sz w:val="20"/>
          <w:lang w:val="en-NZ"/>
        </w:rPr>
        <w:t xml:space="preserve"> </w:t>
      </w:r>
      <w:r w:rsidRPr="00B12B67">
        <w:rPr>
          <w:sz w:val="20"/>
          <w:lang w:val="en-NZ"/>
        </w:rPr>
        <w:t>service</w:t>
      </w:r>
    </w:p>
    <w:p w:rsidRPr="00B12B67" w:rsidR="0024212B" w:rsidRDefault="008B543A" w14:paraId="7EEEF8F2" w14:textId="77777777">
      <w:pPr>
        <w:pStyle w:val="ListParagraph"/>
        <w:numPr>
          <w:ilvl w:val="1"/>
          <w:numId w:val="16"/>
        </w:numPr>
        <w:tabs>
          <w:tab w:val="left" w:pos="2437"/>
          <w:tab w:val="left" w:pos="2438"/>
        </w:tabs>
        <w:spacing w:before="3" w:line="243" w:lineRule="exact"/>
        <w:rPr>
          <w:sz w:val="20"/>
          <w:lang w:val="en-NZ"/>
        </w:rPr>
      </w:pPr>
      <w:r w:rsidRPr="00B12B67">
        <w:rPr>
          <w:sz w:val="20"/>
          <w:lang w:val="en-NZ"/>
        </w:rPr>
        <w:t>Service for territorial or reserve forces or</w:t>
      </w:r>
      <w:r w:rsidRPr="00B12B67">
        <w:rPr>
          <w:spacing w:val="-2"/>
          <w:sz w:val="20"/>
          <w:lang w:val="en-NZ"/>
        </w:rPr>
        <w:t xml:space="preserve"> </w:t>
      </w:r>
      <w:r w:rsidRPr="00B12B67">
        <w:rPr>
          <w:sz w:val="20"/>
          <w:lang w:val="en-NZ"/>
        </w:rPr>
        <w:t>special</w:t>
      </w:r>
      <w:r w:rsidRPr="00B12B67" w:rsidR="00EE380E">
        <w:rPr>
          <w:sz w:val="20"/>
          <w:lang w:val="en-NZ"/>
        </w:rPr>
        <w:t xml:space="preserve"> </w:t>
      </w:r>
      <w:r w:rsidRPr="00B12B67">
        <w:rPr>
          <w:sz w:val="20"/>
          <w:lang w:val="en-NZ"/>
        </w:rPr>
        <w:t>service</w:t>
      </w:r>
    </w:p>
    <w:p w:rsidR="0024053D" w:rsidP="0092031F" w:rsidRDefault="008B543A" w14:paraId="353B1C3F" w14:textId="77777777">
      <w:pPr>
        <w:pStyle w:val="ListParagraph"/>
        <w:numPr>
          <w:ilvl w:val="1"/>
          <w:numId w:val="16"/>
        </w:numPr>
        <w:tabs>
          <w:tab w:val="left" w:pos="2437"/>
          <w:tab w:val="left" w:pos="2438"/>
        </w:tabs>
        <w:spacing w:before="39" w:line="243" w:lineRule="exact"/>
        <w:rPr>
          <w:sz w:val="20"/>
          <w:lang w:val="en-NZ"/>
        </w:rPr>
      </w:pPr>
      <w:r w:rsidRPr="0092031F">
        <w:rPr>
          <w:sz w:val="20"/>
          <w:lang w:val="en-NZ"/>
        </w:rPr>
        <w:t>Media</w:t>
      </w:r>
    </w:p>
    <w:p w:rsidRPr="0092031F" w:rsidR="0024212B" w:rsidP="0092031F" w:rsidRDefault="008B543A" w14:paraId="6DDE6645" w14:textId="22A529A3">
      <w:pPr>
        <w:pStyle w:val="ListParagraph"/>
        <w:numPr>
          <w:ilvl w:val="1"/>
          <w:numId w:val="16"/>
        </w:numPr>
        <w:tabs>
          <w:tab w:val="left" w:pos="2437"/>
          <w:tab w:val="left" w:pos="2438"/>
        </w:tabs>
        <w:spacing w:before="39" w:line="243" w:lineRule="exact"/>
        <w:rPr>
          <w:sz w:val="20"/>
          <w:lang w:val="en-NZ"/>
        </w:rPr>
      </w:pPr>
      <w:r w:rsidRPr="0092031F">
        <w:rPr>
          <w:sz w:val="20"/>
          <w:lang w:val="en-NZ"/>
        </w:rPr>
        <w:t>Employer policies and</w:t>
      </w:r>
      <w:r w:rsidRPr="0092031F">
        <w:rPr>
          <w:spacing w:val="-20"/>
          <w:sz w:val="20"/>
          <w:lang w:val="en-NZ"/>
        </w:rPr>
        <w:t xml:space="preserve"> </w:t>
      </w:r>
      <w:r w:rsidRPr="0092031F">
        <w:rPr>
          <w:sz w:val="20"/>
          <w:lang w:val="en-NZ"/>
        </w:rPr>
        <w:t>procedures</w:t>
      </w:r>
    </w:p>
    <w:p w:rsidRPr="00B12B67" w:rsidR="0024212B" w:rsidRDefault="008B543A" w14:paraId="08065863" w14:textId="77777777">
      <w:pPr>
        <w:pStyle w:val="ListParagraph"/>
        <w:numPr>
          <w:ilvl w:val="1"/>
          <w:numId w:val="16"/>
        </w:numPr>
        <w:tabs>
          <w:tab w:val="left" w:pos="2437"/>
          <w:tab w:val="left" w:pos="2438"/>
        </w:tabs>
        <w:spacing w:before="3"/>
        <w:rPr>
          <w:sz w:val="20"/>
          <w:lang w:val="en-NZ"/>
        </w:rPr>
      </w:pPr>
      <w:r w:rsidRPr="00B12B67">
        <w:rPr>
          <w:sz w:val="20"/>
          <w:lang w:val="en-NZ"/>
        </w:rPr>
        <w:t>Conflict of</w:t>
      </w:r>
      <w:r w:rsidRPr="00B12B67">
        <w:rPr>
          <w:spacing w:val="-16"/>
          <w:sz w:val="20"/>
          <w:lang w:val="en-NZ"/>
        </w:rPr>
        <w:t xml:space="preserve"> </w:t>
      </w:r>
      <w:r w:rsidRPr="00B12B67">
        <w:rPr>
          <w:sz w:val="20"/>
          <w:lang w:val="en-NZ"/>
        </w:rPr>
        <w:t>Interest</w:t>
      </w:r>
    </w:p>
    <w:p w:rsidRPr="00B12B67" w:rsidR="0024212B" w:rsidRDefault="008B543A" w14:paraId="7679700E" w14:textId="77777777">
      <w:pPr>
        <w:pStyle w:val="ListParagraph"/>
        <w:numPr>
          <w:ilvl w:val="1"/>
          <w:numId w:val="16"/>
        </w:numPr>
        <w:tabs>
          <w:tab w:val="left" w:pos="2437"/>
          <w:tab w:val="left" w:pos="2438"/>
        </w:tabs>
        <w:spacing w:before="1" w:line="242" w:lineRule="exact"/>
        <w:rPr>
          <w:sz w:val="20"/>
          <w:lang w:val="en-NZ"/>
        </w:rPr>
      </w:pPr>
      <w:r w:rsidRPr="00B12B67">
        <w:rPr>
          <w:sz w:val="20"/>
          <w:lang w:val="en-NZ"/>
        </w:rPr>
        <w:t>Indemnity</w:t>
      </w:r>
    </w:p>
    <w:p w:rsidRPr="00B12B67" w:rsidR="0024212B" w:rsidRDefault="008B543A" w14:paraId="2BCCBBBA" w14:textId="77777777">
      <w:pPr>
        <w:pStyle w:val="ListParagraph"/>
        <w:numPr>
          <w:ilvl w:val="1"/>
          <w:numId w:val="16"/>
        </w:numPr>
        <w:tabs>
          <w:tab w:val="left" w:pos="2437"/>
          <w:tab w:val="left" w:pos="2438"/>
        </w:tabs>
        <w:spacing w:line="242" w:lineRule="exact"/>
        <w:rPr>
          <w:sz w:val="20"/>
          <w:lang w:val="en-NZ"/>
        </w:rPr>
      </w:pPr>
      <w:r w:rsidRPr="00B12B67">
        <w:rPr>
          <w:sz w:val="20"/>
          <w:lang w:val="en-NZ"/>
        </w:rPr>
        <w:t>Use of Surveillance</w:t>
      </w:r>
      <w:r w:rsidRPr="00B12B67">
        <w:rPr>
          <w:spacing w:val="-21"/>
          <w:sz w:val="20"/>
          <w:lang w:val="en-NZ"/>
        </w:rPr>
        <w:t xml:space="preserve"> </w:t>
      </w:r>
      <w:r w:rsidRPr="00B12B67">
        <w:rPr>
          <w:sz w:val="20"/>
          <w:lang w:val="en-NZ"/>
        </w:rPr>
        <w:t>Equipment</w:t>
      </w:r>
    </w:p>
    <w:p w:rsidRPr="00B12B67" w:rsidR="0024212B" w:rsidRDefault="0024212B" w14:paraId="684AA51C" w14:textId="77777777">
      <w:pPr>
        <w:pStyle w:val="BodyText"/>
        <w:spacing w:before="1"/>
        <w:rPr>
          <w:lang w:val="en-NZ"/>
        </w:rPr>
      </w:pPr>
    </w:p>
    <w:p w:rsidRPr="00B12B67" w:rsidR="0024212B" w:rsidRDefault="008B543A" w14:paraId="12AD1B83" w14:textId="77777777">
      <w:pPr>
        <w:pStyle w:val="Heading2"/>
        <w:tabs>
          <w:tab w:val="left" w:pos="2437"/>
        </w:tabs>
        <w:rPr>
          <w:lang w:val="en-NZ"/>
        </w:rPr>
      </w:pPr>
      <w:bookmarkStart w:name="Section_10_EMPLOYEE_PERFORMANCE" w:id="12"/>
      <w:bookmarkEnd w:id="12"/>
      <w:r w:rsidRPr="00B12B67">
        <w:rPr>
          <w:u w:val="single"/>
          <w:lang w:val="en-NZ"/>
        </w:rPr>
        <w:t>Section</w:t>
      </w:r>
      <w:r w:rsidRPr="00B12B67">
        <w:rPr>
          <w:spacing w:val="-1"/>
          <w:u w:val="single"/>
          <w:lang w:val="en-NZ"/>
        </w:rPr>
        <w:t xml:space="preserve"> </w:t>
      </w:r>
      <w:r w:rsidRPr="00B12B67">
        <w:rPr>
          <w:u w:val="single"/>
          <w:lang w:val="en-NZ"/>
        </w:rPr>
        <w:t>10</w:t>
      </w:r>
      <w:r w:rsidRPr="00B12B67">
        <w:rPr>
          <w:lang w:val="en-NZ"/>
        </w:rPr>
        <w:tab/>
      </w:r>
      <w:r w:rsidRPr="00B12B67">
        <w:rPr>
          <w:u w:val="single"/>
          <w:lang w:val="en-NZ"/>
        </w:rPr>
        <w:t>EMPLOYEE</w:t>
      </w:r>
      <w:r w:rsidRPr="00B12B67">
        <w:rPr>
          <w:spacing w:val="-11"/>
          <w:u w:val="single"/>
          <w:lang w:val="en-NZ"/>
        </w:rPr>
        <w:t xml:space="preserve"> </w:t>
      </w:r>
      <w:r w:rsidRPr="00B12B67">
        <w:rPr>
          <w:u w:val="single"/>
          <w:lang w:val="en-NZ"/>
        </w:rPr>
        <w:t>PERFORMANCE</w:t>
      </w:r>
    </w:p>
    <w:p w:rsidRPr="00B12B67" w:rsidR="0024212B" w:rsidRDefault="008B543A" w14:paraId="16051921" w14:textId="77777777">
      <w:pPr>
        <w:pStyle w:val="ListParagraph"/>
        <w:numPr>
          <w:ilvl w:val="1"/>
          <w:numId w:val="15"/>
        </w:numPr>
        <w:tabs>
          <w:tab w:val="left" w:pos="2437"/>
          <w:tab w:val="left" w:pos="2438"/>
        </w:tabs>
        <w:spacing w:before="1" w:line="242" w:lineRule="exact"/>
        <w:rPr>
          <w:sz w:val="20"/>
          <w:lang w:val="en-NZ"/>
        </w:rPr>
      </w:pPr>
      <w:r w:rsidRPr="00B12B67">
        <w:rPr>
          <w:sz w:val="20"/>
          <w:lang w:val="en-NZ"/>
        </w:rPr>
        <w:t>Performance</w:t>
      </w:r>
      <w:r w:rsidRPr="00B12B67">
        <w:rPr>
          <w:spacing w:val="-14"/>
          <w:sz w:val="20"/>
          <w:lang w:val="en-NZ"/>
        </w:rPr>
        <w:t xml:space="preserve"> </w:t>
      </w:r>
      <w:r w:rsidRPr="00B12B67">
        <w:rPr>
          <w:sz w:val="20"/>
          <w:lang w:val="en-NZ"/>
        </w:rPr>
        <w:t>objectives</w:t>
      </w:r>
    </w:p>
    <w:p w:rsidRPr="00B12B67" w:rsidR="0024212B" w:rsidRDefault="008B543A" w14:paraId="5CA1C4BA" w14:textId="77777777">
      <w:pPr>
        <w:pStyle w:val="ListParagraph"/>
        <w:numPr>
          <w:ilvl w:val="1"/>
          <w:numId w:val="15"/>
        </w:numPr>
        <w:tabs>
          <w:tab w:val="left" w:pos="2437"/>
          <w:tab w:val="left" w:pos="2438"/>
        </w:tabs>
        <w:spacing w:line="242" w:lineRule="exact"/>
        <w:rPr>
          <w:sz w:val="20"/>
          <w:lang w:val="en-NZ"/>
        </w:rPr>
      </w:pPr>
      <w:r w:rsidRPr="00B12B67">
        <w:rPr>
          <w:sz w:val="20"/>
          <w:lang w:val="en-NZ"/>
        </w:rPr>
        <w:t>Performance</w:t>
      </w:r>
      <w:r w:rsidRPr="00B12B67">
        <w:rPr>
          <w:spacing w:val="-14"/>
          <w:sz w:val="20"/>
          <w:lang w:val="en-NZ"/>
        </w:rPr>
        <w:t xml:space="preserve"> </w:t>
      </w:r>
      <w:r w:rsidRPr="00B12B67">
        <w:rPr>
          <w:sz w:val="20"/>
          <w:lang w:val="en-NZ"/>
        </w:rPr>
        <w:t>review</w:t>
      </w:r>
    </w:p>
    <w:p w:rsidRPr="00B12B67" w:rsidR="0024212B" w:rsidRDefault="008B543A" w14:paraId="4505072F" w14:textId="77777777">
      <w:pPr>
        <w:pStyle w:val="ListParagraph"/>
        <w:numPr>
          <w:ilvl w:val="1"/>
          <w:numId w:val="15"/>
        </w:numPr>
        <w:tabs>
          <w:tab w:val="left" w:pos="2437"/>
          <w:tab w:val="left" w:pos="2438"/>
        </w:tabs>
        <w:rPr>
          <w:sz w:val="20"/>
          <w:lang w:val="en-NZ"/>
        </w:rPr>
      </w:pPr>
      <w:r w:rsidRPr="00B12B67">
        <w:rPr>
          <w:sz w:val="20"/>
          <w:lang w:val="en-NZ"/>
        </w:rPr>
        <w:t>Training and Development</w:t>
      </w:r>
      <w:r w:rsidRPr="00B12B67">
        <w:rPr>
          <w:spacing w:val="-6"/>
          <w:sz w:val="20"/>
          <w:lang w:val="en-NZ"/>
        </w:rPr>
        <w:t xml:space="preserve"> </w:t>
      </w:r>
      <w:r w:rsidRPr="00B12B67">
        <w:rPr>
          <w:sz w:val="20"/>
          <w:lang w:val="en-NZ"/>
        </w:rPr>
        <w:t>(Wānanga)</w:t>
      </w:r>
    </w:p>
    <w:p w:rsidRPr="00B12B67" w:rsidR="0024212B" w:rsidRDefault="0024212B" w14:paraId="6CF17A53" w14:textId="77777777">
      <w:pPr>
        <w:pStyle w:val="BodyText"/>
        <w:spacing w:before="9"/>
        <w:rPr>
          <w:sz w:val="19"/>
          <w:lang w:val="en-NZ"/>
        </w:rPr>
      </w:pPr>
    </w:p>
    <w:p w:rsidRPr="00B12B67" w:rsidR="0024212B" w:rsidRDefault="008B543A" w14:paraId="06EEC3B5" w14:textId="77777777">
      <w:pPr>
        <w:pStyle w:val="Heading2"/>
        <w:tabs>
          <w:tab w:val="left" w:pos="2437"/>
        </w:tabs>
        <w:rPr>
          <w:lang w:val="en-NZ"/>
        </w:rPr>
      </w:pPr>
      <w:bookmarkStart w:name="Section_11_REDUNDANCY" w:id="13"/>
      <w:bookmarkEnd w:id="13"/>
      <w:r w:rsidRPr="00B12B67">
        <w:rPr>
          <w:u w:val="single"/>
          <w:lang w:val="en-NZ"/>
        </w:rPr>
        <w:t>Section</w:t>
      </w:r>
      <w:r w:rsidRPr="00B12B67">
        <w:rPr>
          <w:spacing w:val="-1"/>
          <w:u w:val="single"/>
          <w:lang w:val="en-NZ"/>
        </w:rPr>
        <w:t xml:space="preserve"> </w:t>
      </w:r>
      <w:r w:rsidRPr="00B12B67">
        <w:rPr>
          <w:u w:val="single"/>
          <w:lang w:val="en-NZ"/>
        </w:rPr>
        <w:t>11</w:t>
      </w:r>
      <w:r w:rsidRPr="00B12B67">
        <w:rPr>
          <w:lang w:val="en-NZ"/>
        </w:rPr>
        <w:tab/>
      </w:r>
      <w:r w:rsidRPr="00B12B67">
        <w:rPr>
          <w:u w:val="single"/>
          <w:lang w:val="en-NZ"/>
        </w:rPr>
        <w:t>REDUNDANCY</w:t>
      </w:r>
    </w:p>
    <w:p w:rsidRPr="00B12B67" w:rsidR="0024212B" w:rsidRDefault="008B543A" w14:paraId="10D6AC7B" w14:textId="77777777">
      <w:pPr>
        <w:pStyle w:val="ListParagraph"/>
        <w:numPr>
          <w:ilvl w:val="1"/>
          <w:numId w:val="14"/>
        </w:numPr>
        <w:tabs>
          <w:tab w:val="left" w:pos="2437"/>
          <w:tab w:val="left" w:pos="2438"/>
        </w:tabs>
        <w:spacing w:before="1"/>
        <w:rPr>
          <w:sz w:val="20"/>
          <w:lang w:val="en-NZ"/>
        </w:rPr>
      </w:pPr>
      <w:r w:rsidRPr="00B12B67">
        <w:rPr>
          <w:sz w:val="20"/>
          <w:lang w:val="en-NZ"/>
        </w:rPr>
        <w:t>Definition of</w:t>
      </w:r>
      <w:r w:rsidRPr="00B12B67">
        <w:rPr>
          <w:spacing w:val="-15"/>
          <w:sz w:val="20"/>
          <w:lang w:val="en-NZ"/>
        </w:rPr>
        <w:t xml:space="preserve"> </w:t>
      </w:r>
      <w:r w:rsidRPr="00B12B67">
        <w:rPr>
          <w:sz w:val="20"/>
          <w:lang w:val="en-NZ"/>
        </w:rPr>
        <w:t>redundancy</w:t>
      </w:r>
    </w:p>
    <w:p w:rsidRPr="00B12B67" w:rsidR="0024212B" w:rsidRDefault="008B543A" w14:paraId="16A3A73A" w14:textId="77777777">
      <w:pPr>
        <w:pStyle w:val="ListParagraph"/>
        <w:numPr>
          <w:ilvl w:val="1"/>
          <w:numId w:val="14"/>
        </w:numPr>
        <w:tabs>
          <w:tab w:val="left" w:pos="2437"/>
          <w:tab w:val="left" w:pos="2438"/>
        </w:tabs>
        <w:spacing w:before="3" w:line="243" w:lineRule="exact"/>
        <w:rPr>
          <w:sz w:val="20"/>
          <w:lang w:val="en-NZ"/>
        </w:rPr>
      </w:pPr>
      <w:r w:rsidRPr="00B12B67">
        <w:rPr>
          <w:sz w:val="20"/>
          <w:lang w:val="en-NZ"/>
        </w:rPr>
        <w:t>Redundancy</w:t>
      </w:r>
      <w:r w:rsidRPr="00B12B67">
        <w:rPr>
          <w:spacing w:val="-12"/>
          <w:sz w:val="20"/>
          <w:lang w:val="en-NZ"/>
        </w:rPr>
        <w:t xml:space="preserve"> </w:t>
      </w:r>
      <w:r w:rsidRPr="00B12B67">
        <w:rPr>
          <w:sz w:val="20"/>
          <w:lang w:val="en-NZ"/>
        </w:rPr>
        <w:t>process</w:t>
      </w:r>
    </w:p>
    <w:p w:rsidRPr="00B12B67" w:rsidR="0024212B" w:rsidRDefault="008B543A" w14:paraId="1F532CEC" w14:textId="77777777">
      <w:pPr>
        <w:pStyle w:val="ListParagraph"/>
        <w:numPr>
          <w:ilvl w:val="1"/>
          <w:numId w:val="14"/>
        </w:numPr>
        <w:tabs>
          <w:tab w:val="left" w:pos="2437"/>
          <w:tab w:val="left" w:pos="2438"/>
        </w:tabs>
        <w:spacing w:line="241" w:lineRule="exact"/>
        <w:rPr>
          <w:sz w:val="20"/>
          <w:lang w:val="en-NZ"/>
        </w:rPr>
      </w:pPr>
      <w:r w:rsidRPr="00B12B67">
        <w:rPr>
          <w:sz w:val="20"/>
          <w:lang w:val="en-NZ"/>
        </w:rPr>
        <w:t>Employment protection</w:t>
      </w:r>
      <w:r w:rsidRPr="00B12B67">
        <w:rPr>
          <w:spacing w:val="-19"/>
          <w:sz w:val="20"/>
          <w:lang w:val="en-NZ"/>
        </w:rPr>
        <w:t xml:space="preserve"> </w:t>
      </w:r>
      <w:r w:rsidRPr="00B12B67">
        <w:rPr>
          <w:sz w:val="20"/>
          <w:lang w:val="en-NZ"/>
        </w:rPr>
        <w:t>provision</w:t>
      </w:r>
    </w:p>
    <w:p w:rsidRPr="00B12B67" w:rsidR="0024212B" w:rsidRDefault="008B543A" w14:paraId="54EF0CD6" w14:textId="77777777">
      <w:pPr>
        <w:pStyle w:val="BodyText"/>
        <w:tabs>
          <w:tab w:val="left" w:pos="2437"/>
        </w:tabs>
        <w:spacing w:line="242" w:lineRule="exact"/>
        <w:ind w:left="997"/>
        <w:rPr>
          <w:lang w:val="en-NZ"/>
        </w:rPr>
      </w:pPr>
      <w:r w:rsidRPr="00B12B67">
        <w:rPr>
          <w:lang w:val="en-NZ"/>
        </w:rPr>
        <w:t>11.3</w:t>
      </w:r>
      <w:r w:rsidRPr="00B12B67">
        <w:rPr>
          <w:lang w:val="en-NZ"/>
        </w:rPr>
        <w:tab/>
      </w:r>
      <w:r w:rsidRPr="00B12B67">
        <w:rPr>
          <w:lang w:val="en-NZ"/>
        </w:rPr>
        <w:t>Technical redundancy and</w:t>
      </w:r>
      <w:r w:rsidRPr="00B12B67">
        <w:rPr>
          <w:spacing w:val="-20"/>
          <w:lang w:val="en-NZ"/>
        </w:rPr>
        <w:t xml:space="preserve"> </w:t>
      </w:r>
      <w:r w:rsidRPr="00B12B67">
        <w:rPr>
          <w:lang w:val="en-NZ"/>
        </w:rPr>
        <w:t>restructure</w:t>
      </w:r>
    </w:p>
    <w:p w:rsidRPr="00B12B67" w:rsidR="0024212B" w:rsidRDefault="0024212B" w14:paraId="71CC42EF" w14:textId="77777777">
      <w:pPr>
        <w:pStyle w:val="BodyText"/>
        <w:spacing w:before="6"/>
        <w:rPr>
          <w:lang w:val="en-NZ"/>
        </w:rPr>
      </w:pPr>
    </w:p>
    <w:p w:rsidRPr="00B12B67" w:rsidR="0024212B" w:rsidRDefault="008B543A" w14:paraId="4430B8D2" w14:textId="77777777">
      <w:pPr>
        <w:pStyle w:val="Heading2"/>
        <w:tabs>
          <w:tab w:val="left" w:pos="2437"/>
        </w:tabs>
        <w:spacing w:line="243" w:lineRule="exact"/>
        <w:rPr>
          <w:lang w:val="en-NZ"/>
        </w:rPr>
      </w:pPr>
      <w:bookmarkStart w:name="Section_12_TERMINATION_OF_EMPLOYMENT" w:id="14"/>
      <w:bookmarkEnd w:id="14"/>
      <w:r w:rsidRPr="00B12B67">
        <w:rPr>
          <w:u w:val="single"/>
          <w:lang w:val="en-NZ"/>
        </w:rPr>
        <w:t>Section</w:t>
      </w:r>
      <w:r w:rsidRPr="00B12B67">
        <w:rPr>
          <w:spacing w:val="-1"/>
          <w:u w:val="single"/>
          <w:lang w:val="en-NZ"/>
        </w:rPr>
        <w:t xml:space="preserve"> </w:t>
      </w:r>
      <w:r w:rsidRPr="00B12B67">
        <w:rPr>
          <w:u w:val="single"/>
          <w:lang w:val="en-NZ"/>
        </w:rPr>
        <w:t>12</w:t>
      </w:r>
      <w:r w:rsidRPr="00B12B67">
        <w:rPr>
          <w:lang w:val="en-NZ"/>
        </w:rPr>
        <w:tab/>
      </w:r>
      <w:r w:rsidRPr="00B12B67">
        <w:rPr>
          <w:u w:val="single"/>
          <w:lang w:val="en-NZ"/>
        </w:rPr>
        <w:t>TERMINATION OF</w:t>
      </w:r>
      <w:r w:rsidRPr="00B12B67">
        <w:rPr>
          <w:spacing w:val="-12"/>
          <w:u w:val="single"/>
          <w:lang w:val="en-NZ"/>
        </w:rPr>
        <w:t xml:space="preserve"> </w:t>
      </w:r>
      <w:r w:rsidRPr="00B12B67">
        <w:rPr>
          <w:u w:val="single"/>
          <w:lang w:val="en-NZ"/>
        </w:rPr>
        <w:t>EMPLOYMENT</w:t>
      </w:r>
    </w:p>
    <w:p w:rsidRPr="00B12B67" w:rsidR="0024212B" w:rsidRDefault="008B543A" w14:paraId="1C2F1CA5" w14:textId="77777777">
      <w:pPr>
        <w:pStyle w:val="ListParagraph"/>
        <w:numPr>
          <w:ilvl w:val="1"/>
          <w:numId w:val="13"/>
        </w:numPr>
        <w:tabs>
          <w:tab w:val="left" w:pos="2437"/>
          <w:tab w:val="left" w:pos="2438"/>
        </w:tabs>
        <w:spacing w:line="241" w:lineRule="exact"/>
        <w:rPr>
          <w:sz w:val="20"/>
          <w:lang w:val="en-NZ"/>
        </w:rPr>
      </w:pPr>
      <w:r w:rsidRPr="00B12B67">
        <w:rPr>
          <w:sz w:val="20"/>
          <w:lang w:val="en-NZ"/>
        </w:rPr>
        <w:t>General</w:t>
      </w:r>
      <w:r w:rsidRPr="00B12B67">
        <w:rPr>
          <w:spacing w:val="-13"/>
          <w:sz w:val="20"/>
          <w:lang w:val="en-NZ"/>
        </w:rPr>
        <w:t xml:space="preserve"> </w:t>
      </w:r>
      <w:r w:rsidRPr="00B12B67">
        <w:rPr>
          <w:sz w:val="20"/>
          <w:lang w:val="en-NZ"/>
        </w:rPr>
        <w:t>termination</w:t>
      </w:r>
    </w:p>
    <w:p w:rsidRPr="00B12B67" w:rsidR="0024212B" w:rsidRDefault="008B543A" w14:paraId="566A9CF0" w14:textId="77777777">
      <w:pPr>
        <w:pStyle w:val="ListParagraph"/>
        <w:numPr>
          <w:ilvl w:val="1"/>
          <w:numId w:val="13"/>
        </w:numPr>
        <w:tabs>
          <w:tab w:val="left" w:pos="2437"/>
          <w:tab w:val="left" w:pos="2438"/>
        </w:tabs>
        <w:spacing w:line="242" w:lineRule="exact"/>
        <w:rPr>
          <w:sz w:val="20"/>
          <w:lang w:val="en-NZ"/>
        </w:rPr>
      </w:pPr>
      <w:r w:rsidRPr="00B12B67">
        <w:rPr>
          <w:sz w:val="20"/>
          <w:lang w:val="en-NZ"/>
        </w:rPr>
        <w:t>Termination for serious</w:t>
      </w:r>
      <w:r w:rsidRPr="00B12B67">
        <w:rPr>
          <w:spacing w:val="-20"/>
          <w:sz w:val="20"/>
          <w:lang w:val="en-NZ"/>
        </w:rPr>
        <w:t xml:space="preserve"> </w:t>
      </w:r>
      <w:r w:rsidRPr="00B12B67">
        <w:rPr>
          <w:sz w:val="20"/>
          <w:lang w:val="en-NZ"/>
        </w:rPr>
        <w:t>misconduct</w:t>
      </w:r>
    </w:p>
    <w:p w:rsidRPr="00B12B67" w:rsidR="0024212B" w:rsidRDefault="008B543A" w14:paraId="53138977" w14:textId="77777777">
      <w:pPr>
        <w:pStyle w:val="ListParagraph"/>
        <w:numPr>
          <w:ilvl w:val="1"/>
          <w:numId w:val="13"/>
        </w:numPr>
        <w:tabs>
          <w:tab w:val="left" w:pos="2437"/>
          <w:tab w:val="left" w:pos="2438"/>
        </w:tabs>
        <w:rPr>
          <w:sz w:val="20"/>
          <w:lang w:val="en-NZ"/>
        </w:rPr>
      </w:pPr>
      <w:r w:rsidRPr="00B12B67">
        <w:rPr>
          <w:sz w:val="20"/>
          <w:lang w:val="en-NZ"/>
        </w:rPr>
        <w:t>Misconduct</w:t>
      </w:r>
    </w:p>
    <w:p w:rsidRPr="00B12B67" w:rsidR="0024212B" w:rsidRDefault="008B543A" w14:paraId="2F8D71BF" w14:textId="77777777">
      <w:pPr>
        <w:pStyle w:val="ListParagraph"/>
        <w:numPr>
          <w:ilvl w:val="1"/>
          <w:numId w:val="13"/>
        </w:numPr>
        <w:tabs>
          <w:tab w:val="left" w:pos="2437"/>
          <w:tab w:val="left" w:pos="2438"/>
        </w:tabs>
        <w:spacing w:before="3" w:line="243" w:lineRule="exact"/>
        <w:rPr>
          <w:sz w:val="20"/>
          <w:lang w:val="en-NZ"/>
        </w:rPr>
      </w:pPr>
      <w:r w:rsidRPr="00B12B67">
        <w:rPr>
          <w:sz w:val="20"/>
          <w:lang w:val="en-NZ"/>
        </w:rPr>
        <w:t>Suspension</w:t>
      </w:r>
    </w:p>
    <w:p w:rsidRPr="00B12B67" w:rsidR="0024212B" w:rsidRDefault="008B543A" w14:paraId="60518C38" w14:textId="77777777">
      <w:pPr>
        <w:pStyle w:val="ListParagraph"/>
        <w:numPr>
          <w:ilvl w:val="1"/>
          <w:numId w:val="13"/>
        </w:numPr>
        <w:tabs>
          <w:tab w:val="left" w:pos="2437"/>
          <w:tab w:val="left" w:pos="2438"/>
        </w:tabs>
        <w:spacing w:line="241" w:lineRule="exact"/>
        <w:rPr>
          <w:sz w:val="20"/>
          <w:lang w:val="en-NZ"/>
        </w:rPr>
      </w:pPr>
      <w:r w:rsidRPr="00B12B67">
        <w:rPr>
          <w:sz w:val="20"/>
          <w:lang w:val="en-NZ"/>
        </w:rPr>
        <w:t>Termination on medical</w:t>
      </w:r>
      <w:r w:rsidRPr="00B12B67">
        <w:rPr>
          <w:spacing w:val="-14"/>
          <w:sz w:val="20"/>
          <w:lang w:val="en-NZ"/>
        </w:rPr>
        <w:t xml:space="preserve"> </w:t>
      </w:r>
      <w:r w:rsidRPr="00B12B67">
        <w:rPr>
          <w:sz w:val="20"/>
          <w:lang w:val="en-NZ"/>
        </w:rPr>
        <w:t>grounds</w:t>
      </w:r>
    </w:p>
    <w:p w:rsidRPr="00B12B67" w:rsidR="0024212B" w:rsidRDefault="008B543A" w14:paraId="337D2666" w14:textId="77777777">
      <w:pPr>
        <w:pStyle w:val="ListParagraph"/>
        <w:numPr>
          <w:ilvl w:val="1"/>
          <w:numId w:val="13"/>
        </w:numPr>
        <w:tabs>
          <w:tab w:val="left" w:pos="2437"/>
          <w:tab w:val="left" w:pos="2438"/>
        </w:tabs>
        <w:spacing w:line="242" w:lineRule="exact"/>
        <w:rPr>
          <w:sz w:val="20"/>
          <w:lang w:val="en-NZ"/>
        </w:rPr>
      </w:pPr>
      <w:r w:rsidRPr="00B12B67">
        <w:rPr>
          <w:sz w:val="20"/>
          <w:lang w:val="en-NZ"/>
        </w:rPr>
        <w:t>Abandonment of</w:t>
      </w:r>
      <w:r w:rsidRPr="00B12B67">
        <w:rPr>
          <w:spacing w:val="-18"/>
          <w:sz w:val="20"/>
          <w:lang w:val="en-NZ"/>
        </w:rPr>
        <w:t xml:space="preserve"> </w:t>
      </w:r>
      <w:r w:rsidRPr="00B12B67">
        <w:rPr>
          <w:sz w:val="20"/>
          <w:lang w:val="en-NZ"/>
        </w:rPr>
        <w:t>employment</w:t>
      </w:r>
    </w:p>
    <w:p w:rsidRPr="00B12B67" w:rsidR="0024212B" w:rsidRDefault="008B543A" w14:paraId="6336D9AA" w14:textId="77777777">
      <w:pPr>
        <w:pStyle w:val="ListParagraph"/>
        <w:numPr>
          <w:ilvl w:val="1"/>
          <w:numId w:val="13"/>
        </w:numPr>
        <w:tabs>
          <w:tab w:val="left" w:pos="2437"/>
          <w:tab w:val="left" w:pos="2438"/>
        </w:tabs>
        <w:spacing w:before="4"/>
        <w:rPr>
          <w:sz w:val="20"/>
          <w:lang w:val="en-NZ"/>
        </w:rPr>
      </w:pPr>
      <w:r w:rsidRPr="00B12B67">
        <w:rPr>
          <w:sz w:val="20"/>
          <w:lang w:val="en-NZ"/>
        </w:rPr>
        <w:t>Force</w:t>
      </w:r>
      <w:r w:rsidRPr="00B12B67">
        <w:rPr>
          <w:spacing w:val="-9"/>
          <w:sz w:val="20"/>
          <w:lang w:val="en-NZ"/>
        </w:rPr>
        <w:t xml:space="preserve"> </w:t>
      </w:r>
      <w:r w:rsidRPr="00B12B67">
        <w:rPr>
          <w:sz w:val="20"/>
          <w:lang w:val="en-NZ"/>
        </w:rPr>
        <w:t>Majeure</w:t>
      </w:r>
    </w:p>
    <w:p w:rsidRPr="00B12B67" w:rsidR="0024212B" w:rsidRDefault="008B543A" w14:paraId="4A493AF4" w14:textId="77777777">
      <w:pPr>
        <w:pStyle w:val="ListParagraph"/>
        <w:numPr>
          <w:ilvl w:val="1"/>
          <w:numId w:val="13"/>
        </w:numPr>
        <w:tabs>
          <w:tab w:val="left" w:pos="2437"/>
          <w:tab w:val="left" w:pos="2438"/>
        </w:tabs>
        <w:rPr>
          <w:sz w:val="20"/>
          <w:lang w:val="en-NZ"/>
        </w:rPr>
      </w:pPr>
      <w:r w:rsidRPr="00B12B67">
        <w:rPr>
          <w:sz w:val="20"/>
          <w:lang w:val="en-NZ"/>
        </w:rPr>
        <w:t>Employee Obligations upon</w:t>
      </w:r>
      <w:r w:rsidRPr="00B12B67">
        <w:rPr>
          <w:spacing w:val="-24"/>
          <w:sz w:val="20"/>
          <w:lang w:val="en-NZ"/>
        </w:rPr>
        <w:t xml:space="preserve"> </w:t>
      </w:r>
      <w:r w:rsidRPr="00B12B67">
        <w:rPr>
          <w:sz w:val="20"/>
          <w:lang w:val="en-NZ"/>
        </w:rPr>
        <w:t>Termination</w:t>
      </w:r>
    </w:p>
    <w:p w:rsidRPr="00B12B67" w:rsidR="0024212B" w:rsidRDefault="0024212B" w14:paraId="76678791" w14:textId="77777777">
      <w:pPr>
        <w:pStyle w:val="BodyText"/>
        <w:spacing w:before="9"/>
        <w:rPr>
          <w:sz w:val="19"/>
          <w:lang w:val="en-NZ"/>
        </w:rPr>
      </w:pPr>
    </w:p>
    <w:p w:rsidRPr="00B12B67" w:rsidR="0024212B" w:rsidRDefault="008B543A" w14:paraId="7CC8B936" w14:textId="77777777">
      <w:pPr>
        <w:pStyle w:val="Heading2"/>
        <w:tabs>
          <w:tab w:val="left" w:pos="2437"/>
        </w:tabs>
        <w:rPr>
          <w:lang w:val="en-NZ"/>
        </w:rPr>
      </w:pPr>
      <w:bookmarkStart w:name="Section_13_RESOLVING_EMPLOYMENT_RELATION" w:id="15"/>
      <w:bookmarkEnd w:id="15"/>
      <w:r w:rsidRPr="00B12B67">
        <w:rPr>
          <w:u w:val="single"/>
          <w:lang w:val="en-NZ"/>
        </w:rPr>
        <w:t>Section</w:t>
      </w:r>
      <w:r w:rsidRPr="00B12B67">
        <w:rPr>
          <w:spacing w:val="-1"/>
          <w:u w:val="single"/>
          <w:lang w:val="en-NZ"/>
        </w:rPr>
        <w:t xml:space="preserve"> </w:t>
      </w:r>
      <w:r w:rsidRPr="00B12B67">
        <w:rPr>
          <w:u w:val="single"/>
          <w:lang w:val="en-NZ"/>
        </w:rPr>
        <w:t>13</w:t>
      </w:r>
      <w:r w:rsidRPr="00B12B67">
        <w:rPr>
          <w:lang w:val="en-NZ"/>
        </w:rPr>
        <w:tab/>
      </w:r>
      <w:r w:rsidRPr="00B12B67">
        <w:rPr>
          <w:u w:val="single"/>
          <w:lang w:val="en-NZ"/>
        </w:rPr>
        <w:t>RESOLVING EMPLOYMENT RELATIONSHIP</w:t>
      </w:r>
      <w:r w:rsidRPr="00B12B67">
        <w:rPr>
          <w:spacing w:val="-20"/>
          <w:u w:val="single"/>
          <w:lang w:val="en-NZ"/>
        </w:rPr>
        <w:t xml:space="preserve"> </w:t>
      </w:r>
      <w:r w:rsidRPr="00B12B67">
        <w:rPr>
          <w:u w:val="single"/>
          <w:lang w:val="en-NZ"/>
        </w:rPr>
        <w:t>PROBLEMS</w:t>
      </w:r>
    </w:p>
    <w:p w:rsidRPr="00B12B67" w:rsidR="0024212B" w:rsidRDefault="008B543A" w14:paraId="3B76506B" w14:textId="77777777">
      <w:pPr>
        <w:pStyle w:val="ListParagraph"/>
        <w:numPr>
          <w:ilvl w:val="1"/>
          <w:numId w:val="12"/>
        </w:numPr>
        <w:tabs>
          <w:tab w:val="left" w:pos="2437"/>
          <w:tab w:val="left" w:pos="2438"/>
        </w:tabs>
        <w:spacing w:before="3" w:line="243" w:lineRule="exact"/>
        <w:rPr>
          <w:sz w:val="20"/>
          <w:lang w:val="en-NZ"/>
        </w:rPr>
      </w:pPr>
      <w:r w:rsidRPr="00B12B67">
        <w:rPr>
          <w:sz w:val="20"/>
          <w:lang w:val="en-NZ"/>
        </w:rPr>
        <w:t>Internal</w:t>
      </w:r>
      <w:r w:rsidRPr="00B12B67">
        <w:rPr>
          <w:spacing w:val="-13"/>
          <w:sz w:val="20"/>
          <w:lang w:val="en-NZ"/>
        </w:rPr>
        <w:t xml:space="preserve"> </w:t>
      </w:r>
      <w:r w:rsidRPr="00B12B67">
        <w:rPr>
          <w:sz w:val="20"/>
          <w:lang w:val="en-NZ"/>
        </w:rPr>
        <w:t>Resolution</w:t>
      </w:r>
    </w:p>
    <w:p w:rsidRPr="00B12B67" w:rsidR="0024212B" w:rsidRDefault="008B543A" w14:paraId="44F7DFD4" w14:textId="77777777">
      <w:pPr>
        <w:pStyle w:val="ListParagraph"/>
        <w:numPr>
          <w:ilvl w:val="1"/>
          <w:numId w:val="12"/>
        </w:numPr>
        <w:tabs>
          <w:tab w:val="left" w:pos="2437"/>
          <w:tab w:val="left" w:pos="2438"/>
        </w:tabs>
        <w:spacing w:line="241" w:lineRule="exact"/>
        <w:rPr>
          <w:sz w:val="20"/>
          <w:lang w:val="en-NZ"/>
        </w:rPr>
      </w:pPr>
      <w:r w:rsidRPr="00B12B67">
        <w:rPr>
          <w:sz w:val="20"/>
          <w:lang w:val="en-NZ"/>
        </w:rPr>
        <w:t>Personal</w:t>
      </w:r>
      <w:r w:rsidRPr="00B12B67">
        <w:rPr>
          <w:spacing w:val="-11"/>
          <w:sz w:val="20"/>
          <w:lang w:val="en-NZ"/>
        </w:rPr>
        <w:t xml:space="preserve"> </w:t>
      </w:r>
      <w:r w:rsidRPr="00B12B67">
        <w:rPr>
          <w:sz w:val="20"/>
          <w:lang w:val="en-NZ"/>
        </w:rPr>
        <w:t>Grievances</w:t>
      </w:r>
    </w:p>
    <w:p w:rsidRPr="00B12B67" w:rsidR="0024212B" w:rsidRDefault="008B543A" w14:paraId="7452A260" w14:textId="77777777">
      <w:pPr>
        <w:pStyle w:val="ListParagraph"/>
        <w:numPr>
          <w:ilvl w:val="1"/>
          <w:numId w:val="12"/>
        </w:numPr>
        <w:tabs>
          <w:tab w:val="left" w:pos="2437"/>
          <w:tab w:val="left" w:pos="2438"/>
        </w:tabs>
        <w:spacing w:line="242" w:lineRule="exact"/>
        <w:rPr>
          <w:sz w:val="20"/>
          <w:lang w:val="en-NZ"/>
        </w:rPr>
      </w:pPr>
      <w:r w:rsidRPr="00B12B67">
        <w:rPr>
          <w:sz w:val="20"/>
          <w:lang w:val="en-NZ"/>
        </w:rPr>
        <w:t>Mediation</w:t>
      </w:r>
    </w:p>
    <w:p w:rsidRPr="00B12B67" w:rsidR="0024212B" w:rsidRDefault="008B543A" w14:paraId="212C3F54" w14:textId="77777777">
      <w:pPr>
        <w:pStyle w:val="ListParagraph"/>
        <w:numPr>
          <w:ilvl w:val="1"/>
          <w:numId w:val="12"/>
        </w:numPr>
        <w:tabs>
          <w:tab w:val="left" w:pos="2437"/>
          <w:tab w:val="left" w:pos="2438"/>
        </w:tabs>
        <w:spacing w:before="3" w:line="243" w:lineRule="exact"/>
        <w:rPr>
          <w:sz w:val="20"/>
          <w:lang w:val="en-NZ"/>
        </w:rPr>
      </w:pPr>
      <w:r w:rsidRPr="00B12B67">
        <w:rPr>
          <w:sz w:val="20"/>
          <w:lang w:val="en-NZ"/>
        </w:rPr>
        <w:t>Employment Relations</w:t>
      </w:r>
      <w:r w:rsidRPr="00B12B67">
        <w:rPr>
          <w:spacing w:val="-19"/>
          <w:sz w:val="20"/>
          <w:lang w:val="en-NZ"/>
        </w:rPr>
        <w:t xml:space="preserve"> </w:t>
      </w:r>
      <w:r w:rsidRPr="00B12B67">
        <w:rPr>
          <w:sz w:val="20"/>
          <w:lang w:val="en-NZ"/>
        </w:rPr>
        <w:t>Authority</w:t>
      </w:r>
    </w:p>
    <w:p w:rsidRPr="00B12B67" w:rsidR="0024212B" w:rsidRDefault="008B543A" w14:paraId="39863622" w14:textId="77777777">
      <w:pPr>
        <w:pStyle w:val="ListParagraph"/>
        <w:numPr>
          <w:ilvl w:val="1"/>
          <w:numId w:val="12"/>
        </w:numPr>
        <w:tabs>
          <w:tab w:val="left" w:pos="2437"/>
          <w:tab w:val="left" w:pos="2438"/>
        </w:tabs>
        <w:spacing w:line="243" w:lineRule="exact"/>
        <w:rPr>
          <w:sz w:val="20"/>
          <w:lang w:val="en-NZ"/>
        </w:rPr>
      </w:pPr>
      <w:r w:rsidRPr="00B12B67">
        <w:rPr>
          <w:sz w:val="20"/>
          <w:lang w:val="en-NZ"/>
        </w:rPr>
        <w:t>Support Persons and</w:t>
      </w:r>
      <w:r w:rsidRPr="00B12B67">
        <w:rPr>
          <w:spacing w:val="-23"/>
          <w:sz w:val="20"/>
          <w:lang w:val="en-NZ"/>
        </w:rPr>
        <w:t xml:space="preserve"> </w:t>
      </w:r>
      <w:r w:rsidRPr="00B12B67">
        <w:rPr>
          <w:sz w:val="20"/>
          <w:lang w:val="en-NZ"/>
        </w:rPr>
        <w:t>Representatives</w:t>
      </w:r>
    </w:p>
    <w:p w:rsidRPr="00B12B67" w:rsidR="0024212B" w:rsidRDefault="0024212B" w14:paraId="6CD78E2A" w14:textId="77777777">
      <w:pPr>
        <w:pStyle w:val="BodyText"/>
        <w:spacing w:before="9"/>
        <w:rPr>
          <w:sz w:val="19"/>
          <w:lang w:val="en-NZ"/>
        </w:rPr>
      </w:pPr>
    </w:p>
    <w:p w:rsidRPr="00B12B67" w:rsidR="0024212B" w:rsidRDefault="008B543A" w14:paraId="2475DCF7" w14:textId="77777777">
      <w:pPr>
        <w:pStyle w:val="Heading2"/>
        <w:tabs>
          <w:tab w:val="left" w:pos="2437"/>
        </w:tabs>
        <w:rPr>
          <w:lang w:val="en-NZ"/>
        </w:rPr>
      </w:pPr>
      <w:bookmarkStart w:name="Section_14_OTHER_CONTRACTUAL_CLAUSES" w:id="16"/>
      <w:bookmarkEnd w:id="16"/>
      <w:r w:rsidRPr="00B12B67">
        <w:rPr>
          <w:u w:val="single"/>
          <w:lang w:val="en-NZ"/>
        </w:rPr>
        <w:t>Section</w:t>
      </w:r>
      <w:r w:rsidRPr="00B12B67">
        <w:rPr>
          <w:spacing w:val="-1"/>
          <w:u w:val="single"/>
          <w:lang w:val="en-NZ"/>
        </w:rPr>
        <w:t xml:space="preserve"> </w:t>
      </w:r>
      <w:r w:rsidRPr="00B12B67">
        <w:rPr>
          <w:u w:val="single"/>
          <w:lang w:val="en-NZ"/>
        </w:rPr>
        <w:t>14</w:t>
      </w:r>
      <w:r w:rsidRPr="00B12B67">
        <w:rPr>
          <w:lang w:val="en-NZ"/>
        </w:rPr>
        <w:tab/>
      </w:r>
      <w:r w:rsidRPr="00B12B67">
        <w:rPr>
          <w:u w:val="single"/>
          <w:lang w:val="en-NZ"/>
        </w:rPr>
        <w:t>OTHER CONTRACTUAL</w:t>
      </w:r>
      <w:r w:rsidRPr="00B12B67">
        <w:rPr>
          <w:spacing w:val="-11"/>
          <w:u w:val="single"/>
          <w:lang w:val="en-NZ"/>
        </w:rPr>
        <w:t xml:space="preserve"> </w:t>
      </w:r>
      <w:r w:rsidRPr="00B12B67">
        <w:rPr>
          <w:u w:val="single"/>
          <w:lang w:val="en-NZ"/>
        </w:rPr>
        <w:t>CLAUSES</w:t>
      </w:r>
    </w:p>
    <w:p w:rsidRPr="00B12B67" w:rsidR="0024212B" w:rsidRDefault="008B543A" w14:paraId="58AAC55F" w14:textId="77777777">
      <w:pPr>
        <w:pStyle w:val="ListParagraph"/>
        <w:numPr>
          <w:ilvl w:val="1"/>
          <w:numId w:val="11"/>
        </w:numPr>
        <w:tabs>
          <w:tab w:val="left" w:pos="2437"/>
          <w:tab w:val="left" w:pos="2438"/>
        </w:tabs>
        <w:spacing w:before="3"/>
        <w:rPr>
          <w:sz w:val="20"/>
          <w:lang w:val="en-NZ"/>
        </w:rPr>
      </w:pPr>
      <w:r w:rsidRPr="00B12B67">
        <w:rPr>
          <w:sz w:val="20"/>
          <w:lang w:val="en-NZ"/>
        </w:rPr>
        <w:t>Variation of</w:t>
      </w:r>
      <w:r w:rsidRPr="00B12B67">
        <w:rPr>
          <w:spacing w:val="-15"/>
          <w:sz w:val="20"/>
          <w:lang w:val="en-NZ"/>
        </w:rPr>
        <w:t xml:space="preserve"> </w:t>
      </w:r>
      <w:r w:rsidRPr="00B12B67">
        <w:rPr>
          <w:sz w:val="20"/>
          <w:lang w:val="en-NZ"/>
        </w:rPr>
        <w:t>agreement</w:t>
      </w:r>
    </w:p>
    <w:p w:rsidRPr="00B12B67" w:rsidR="0024212B" w:rsidRDefault="008B543A" w14:paraId="2A62BEF4" w14:textId="77777777">
      <w:pPr>
        <w:pStyle w:val="ListParagraph"/>
        <w:numPr>
          <w:ilvl w:val="1"/>
          <w:numId w:val="11"/>
        </w:numPr>
        <w:tabs>
          <w:tab w:val="left" w:pos="2437"/>
          <w:tab w:val="left" w:pos="2438"/>
        </w:tabs>
        <w:spacing w:line="242" w:lineRule="exact"/>
        <w:rPr>
          <w:sz w:val="20"/>
          <w:lang w:val="en-NZ"/>
        </w:rPr>
      </w:pPr>
      <w:r w:rsidRPr="00B12B67">
        <w:rPr>
          <w:sz w:val="20"/>
          <w:lang w:val="en-NZ"/>
        </w:rPr>
        <w:t>Non-assignment of</w:t>
      </w:r>
      <w:r w:rsidRPr="00B12B67">
        <w:rPr>
          <w:spacing w:val="-16"/>
          <w:sz w:val="20"/>
          <w:lang w:val="en-NZ"/>
        </w:rPr>
        <w:t xml:space="preserve"> </w:t>
      </w:r>
      <w:r w:rsidRPr="00B12B67">
        <w:rPr>
          <w:sz w:val="20"/>
          <w:lang w:val="en-NZ"/>
        </w:rPr>
        <w:t>Employee</w:t>
      </w:r>
    </w:p>
    <w:p w:rsidRPr="00B12B67" w:rsidR="0024212B" w:rsidRDefault="008B543A" w14:paraId="294470A2" w14:textId="77777777">
      <w:pPr>
        <w:pStyle w:val="ListParagraph"/>
        <w:numPr>
          <w:ilvl w:val="1"/>
          <w:numId w:val="11"/>
        </w:numPr>
        <w:tabs>
          <w:tab w:val="left" w:pos="2437"/>
          <w:tab w:val="left" w:pos="2438"/>
        </w:tabs>
        <w:spacing w:line="242" w:lineRule="exact"/>
        <w:rPr>
          <w:sz w:val="20"/>
          <w:lang w:val="en-NZ"/>
        </w:rPr>
      </w:pPr>
      <w:r w:rsidRPr="00B12B67">
        <w:rPr>
          <w:sz w:val="20"/>
          <w:lang w:val="en-NZ"/>
        </w:rPr>
        <w:t>Entire</w:t>
      </w:r>
      <w:r w:rsidRPr="00B12B67">
        <w:rPr>
          <w:spacing w:val="-11"/>
          <w:sz w:val="20"/>
          <w:lang w:val="en-NZ"/>
        </w:rPr>
        <w:t xml:space="preserve"> </w:t>
      </w:r>
      <w:r w:rsidRPr="00B12B67">
        <w:rPr>
          <w:sz w:val="20"/>
          <w:lang w:val="en-NZ"/>
        </w:rPr>
        <w:t>agreement</w:t>
      </w:r>
    </w:p>
    <w:p w:rsidRPr="00B12B67" w:rsidR="0024212B" w:rsidRDefault="008B543A" w14:paraId="41A1B019" w14:textId="77777777">
      <w:pPr>
        <w:pStyle w:val="ListParagraph"/>
        <w:numPr>
          <w:ilvl w:val="1"/>
          <w:numId w:val="11"/>
        </w:numPr>
        <w:tabs>
          <w:tab w:val="left" w:pos="2437"/>
          <w:tab w:val="left" w:pos="2438"/>
        </w:tabs>
        <w:spacing w:before="1" w:line="243" w:lineRule="exact"/>
        <w:rPr>
          <w:sz w:val="20"/>
          <w:lang w:val="en-NZ"/>
        </w:rPr>
      </w:pPr>
      <w:r w:rsidRPr="00B12B67">
        <w:rPr>
          <w:sz w:val="20"/>
          <w:lang w:val="en-NZ"/>
        </w:rPr>
        <w:t>Severability</w:t>
      </w:r>
    </w:p>
    <w:p w:rsidRPr="00B12B67" w:rsidR="0024212B" w:rsidRDefault="008B543A" w14:paraId="72ED803A" w14:textId="77777777">
      <w:pPr>
        <w:pStyle w:val="ListParagraph"/>
        <w:numPr>
          <w:ilvl w:val="1"/>
          <w:numId w:val="11"/>
        </w:numPr>
        <w:tabs>
          <w:tab w:val="left" w:pos="2437"/>
          <w:tab w:val="left" w:pos="2438"/>
        </w:tabs>
        <w:spacing w:line="243" w:lineRule="exact"/>
        <w:rPr>
          <w:sz w:val="20"/>
          <w:lang w:val="en-NZ"/>
        </w:rPr>
      </w:pPr>
      <w:r w:rsidRPr="00B12B67">
        <w:rPr>
          <w:sz w:val="20"/>
          <w:lang w:val="en-NZ"/>
        </w:rPr>
        <w:t>New Zealand law</w:t>
      </w:r>
      <w:r w:rsidRPr="00B12B67">
        <w:rPr>
          <w:spacing w:val="-14"/>
          <w:sz w:val="20"/>
          <w:lang w:val="en-NZ"/>
        </w:rPr>
        <w:t xml:space="preserve"> </w:t>
      </w:r>
      <w:r w:rsidRPr="00B12B67">
        <w:rPr>
          <w:sz w:val="20"/>
          <w:lang w:val="en-NZ"/>
        </w:rPr>
        <w:t>applies</w:t>
      </w:r>
    </w:p>
    <w:p w:rsidRPr="00B12B67" w:rsidR="0024212B" w:rsidRDefault="0024212B" w14:paraId="1C5D2669" w14:textId="77777777">
      <w:pPr>
        <w:pStyle w:val="BodyText"/>
        <w:spacing w:before="11"/>
        <w:rPr>
          <w:sz w:val="19"/>
          <w:lang w:val="en-NZ"/>
        </w:rPr>
      </w:pPr>
    </w:p>
    <w:p w:rsidRPr="00B12B67" w:rsidR="0024212B" w:rsidRDefault="008B543A" w14:paraId="3C974F01" w14:textId="77777777">
      <w:pPr>
        <w:pStyle w:val="Heading2"/>
        <w:tabs>
          <w:tab w:val="left" w:pos="2437"/>
        </w:tabs>
        <w:rPr>
          <w:lang w:val="en-NZ"/>
        </w:rPr>
      </w:pPr>
      <w:bookmarkStart w:name="Section_15_EMPLOYEE_ACKNOWLEDGEMENT" w:id="17"/>
      <w:bookmarkEnd w:id="17"/>
      <w:r w:rsidRPr="00B12B67">
        <w:rPr>
          <w:u w:val="single"/>
          <w:lang w:val="en-NZ"/>
        </w:rPr>
        <w:t>Section</w:t>
      </w:r>
      <w:r w:rsidRPr="00B12B67">
        <w:rPr>
          <w:spacing w:val="-1"/>
          <w:u w:val="single"/>
          <w:lang w:val="en-NZ"/>
        </w:rPr>
        <w:t xml:space="preserve"> </w:t>
      </w:r>
      <w:r w:rsidRPr="00B12B67">
        <w:rPr>
          <w:u w:val="single"/>
          <w:lang w:val="en-NZ"/>
        </w:rPr>
        <w:t>15</w:t>
      </w:r>
      <w:r w:rsidRPr="00B12B67">
        <w:rPr>
          <w:lang w:val="en-NZ"/>
        </w:rPr>
        <w:tab/>
      </w:r>
      <w:r w:rsidRPr="00B12B67">
        <w:rPr>
          <w:u w:val="single"/>
          <w:lang w:val="en-NZ"/>
        </w:rPr>
        <w:t>EMPLOYEE</w:t>
      </w:r>
      <w:r w:rsidRPr="00B12B67">
        <w:rPr>
          <w:spacing w:val="-13"/>
          <w:u w:val="single"/>
          <w:lang w:val="en-NZ"/>
        </w:rPr>
        <w:t xml:space="preserve"> </w:t>
      </w:r>
      <w:r w:rsidRPr="00B12B67">
        <w:rPr>
          <w:u w:val="single"/>
          <w:lang w:val="en-NZ"/>
        </w:rPr>
        <w:t>ACKNOWLEDGEMENT</w:t>
      </w:r>
    </w:p>
    <w:p w:rsidRPr="00B12B67" w:rsidR="0024212B" w:rsidRDefault="008B543A" w14:paraId="13BEB06F" w14:textId="77777777">
      <w:pPr>
        <w:pStyle w:val="BodyText"/>
        <w:tabs>
          <w:tab w:val="left" w:pos="2437"/>
        </w:tabs>
        <w:spacing w:before="1"/>
        <w:ind w:left="988"/>
        <w:rPr>
          <w:lang w:val="en-NZ"/>
        </w:rPr>
      </w:pPr>
      <w:r w:rsidRPr="00B12B67">
        <w:rPr>
          <w:lang w:val="en-NZ"/>
        </w:rPr>
        <w:t>15.1</w:t>
      </w:r>
      <w:r w:rsidRPr="00B12B67">
        <w:rPr>
          <w:lang w:val="en-NZ"/>
        </w:rPr>
        <w:tab/>
      </w:r>
      <w:r w:rsidRPr="00B12B67">
        <w:rPr>
          <w:lang w:val="en-NZ"/>
        </w:rPr>
        <w:t>Employee</w:t>
      </w:r>
      <w:r w:rsidRPr="00B12B67">
        <w:rPr>
          <w:spacing w:val="-16"/>
          <w:lang w:val="en-NZ"/>
        </w:rPr>
        <w:t xml:space="preserve"> </w:t>
      </w:r>
      <w:r w:rsidRPr="00B12B67">
        <w:rPr>
          <w:lang w:val="en-NZ"/>
        </w:rPr>
        <w:t>acknowledgement</w:t>
      </w:r>
    </w:p>
    <w:p w:rsidRPr="00B12B67" w:rsidR="0024212B" w:rsidRDefault="0024212B" w14:paraId="1583485A" w14:textId="77777777">
      <w:pPr>
        <w:pStyle w:val="BodyText"/>
        <w:spacing w:before="11"/>
        <w:rPr>
          <w:sz w:val="19"/>
          <w:lang w:val="en-NZ"/>
        </w:rPr>
      </w:pPr>
    </w:p>
    <w:p w:rsidRPr="00B12B67" w:rsidR="0024212B" w:rsidRDefault="008B543A" w14:paraId="687B56BF" w14:textId="77777777">
      <w:pPr>
        <w:pStyle w:val="Heading2"/>
        <w:spacing w:line="243" w:lineRule="exact"/>
        <w:ind w:left="2440"/>
        <w:rPr>
          <w:lang w:val="en-NZ"/>
        </w:rPr>
      </w:pPr>
      <w:bookmarkStart w:name="SCHEDULES" w:id="18"/>
      <w:bookmarkEnd w:id="18"/>
      <w:r w:rsidRPr="00B12B67">
        <w:rPr>
          <w:u w:val="single"/>
          <w:lang w:val="en-NZ"/>
        </w:rPr>
        <w:t>SCHEDULES</w:t>
      </w:r>
    </w:p>
    <w:p w:rsidRPr="00B12B67" w:rsidR="0024212B" w:rsidRDefault="008B543A" w14:paraId="5EBBC41D" w14:textId="77777777">
      <w:pPr>
        <w:tabs>
          <w:tab w:val="left" w:pos="2437"/>
        </w:tabs>
        <w:spacing w:line="243" w:lineRule="exact"/>
        <w:ind w:left="280"/>
        <w:rPr>
          <w:sz w:val="20"/>
          <w:lang w:val="en-NZ"/>
        </w:rPr>
      </w:pPr>
      <w:r w:rsidRPr="00B12B67">
        <w:rPr>
          <w:b/>
          <w:sz w:val="20"/>
          <w:u w:val="single"/>
          <w:lang w:val="en-NZ"/>
        </w:rPr>
        <w:t>Schedule</w:t>
      </w:r>
      <w:r w:rsidRPr="00B12B67">
        <w:rPr>
          <w:b/>
          <w:spacing w:val="-1"/>
          <w:sz w:val="20"/>
          <w:u w:val="single"/>
          <w:lang w:val="en-NZ"/>
        </w:rPr>
        <w:t xml:space="preserve"> </w:t>
      </w:r>
      <w:r w:rsidRPr="00B12B67">
        <w:rPr>
          <w:b/>
          <w:sz w:val="20"/>
          <w:u w:val="single"/>
          <w:lang w:val="en-NZ"/>
        </w:rPr>
        <w:t>1</w:t>
      </w:r>
      <w:r w:rsidRPr="00B12B67">
        <w:rPr>
          <w:b/>
          <w:sz w:val="20"/>
          <w:lang w:val="en-NZ"/>
        </w:rPr>
        <w:tab/>
      </w:r>
      <w:r w:rsidRPr="00B12B67">
        <w:rPr>
          <w:sz w:val="20"/>
          <w:lang w:val="en-NZ"/>
        </w:rPr>
        <w:t>Position</w:t>
      </w:r>
      <w:r w:rsidRPr="00B12B67">
        <w:rPr>
          <w:spacing w:val="-14"/>
          <w:sz w:val="20"/>
          <w:lang w:val="en-NZ"/>
        </w:rPr>
        <w:t xml:space="preserve"> </w:t>
      </w:r>
      <w:r w:rsidRPr="00B12B67">
        <w:rPr>
          <w:sz w:val="20"/>
          <w:lang w:val="en-NZ"/>
        </w:rPr>
        <w:t>Description</w:t>
      </w:r>
    </w:p>
    <w:p w:rsidRPr="00B12B67" w:rsidR="0024212B" w:rsidRDefault="0024212B" w14:paraId="645F677F" w14:textId="77777777">
      <w:pPr>
        <w:pStyle w:val="BodyText"/>
        <w:spacing w:before="1"/>
        <w:rPr>
          <w:sz w:val="15"/>
          <w:lang w:val="en-NZ"/>
        </w:rPr>
      </w:pPr>
    </w:p>
    <w:p w:rsidRPr="00B12B67" w:rsidR="0024212B" w:rsidRDefault="008B543A" w14:paraId="3B12609C" w14:textId="77777777">
      <w:pPr>
        <w:pStyle w:val="Heading2"/>
        <w:spacing w:before="59"/>
        <w:ind w:left="2437"/>
        <w:rPr>
          <w:lang w:val="en-NZ"/>
        </w:rPr>
      </w:pPr>
      <w:r w:rsidRPr="00B12B67">
        <w:rPr>
          <w:u w:val="single"/>
          <w:lang w:val="en-NZ"/>
        </w:rPr>
        <w:t>DECLARATION</w:t>
      </w:r>
    </w:p>
    <w:p w:rsidRPr="00B12B67" w:rsidR="0024212B" w:rsidRDefault="0024212B" w14:paraId="4B11029C" w14:textId="77777777">
      <w:pPr>
        <w:rPr>
          <w:lang w:val="en-NZ"/>
        </w:rPr>
        <w:sectPr w:rsidRPr="00B12B67" w:rsidR="0024212B" w:rsidSect="00787F44">
          <w:pgSz w:w="11920" w:h="16850" w:orient="portrait"/>
          <w:pgMar w:top="1380" w:right="1180" w:bottom="1320" w:left="1160" w:header="0" w:footer="1138" w:gutter="0"/>
          <w:cols w:space="720"/>
        </w:sectPr>
      </w:pPr>
    </w:p>
    <w:p w:rsidRPr="00B12B67" w:rsidR="0024212B" w:rsidRDefault="008B543A" w14:paraId="669DEE84" w14:textId="77777777">
      <w:pPr>
        <w:pStyle w:val="BodyText"/>
        <w:ind w:left="4021"/>
        <w:rPr>
          <w:lang w:val="en-NZ"/>
        </w:rPr>
      </w:pPr>
      <w:r w:rsidRPr="00B12B67">
        <w:rPr>
          <w:noProof/>
          <w:lang w:val="en-NZ"/>
        </w:rPr>
        <w:drawing>
          <wp:inline distT="0" distB="0" distL="0" distR="0" wp14:anchorId="4EB9F81D" wp14:editId="4F7043EE">
            <wp:extent cx="721552" cy="862583"/>
            <wp:effectExtent l="0" t="0" r="0" b="0"/>
            <wp:docPr id="5" name="image2.jpeg" descr="C:\Users\Andrew\AppData\Local\Microsoft\Windows\Temporary Internet Files\Content.Outlook\OD9ZO502\TKR Tohu - Green - With Kupu - TK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2.jpeg"/>
                    <pic:cNvPicPr/>
                  </pic:nvPicPr>
                  <pic:blipFill>
                    <a:blip r:embed="rId17" cstate="print"/>
                    <a:stretch>
                      <a:fillRect/>
                    </a:stretch>
                  </pic:blipFill>
                  <pic:spPr>
                    <a:xfrm>
                      <a:off x="0" y="0"/>
                      <a:ext cx="721552" cy="862583"/>
                    </a:xfrm>
                    <a:prstGeom prst="rect">
                      <a:avLst/>
                    </a:prstGeom>
                  </pic:spPr>
                </pic:pic>
              </a:graphicData>
            </a:graphic>
          </wp:inline>
        </w:drawing>
      </w:r>
    </w:p>
    <w:p w:rsidRPr="00B12B67" w:rsidR="0024212B" w:rsidRDefault="0024212B" w14:paraId="53D4219B" w14:textId="77777777">
      <w:pPr>
        <w:pStyle w:val="BodyText"/>
        <w:spacing w:before="6"/>
        <w:rPr>
          <w:b/>
          <w:sz w:val="16"/>
          <w:lang w:val="en-NZ"/>
        </w:rPr>
      </w:pPr>
    </w:p>
    <w:p w:rsidRPr="00B12B67" w:rsidR="0024212B" w:rsidRDefault="008B543A" w14:paraId="0C1A277B" w14:textId="77777777">
      <w:pPr>
        <w:spacing w:before="56"/>
        <w:ind w:left="1410" w:right="1419"/>
        <w:jc w:val="center"/>
        <w:rPr>
          <w:b/>
          <w:lang w:val="en-NZ"/>
        </w:rPr>
      </w:pPr>
      <w:r w:rsidRPr="00B12B67">
        <w:rPr>
          <w:b/>
          <w:lang w:val="en-NZ"/>
        </w:rPr>
        <w:t>Individual Employment Agreement</w:t>
      </w:r>
    </w:p>
    <w:p w:rsidRPr="00B12B67" w:rsidR="0024212B" w:rsidRDefault="008B543A" w14:paraId="626949F0" w14:textId="77777777">
      <w:pPr>
        <w:ind w:left="1412" w:right="1417"/>
        <w:jc w:val="center"/>
        <w:rPr>
          <w:b/>
          <w:lang w:val="en-NZ"/>
        </w:rPr>
      </w:pPr>
      <w:r w:rsidRPr="0091293C">
        <w:rPr>
          <w:b/>
          <w:highlight w:val="magenta"/>
          <w:lang w:val="en-NZ"/>
        </w:rPr>
        <w:t>Permanent Employee</w:t>
      </w:r>
    </w:p>
    <w:p w:rsidRPr="00B12B67" w:rsidR="0024212B" w:rsidRDefault="0024212B" w14:paraId="7C465520" w14:textId="77777777">
      <w:pPr>
        <w:pStyle w:val="BodyText"/>
        <w:spacing w:before="3"/>
        <w:rPr>
          <w:b/>
          <w:sz w:val="15"/>
          <w:lang w:val="en-NZ"/>
        </w:rPr>
      </w:pPr>
    </w:p>
    <w:p w:rsidRPr="00B12B67" w:rsidR="0024212B" w:rsidRDefault="008B543A" w14:paraId="313C9DC5" w14:textId="77777777">
      <w:pPr>
        <w:pStyle w:val="ListParagraph"/>
        <w:numPr>
          <w:ilvl w:val="0"/>
          <w:numId w:val="10"/>
        </w:numPr>
        <w:tabs>
          <w:tab w:val="left" w:pos="1200"/>
        </w:tabs>
        <w:spacing w:before="59"/>
        <w:ind w:hanging="199"/>
        <w:rPr>
          <w:b/>
          <w:sz w:val="20"/>
          <w:lang w:val="en-NZ"/>
        </w:rPr>
      </w:pPr>
      <w:bookmarkStart w:name="1._The_Parties" w:id="19"/>
      <w:bookmarkEnd w:id="19"/>
      <w:r w:rsidRPr="00B12B67">
        <w:rPr>
          <w:b/>
          <w:sz w:val="20"/>
          <w:lang w:val="en-NZ"/>
        </w:rPr>
        <w:t>The</w:t>
      </w:r>
      <w:r w:rsidRPr="00B12B67">
        <w:rPr>
          <w:b/>
          <w:spacing w:val="-5"/>
          <w:sz w:val="20"/>
          <w:lang w:val="en-NZ"/>
        </w:rPr>
        <w:t xml:space="preserve"> </w:t>
      </w:r>
      <w:r w:rsidRPr="00B12B67">
        <w:rPr>
          <w:b/>
          <w:sz w:val="20"/>
          <w:lang w:val="en-NZ"/>
        </w:rPr>
        <w:t>Parties</w:t>
      </w:r>
    </w:p>
    <w:p w:rsidRPr="00B12B67" w:rsidR="0024212B" w:rsidRDefault="0024212B" w14:paraId="7D7D4CD4" w14:textId="77777777">
      <w:pPr>
        <w:pStyle w:val="BodyText"/>
        <w:spacing w:before="6"/>
        <w:rPr>
          <w:b/>
          <w:lang w:val="en-NZ"/>
        </w:rPr>
      </w:pPr>
    </w:p>
    <w:p w:rsidRPr="00B12B67" w:rsidR="0024212B" w:rsidRDefault="008B543A" w14:paraId="4AF95F0B" w14:textId="77777777">
      <w:pPr>
        <w:pStyle w:val="ListParagraph"/>
        <w:numPr>
          <w:ilvl w:val="1"/>
          <w:numId w:val="10"/>
        </w:numPr>
        <w:tabs>
          <w:tab w:val="left" w:pos="1298"/>
        </w:tabs>
        <w:spacing w:line="243" w:lineRule="exact"/>
        <w:ind w:hanging="297"/>
        <w:rPr>
          <w:i/>
          <w:sz w:val="20"/>
          <w:lang w:val="en-NZ"/>
        </w:rPr>
      </w:pPr>
      <w:r w:rsidRPr="00B12B67">
        <w:rPr>
          <w:i/>
          <w:sz w:val="20"/>
          <w:lang w:val="en-NZ"/>
        </w:rPr>
        <w:t>The</w:t>
      </w:r>
      <w:r w:rsidRPr="00B12B67">
        <w:rPr>
          <w:i/>
          <w:spacing w:val="-7"/>
          <w:sz w:val="20"/>
          <w:lang w:val="en-NZ"/>
        </w:rPr>
        <w:t xml:space="preserve"> </w:t>
      </w:r>
      <w:r w:rsidRPr="00B12B67">
        <w:rPr>
          <w:i/>
          <w:sz w:val="20"/>
          <w:lang w:val="en-NZ"/>
        </w:rPr>
        <w:t>Parties</w:t>
      </w:r>
    </w:p>
    <w:p w:rsidRPr="00B12B67" w:rsidR="0024212B" w:rsidRDefault="008B543A" w14:paraId="5BC016EA" w14:textId="77777777">
      <w:pPr>
        <w:pStyle w:val="BodyText"/>
        <w:spacing w:line="243" w:lineRule="exact"/>
        <w:ind w:left="999"/>
        <w:rPr>
          <w:lang w:val="en-NZ"/>
        </w:rPr>
      </w:pPr>
      <w:r w:rsidRPr="00B12B67">
        <w:rPr>
          <w:lang w:val="en-NZ"/>
        </w:rPr>
        <w:t>The “parties” to this agreement are:</w:t>
      </w:r>
    </w:p>
    <w:p w:rsidRPr="00B12B67" w:rsidR="0024212B" w:rsidRDefault="0024212B" w14:paraId="733BFAC0" w14:textId="77777777">
      <w:pPr>
        <w:pStyle w:val="BodyText"/>
        <w:spacing w:before="11"/>
        <w:rPr>
          <w:sz w:val="14"/>
          <w:lang w:val="en-NZ"/>
        </w:rPr>
      </w:pPr>
    </w:p>
    <w:p w:rsidRPr="00B12B67" w:rsidR="0024212B" w:rsidRDefault="008B543A" w14:paraId="5F0F9F98" w14:textId="77777777">
      <w:pPr>
        <w:pStyle w:val="Heading2"/>
        <w:spacing w:before="59"/>
        <w:ind w:left="1000" w:right="5013"/>
        <w:rPr>
          <w:lang w:val="en-NZ"/>
        </w:rPr>
      </w:pPr>
      <w:bookmarkStart w:name="[Name_of_Employer]_(the_“Employer”);_and" w:id="20"/>
      <w:bookmarkEnd w:id="20"/>
      <w:r w:rsidRPr="00B12B67">
        <w:rPr>
          <w:lang w:val="en-NZ"/>
        </w:rPr>
        <w:t>[</w:t>
      </w:r>
      <w:r w:rsidRPr="00B12B67">
        <w:rPr>
          <w:highlight w:val="cyan"/>
          <w:lang w:val="en-NZ"/>
        </w:rPr>
        <w:t>Name of Employer</w:t>
      </w:r>
      <w:r w:rsidRPr="00B12B67">
        <w:rPr>
          <w:lang w:val="en-NZ"/>
        </w:rPr>
        <w:t>] (the “Employer”); and [</w:t>
      </w:r>
      <w:r w:rsidRPr="00B12B67">
        <w:rPr>
          <w:shd w:val="clear" w:color="auto" w:fill="FFFF00"/>
          <w:lang w:val="en-NZ"/>
        </w:rPr>
        <w:t>Name of Employee</w:t>
      </w:r>
      <w:r w:rsidRPr="00B12B67">
        <w:rPr>
          <w:lang w:val="en-NZ"/>
        </w:rPr>
        <w:t xml:space="preserve">] </w:t>
      </w:r>
      <w:r w:rsidRPr="00B12B67">
        <w:rPr>
          <w:b w:val="0"/>
          <w:lang w:val="en-NZ"/>
        </w:rPr>
        <w:t>(</w:t>
      </w:r>
      <w:r w:rsidRPr="00B12B67">
        <w:rPr>
          <w:lang w:val="en-NZ"/>
        </w:rPr>
        <w:t>the “Employee”).</w:t>
      </w:r>
    </w:p>
    <w:p w:rsidRPr="00B12B67" w:rsidR="0024212B" w:rsidRDefault="0024212B" w14:paraId="756A7031" w14:textId="77777777">
      <w:pPr>
        <w:pStyle w:val="BodyText"/>
        <w:spacing w:before="9"/>
        <w:rPr>
          <w:b/>
          <w:sz w:val="19"/>
          <w:lang w:val="en-NZ"/>
        </w:rPr>
      </w:pPr>
    </w:p>
    <w:p w:rsidRPr="00B12B67" w:rsidR="0024212B" w:rsidRDefault="008B543A" w14:paraId="0F5F102C" w14:textId="4E5A9BBA">
      <w:pPr>
        <w:pStyle w:val="BodyText"/>
        <w:spacing w:before="1"/>
        <w:ind w:left="1000" w:right="368"/>
        <w:rPr>
          <w:lang w:val="en-NZ"/>
        </w:rPr>
      </w:pPr>
      <w:r w:rsidRPr="00B12B67">
        <w:rPr>
          <w:lang w:val="en-NZ"/>
        </w:rPr>
        <w:t xml:space="preserve">The employment relationship is between the Employee and the above Kōhanga Reo. </w:t>
      </w:r>
      <w:r w:rsidRPr="00B12B67" w:rsidR="0010605A">
        <w:rPr>
          <w:lang w:val="en-NZ"/>
        </w:rPr>
        <w:t>Te</w:t>
      </w:r>
      <w:r w:rsidRPr="00B12B67">
        <w:rPr>
          <w:lang w:val="en-NZ"/>
        </w:rPr>
        <w:t xml:space="preserve"> Kōhanga Reo</w:t>
      </w:r>
      <w:r w:rsidRPr="00B12B67" w:rsidR="0010605A">
        <w:rPr>
          <w:lang w:val="en-NZ"/>
        </w:rPr>
        <w:t xml:space="preserve"> National</w:t>
      </w:r>
      <w:r w:rsidRPr="00B12B67">
        <w:rPr>
          <w:lang w:val="en-NZ"/>
        </w:rPr>
        <w:t xml:space="preserve"> Trust is </w:t>
      </w:r>
      <w:r w:rsidRPr="00B12B67">
        <w:rPr>
          <w:u w:val="single"/>
          <w:lang w:val="en-NZ"/>
        </w:rPr>
        <w:t>not</w:t>
      </w:r>
      <w:r w:rsidRPr="00B12B67">
        <w:rPr>
          <w:lang w:val="en-NZ"/>
        </w:rPr>
        <w:t xml:space="preserve"> the Employer.</w:t>
      </w:r>
    </w:p>
    <w:p w:rsidRPr="00B12B67" w:rsidR="0024212B" w:rsidRDefault="0024212B" w14:paraId="4CFC31F0" w14:textId="77777777">
      <w:pPr>
        <w:pStyle w:val="BodyText"/>
        <w:spacing w:before="11"/>
        <w:rPr>
          <w:sz w:val="19"/>
          <w:lang w:val="en-NZ"/>
        </w:rPr>
      </w:pPr>
    </w:p>
    <w:p w:rsidRPr="00B12B67" w:rsidR="0024212B" w:rsidRDefault="008B543A" w14:paraId="0214A8BF" w14:textId="77777777">
      <w:pPr>
        <w:pStyle w:val="BodyText"/>
        <w:ind w:left="1000" w:right="989"/>
        <w:rPr>
          <w:lang w:val="en-NZ"/>
        </w:rPr>
      </w:pPr>
      <w:r w:rsidRPr="00B12B67">
        <w:rPr>
          <w:lang w:val="en-NZ"/>
        </w:rPr>
        <w:t>If the Employee ends work for the Employer and starts work for a different Kōhanga Reo, this constitutes a new employment relationship.</w:t>
      </w:r>
    </w:p>
    <w:p w:rsidRPr="00B12B67" w:rsidR="0024212B" w:rsidRDefault="0024212B" w14:paraId="6D9A51B8" w14:textId="77777777">
      <w:pPr>
        <w:pStyle w:val="BodyText"/>
        <w:spacing w:before="10"/>
        <w:rPr>
          <w:sz w:val="19"/>
          <w:lang w:val="en-NZ"/>
        </w:rPr>
      </w:pPr>
    </w:p>
    <w:p w:rsidRPr="00B12B67" w:rsidR="0024212B" w:rsidRDefault="008B543A" w14:paraId="543DF1BC" w14:textId="77777777">
      <w:pPr>
        <w:pStyle w:val="Heading2"/>
        <w:numPr>
          <w:ilvl w:val="0"/>
          <w:numId w:val="10"/>
        </w:numPr>
        <w:tabs>
          <w:tab w:val="left" w:pos="1200"/>
        </w:tabs>
        <w:ind w:hanging="199"/>
        <w:rPr>
          <w:lang w:val="en-NZ"/>
        </w:rPr>
      </w:pPr>
      <w:bookmarkStart w:name="2._Position_and_Duties" w:id="21"/>
      <w:bookmarkEnd w:id="21"/>
      <w:r w:rsidRPr="00B12B67">
        <w:rPr>
          <w:lang w:val="en-NZ"/>
        </w:rPr>
        <w:t>Position and</w:t>
      </w:r>
      <w:r w:rsidRPr="00B12B67">
        <w:rPr>
          <w:spacing w:val="-6"/>
          <w:lang w:val="en-NZ"/>
        </w:rPr>
        <w:t xml:space="preserve"> </w:t>
      </w:r>
      <w:r w:rsidRPr="00B12B67">
        <w:rPr>
          <w:lang w:val="en-NZ"/>
        </w:rPr>
        <w:t>Duties</w:t>
      </w:r>
    </w:p>
    <w:p w:rsidRPr="00B12B67" w:rsidR="0024212B" w:rsidRDefault="0024212B" w14:paraId="676FADCF" w14:textId="77777777">
      <w:pPr>
        <w:pStyle w:val="BodyText"/>
        <w:spacing w:before="1"/>
        <w:rPr>
          <w:b/>
          <w:lang w:val="en-NZ"/>
        </w:rPr>
      </w:pPr>
    </w:p>
    <w:p w:rsidRPr="00B12B67" w:rsidR="0024212B" w:rsidRDefault="008B543A" w14:paraId="426BC959" w14:textId="77777777">
      <w:pPr>
        <w:pStyle w:val="ListParagraph"/>
        <w:numPr>
          <w:ilvl w:val="1"/>
          <w:numId w:val="10"/>
        </w:numPr>
        <w:tabs>
          <w:tab w:val="left" w:pos="1298"/>
        </w:tabs>
        <w:ind w:hanging="297"/>
        <w:rPr>
          <w:i/>
          <w:sz w:val="20"/>
          <w:lang w:val="en-NZ"/>
        </w:rPr>
      </w:pPr>
      <w:r w:rsidRPr="00B12B67">
        <w:rPr>
          <w:i/>
          <w:sz w:val="20"/>
          <w:lang w:val="en-NZ"/>
        </w:rPr>
        <w:t>Position</w:t>
      </w:r>
    </w:p>
    <w:p w:rsidRPr="00B12B67" w:rsidR="0024212B" w:rsidRDefault="008B543A" w14:paraId="3C182B6E" w14:textId="77777777">
      <w:pPr>
        <w:spacing w:before="1"/>
        <w:ind w:left="1000"/>
        <w:rPr>
          <w:sz w:val="20"/>
          <w:lang w:val="en-NZ"/>
        </w:rPr>
      </w:pPr>
      <w:r w:rsidRPr="00B12B67">
        <w:rPr>
          <w:sz w:val="20"/>
          <w:lang w:val="en-NZ"/>
        </w:rPr>
        <w:t>The Employee is being employed as [</w:t>
      </w:r>
      <w:r w:rsidRPr="00B12B67">
        <w:rPr>
          <w:b/>
          <w:sz w:val="20"/>
          <w:highlight w:val="magenta"/>
          <w:shd w:val="clear" w:color="auto" w:fill="FFFF00"/>
          <w:lang w:val="en-NZ"/>
        </w:rPr>
        <w:t>Insert position</w:t>
      </w:r>
      <w:r w:rsidRPr="00B12B67">
        <w:rPr>
          <w:sz w:val="20"/>
          <w:lang w:val="en-NZ"/>
        </w:rPr>
        <w:t>].</w:t>
      </w:r>
    </w:p>
    <w:p w:rsidRPr="00B12B67" w:rsidR="0024212B" w:rsidRDefault="0024212B" w14:paraId="0646FB79" w14:textId="77777777">
      <w:pPr>
        <w:pStyle w:val="BodyText"/>
        <w:spacing w:before="11"/>
        <w:rPr>
          <w:sz w:val="19"/>
          <w:lang w:val="en-NZ"/>
        </w:rPr>
      </w:pPr>
    </w:p>
    <w:p w:rsidRPr="00B12B67" w:rsidR="0024212B" w:rsidRDefault="008B543A" w14:paraId="6C2A02A2" w14:textId="77777777">
      <w:pPr>
        <w:pStyle w:val="ListParagraph"/>
        <w:numPr>
          <w:ilvl w:val="1"/>
          <w:numId w:val="10"/>
        </w:numPr>
        <w:tabs>
          <w:tab w:val="left" w:pos="1298"/>
        </w:tabs>
        <w:ind w:hanging="297"/>
        <w:rPr>
          <w:i/>
          <w:sz w:val="20"/>
          <w:lang w:val="en-NZ"/>
        </w:rPr>
      </w:pPr>
      <w:r w:rsidRPr="00B12B67">
        <w:rPr>
          <w:i/>
          <w:sz w:val="20"/>
          <w:lang w:val="en-NZ"/>
        </w:rPr>
        <w:t>Duties</w:t>
      </w:r>
    </w:p>
    <w:p w:rsidRPr="00B12B67" w:rsidR="0024212B" w:rsidP="00B4761C" w:rsidRDefault="008B543A" w14:paraId="22B3EB1A" w14:textId="77777777">
      <w:pPr>
        <w:pStyle w:val="BodyText"/>
        <w:spacing w:before="1"/>
        <w:ind w:left="999" w:right="598"/>
        <w:jc w:val="both"/>
        <w:rPr>
          <w:lang w:val="en-NZ"/>
        </w:rPr>
      </w:pPr>
      <w:r w:rsidRPr="00B12B67">
        <w:rPr>
          <w:lang w:val="en-NZ"/>
        </w:rPr>
        <w:t>The Employee’s duties and responsibilities are set out in the Position Description attached to this agreement (see Schedule 1). The Employer may, after consultation with the Employee, amend the Position Description and duties associated with the position.</w:t>
      </w:r>
    </w:p>
    <w:p w:rsidRPr="00B12B67" w:rsidR="0024212B" w:rsidRDefault="0024212B" w14:paraId="6B4F0DCC" w14:textId="77777777">
      <w:pPr>
        <w:pStyle w:val="BodyText"/>
        <w:rPr>
          <w:lang w:val="en-NZ"/>
        </w:rPr>
      </w:pPr>
    </w:p>
    <w:p w:rsidRPr="00B12B67" w:rsidR="0024212B" w:rsidRDefault="008B543A" w14:paraId="52D144A4" w14:textId="77777777">
      <w:pPr>
        <w:pStyle w:val="BodyText"/>
        <w:ind w:left="1000" w:right="1158"/>
        <w:rPr>
          <w:lang w:val="en-NZ"/>
        </w:rPr>
      </w:pPr>
      <w:r w:rsidRPr="00B12B67">
        <w:rPr>
          <w:lang w:val="en-NZ"/>
        </w:rPr>
        <w:t>The Employee agrees to perform all other reasonable duties and comply with all lawful and reasonable instructions issued by the Employer.</w:t>
      </w:r>
    </w:p>
    <w:p w:rsidRPr="00B12B67" w:rsidR="0024212B" w:rsidRDefault="0024212B" w14:paraId="41433965" w14:textId="77777777">
      <w:pPr>
        <w:pStyle w:val="BodyText"/>
        <w:spacing w:before="11"/>
        <w:rPr>
          <w:sz w:val="19"/>
          <w:lang w:val="en-NZ"/>
        </w:rPr>
      </w:pPr>
    </w:p>
    <w:p w:rsidRPr="00B12B67" w:rsidR="0024212B" w:rsidRDefault="008B543A" w14:paraId="4AFDAE29" w14:textId="77777777">
      <w:pPr>
        <w:pStyle w:val="ListParagraph"/>
        <w:numPr>
          <w:ilvl w:val="1"/>
          <w:numId w:val="10"/>
        </w:numPr>
        <w:tabs>
          <w:tab w:val="left" w:pos="1298"/>
        </w:tabs>
        <w:spacing w:before="1"/>
        <w:ind w:hanging="297"/>
        <w:rPr>
          <w:i/>
          <w:sz w:val="20"/>
          <w:lang w:val="en-NZ"/>
        </w:rPr>
      </w:pPr>
      <w:r w:rsidRPr="00B12B67">
        <w:rPr>
          <w:i/>
          <w:sz w:val="20"/>
          <w:lang w:val="en-NZ"/>
        </w:rPr>
        <w:t>Reporting</w:t>
      </w:r>
    </w:p>
    <w:p w:rsidRPr="00B12B67" w:rsidR="0024212B" w:rsidRDefault="008B543A" w14:paraId="010F25E7" w14:textId="77777777">
      <w:pPr>
        <w:pStyle w:val="BodyText"/>
        <w:ind w:left="999" w:right="747" w:hanging="3"/>
        <w:rPr>
          <w:lang w:val="en-NZ"/>
        </w:rPr>
      </w:pPr>
      <w:r w:rsidRPr="00B12B67">
        <w:rPr>
          <w:lang w:val="en-NZ"/>
        </w:rPr>
        <w:t>The Employee will report to a person or persons to be nominated by the Employer, from time to time.</w:t>
      </w:r>
    </w:p>
    <w:p w:rsidRPr="00B12B67" w:rsidR="0024212B" w:rsidRDefault="0024212B" w14:paraId="3D2DBB93" w14:textId="77777777">
      <w:pPr>
        <w:pStyle w:val="BodyText"/>
        <w:spacing w:before="4"/>
        <w:rPr>
          <w:lang w:val="en-NZ"/>
        </w:rPr>
      </w:pPr>
    </w:p>
    <w:p w:rsidRPr="00B12B67" w:rsidR="0024212B" w:rsidRDefault="008B543A" w14:paraId="1E81DA23" w14:textId="77777777">
      <w:pPr>
        <w:pStyle w:val="ListParagraph"/>
        <w:numPr>
          <w:ilvl w:val="1"/>
          <w:numId w:val="10"/>
        </w:numPr>
        <w:tabs>
          <w:tab w:val="left" w:pos="1298"/>
        </w:tabs>
        <w:spacing w:before="1" w:line="243" w:lineRule="exact"/>
        <w:ind w:hanging="297"/>
        <w:rPr>
          <w:i/>
          <w:sz w:val="20"/>
          <w:lang w:val="en-NZ"/>
        </w:rPr>
      </w:pPr>
      <w:r w:rsidRPr="00B12B67">
        <w:rPr>
          <w:i/>
          <w:sz w:val="20"/>
          <w:lang w:val="en-NZ"/>
        </w:rPr>
        <w:t>Place of</w:t>
      </w:r>
      <w:r w:rsidRPr="00B12B67">
        <w:rPr>
          <w:i/>
          <w:spacing w:val="-8"/>
          <w:sz w:val="20"/>
          <w:lang w:val="en-NZ"/>
        </w:rPr>
        <w:t xml:space="preserve"> </w:t>
      </w:r>
      <w:r w:rsidRPr="00B12B67">
        <w:rPr>
          <w:i/>
          <w:sz w:val="20"/>
          <w:lang w:val="en-NZ"/>
        </w:rPr>
        <w:t>Work</w:t>
      </w:r>
    </w:p>
    <w:p w:rsidRPr="00B12B67" w:rsidR="0024212B" w:rsidRDefault="008B543A" w14:paraId="769A2696" w14:textId="77777777">
      <w:pPr>
        <w:spacing w:line="243" w:lineRule="exact"/>
        <w:ind w:left="1000"/>
        <w:rPr>
          <w:b/>
          <w:sz w:val="20"/>
          <w:lang w:val="en-NZ"/>
        </w:rPr>
      </w:pPr>
      <w:r w:rsidRPr="00B12B67">
        <w:rPr>
          <w:sz w:val="20"/>
          <w:lang w:val="en-NZ"/>
        </w:rPr>
        <w:t xml:space="preserve">The Employee’s main place of work is at </w:t>
      </w:r>
      <w:r w:rsidRPr="00B12B67">
        <w:rPr>
          <w:b/>
          <w:sz w:val="20"/>
          <w:lang w:val="en-NZ"/>
        </w:rPr>
        <w:t>[</w:t>
      </w:r>
      <w:r w:rsidRPr="00B12B67">
        <w:rPr>
          <w:b/>
          <w:sz w:val="20"/>
          <w:highlight w:val="cyan"/>
          <w:shd w:val="clear" w:color="auto" w:fill="FFFF00"/>
          <w:lang w:val="en-NZ"/>
        </w:rPr>
        <w:t>address of Kōhanga</w:t>
      </w:r>
      <w:r w:rsidRPr="00B12B67">
        <w:rPr>
          <w:b/>
          <w:sz w:val="20"/>
          <w:lang w:val="en-NZ"/>
        </w:rPr>
        <w:t>].</w:t>
      </w:r>
    </w:p>
    <w:p w:rsidRPr="00B12B67" w:rsidR="0024212B" w:rsidRDefault="0024212B" w14:paraId="12C73956" w14:textId="77777777">
      <w:pPr>
        <w:pStyle w:val="BodyText"/>
        <w:spacing w:before="8"/>
        <w:rPr>
          <w:b/>
          <w:sz w:val="19"/>
          <w:lang w:val="en-NZ"/>
        </w:rPr>
      </w:pPr>
    </w:p>
    <w:p w:rsidRPr="00B12B67" w:rsidR="0024212B" w:rsidRDefault="008B543A" w14:paraId="7FEF60FE" w14:textId="77777777">
      <w:pPr>
        <w:pStyle w:val="BodyText"/>
        <w:ind w:left="1000"/>
        <w:rPr>
          <w:lang w:val="en-NZ"/>
        </w:rPr>
      </w:pPr>
      <w:r w:rsidRPr="00B12B67">
        <w:rPr>
          <w:lang w:val="en-NZ"/>
        </w:rPr>
        <w:t>From time to time, the Employee may be required to work from other locations where Kōhanga</w:t>
      </w:r>
    </w:p>
    <w:p w:rsidRPr="00B12B67" w:rsidR="0024212B" w:rsidRDefault="008B543A" w14:paraId="1D68FECA" w14:textId="77777777">
      <w:pPr>
        <w:pStyle w:val="BodyText"/>
        <w:spacing w:before="1"/>
        <w:ind w:left="1000"/>
        <w:rPr>
          <w:lang w:val="en-NZ"/>
        </w:rPr>
      </w:pPr>
      <w:r w:rsidRPr="00B12B67">
        <w:rPr>
          <w:lang w:val="en-NZ"/>
        </w:rPr>
        <w:t>business is carried out, as directed by the Employer.</w:t>
      </w:r>
    </w:p>
    <w:p w:rsidRPr="00B12B67" w:rsidR="0024212B" w:rsidRDefault="0024212B" w14:paraId="60035170" w14:textId="77777777">
      <w:pPr>
        <w:pStyle w:val="BodyText"/>
        <w:spacing w:before="3"/>
        <w:rPr>
          <w:sz w:val="22"/>
          <w:lang w:val="en-NZ"/>
        </w:rPr>
      </w:pPr>
    </w:p>
    <w:p w:rsidRPr="00B12B67" w:rsidR="0024212B" w:rsidRDefault="008B543A" w14:paraId="7A582F85" w14:textId="77777777">
      <w:pPr>
        <w:pStyle w:val="Heading2"/>
        <w:numPr>
          <w:ilvl w:val="0"/>
          <w:numId w:val="10"/>
        </w:numPr>
        <w:tabs>
          <w:tab w:val="left" w:pos="1200"/>
        </w:tabs>
        <w:ind w:hanging="199"/>
        <w:rPr>
          <w:lang w:val="en-NZ"/>
        </w:rPr>
      </w:pPr>
      <w:bookmarkStart w:name="3._Term_of_the_Agreement" w:id="22"/>
      <w:bookmarkEnd w:id="22"/>
      <w:r w:rsidRPr="00B12B67">
        <w:rPr>
          <w:lang w:val="en-NZ"/>
        </w:rPr>
        <w:t>Term of the</w:t>
      </w:r>
      <w:r w:rsidRPr="00B12B67">
        <w:rPr>
          <w:spacing w:val="-11"/>
          <w:lang w:val="en-NZ"/>
        </w:rPr>
        <w:t xml:space="preserve"> </w:t>
      </w:r>
      <w:r w:rsidRPr="00B12B67">
        <w:rPr>
          <w:lang w:val="en-NZ"/>
        </w:rPr>
        <w:t>Agreement</w:t>
      </w:r>
    </w:p>
    <w:p w:rsidRPr="00B12B67" w:rsidR="0024212B" w:rsidRDefault="0024212B" w14:paraId="2423E87F" w14:textId="77777777">
      <w:pPr>
        <w:pStyle w:val="BodyText"/>
        <w:spacing w:before="1"/>
        <w:rPr>
          <w:b/>
          <w:lang w:val="en-NZ"/>
        </w:rPr>
      </w:pPr>
    </w:p>
    <w:p w:rsidRPr="00B12B67" w:rsidR="0024212B" w:rsidRDefault="008B543A" w14:paraId="109B0843" w14:textId="77777777">
      <w:pPr>
        <w:pStyle w:val="ListParagraph"/>
        <w:numPr>
          <w:ilvl w:val="1"/>
          <w:numId w:val="10"/>
        </w:numPr>
        <w:tabs>
          <w:tab w:val="left" w:pos="1298"/>
        </w:tabs>
        <w:spacing w:before="1"/>
        <w:ind w:hanging="297"/>
        <w:rPr>
          <w:i/>
          <w:sz w:val="20"/>
          <w:lang w:val="en-NZ"/>
        </w:rPr>
      </w:pPr>
      <w:r w:rsidRPr="00B12B67">
        <w:rPr>
          <w:i/>
          <w:sz w:val="20"/>
          <w:lang w:val="en-NZ"/>
        </w:rPr>
        <w:t>Commencement</w:t>
      </w:r>
      <w:r w:rsidRPr="00B12B67">
        <w:rPr>
          <w:i/>
          <w:spacing w:val="-17"/>
          <w:sz w:val="20"/>
          <w:lang w:val="en-NZ"/>
        </w:rPr>
        <w:t xml:space="preserve"> </w:t>
      </w:r>
      <w:r w:rsidRPr="00B12B67">
        <w:rPr>
          <w:i/>
          <w:sz w:val="20"/>
          <w:lang w:val="en-NZ"/>
        </w:rPr>
        <w:t>Date</w:t>
      </w:r>
    </w:p>
    <w:p w:rsidRPr="00B12B67" w:rsidR="0024212B" w:rsidRDefault="008B543A" w14:paraId="2698A7B1" w14:textId="77777777">
      <w:pPr>
        <w:pStyle w:val="BodyText"/>
        <w:ind w:left="1000" w:right="538"/>
        <w:jc w:val="both"/>
        <w:rPr>
          <w:lang w:val="en-NZ"/>
        </w:rPr>
      </w:pPr>
      <w:r w:rsidRPr="00B12B67">
        <w:rPr>
          <w:lang w:val="en-NZ"/>
        </w:rPr>
        <w:t xml:space="preserve">The Employee will commence work for the Employer on </w:t>
      </w:r>
      <w:r w:rsidRPr="00B12B67">
        <w:rPr>
          <w:b/>
          <w:lang w:val="en-NZ"/>
        </w:rPr>
        <w:t>[</w:t>
      </w:r>
      <w:r w:rsidRPr="00B12B67">
        <w:rPr>
          <w:b/>
          <w:highlight w:val="red"/>
          <w:shd w:val="clear" w:color="auto" w:fill="FFFF00"/>
          <w:lang w:val="en-NZ"/>
        </w:rPr>
        <w:t>insert the commencement date</w:t>
      </w:r>
      <w:r w:rsidRPr="00B12B67">
        <w:rPr>
          <w:b/>
          <w:lang w:val="en-NZ"/>
        </w:rPr>
        <w:t xml:space="preserve">] </w:t>
      </w:r>
      <w:r w:rsidRPr="00B12B67">
        <w:rPr>
          <w:lang w:val="en-NZ"/>
        </w:rPr>
        <w:t>and will continue until either the Employee or the Employer terminates the relationship in accordance with the terms of this agreement.</w:t>
      </w:r>
    </w:p>
    <w:p w:rsidRPr="00B12B67" w:rsidR="0024212B" w:rsidRDefault="0024212B" w14:paraId="4965F15D" w14:textId="77777777">
      <w:pPr>
        <w:jc w:val="both"/>
        <w:rPr>
          <w:lang w:val="en-NZ"/>
        </w:rPr>
        <w:sectPr w:rsidRPr="00B12B67" w:rsidR="0024212B" w:rsidSect="00787F44">
          <w:footerReference w:type="default" r:id="rId18"/>
          <w:pgSz w:w="11920" w:h="16850" w:orient="portrait"/>
          <w:pgMar w:top="1420" w:right="1180" w:bottom="1320" w:left="1160" w:header="0" w:footer="1138" w:gutter="0"/>
          <w:pgNumType w:start="7"/>
          <w:cols w:space="720"/>
        </w:sectPr>
      </w:pPr>
    </w:p>
    <w:p w:rsidRPr="00B12B67" w:rsidR="0024212B" w:rsidRDefault="008B543A" w14:paraId="66E9623C" w14:textId="77777777">
      <w:pPr>
        <w:pStyle w:val="ListParagraph"/>
        <w:numPr>
          <w:ilvl w:val="1"/>
          <w:numId w:val="10"/>
        </w:numPr>
        <w:tabs>
          <w:tab w:val="left" w:pos="1298"/>
        </w:tabs>
        <w:spacing w:before="39"/>
        <w:ind w:hanging="297"/>
        <w:rPr>
          <w:i/>
          <w:sz w:val="20"/>
          <w:lang w:val="en-NZ"/>
        </w:rPr>
      </w:pPr>
      <w:r w:rsidRPr="00B12B67">
        <w:rPr>
          <w:i/>
          <w:sz w:val="20"/>
          <w:lang w:val="en-NZ"/>
        </w:rPr>
        <w:t>Trial</w:t>
      </w:r>
      <w:r w:rsidRPr="00B12B67">
        <w:rPr>
          <w:i/>
          <w:spacing w:val="-11"/>
          <w:sz w:val="20"/>
          <w:lang w:val="en-NZ"/>
        </w:rPr>
        <w:t xml:space="preserve"> </w:t>
      </w:r>
      <w:r w:rsidRPr="00B12B67">
        <w:rPr>
          <w:i/>
          <w:sz w:val="20"/>
          <w:lang w:val="en-NZ"/>
        </w:rPr>
        <w:t>Period</w:t>
      </w:r>
    </w:p>
    <w:p w:rsidRPr="00B12B67" w:rsidR="0024212B" w:rsidRDefault="008B543A" w14:paraId="226A95C1" w14:textId="77777777">
      <w:pPr>
        <w:spacing w:before="1"/>
        <w:ind w:left="1000" w:right="405"/>
        <w:jc w:val="both"/>
        <w:rPr>
          <w:sz w:val="20"/>
          <w:lang w:val="en-NZ"/>
        </w:rPr>
      </w:pPr>
      <w:r w:rsidRPr="00B12B67">
        <w:rPr>
          <w:sz w:val="20"/>
          <w:lang w:val="en-NZ"/>
        </w:rPr>
        <w:t>A trial period will apply for a period of 90 days after commencing employment to assess and confirm the Employee’s suitability for the position. The trial period will begin on [</w:t>
      </w:r>
      <w:r w:rsidRPr="00B12B67">
        <w:rPr>
          <w:b/>
          <w:sz w:val="20"/>
          <w:highlight w:val="red"/>
          <w:shd w:val="clear" w:color="auto" w:fill="FFFF00"/>
          <w:lang w:val="en-NZ"/>
        </w:rPr>
        <w:t>insert the commencement</w:t>
      </w:r>
      <w:r w:rsidRPr="00B12B67">
        <w:rPr>
          <w:b/>
          <w:sz w:val="20"/>
          <w:highlight w:val="red"/>
          <w:lang w:val="en-NZ"/>
        </w:rPr>
        <w:t xml:space="preserve"> </w:t>
      </w:r>
      <w:r w:rsidRPr="00B12B67">
        <w:rPr>
          <w:b/>
          <w:sz w:val="20"/>
          <w:highlight w:val="red"/>
          <w:shd w:val="clear" w:color="auto" w:fill="FFFF00"/>
          <w:lang w:val="en-NZ"/>
        </w:rPr>
        <w:t>date</w:t>
      </w:r>
      <w:r w:rsidRPr="00B12B67">
        <w:rPr>
          <w:sz w:val="20"/>
          <w:lang w:val="en-NZ"/>
        </w:rPr>
        <w:t>] and end on [</w:t>
      </w:r>
      <w:r w:rsidRPr="00B12B67">
        <w:rPr>
          <w:b/>
          <w:sz w:val="20"/>
          <w:highlight w:val="red"/>
          <w:shd w:val="clear" w:color="auto" w:fill="FFFF00"/>
          <w:lang w:val="en-NZ"/>
        </w:rPr>
        <w:t>90 days from the commencement date</w:t>
      </w:r>
      <w:r w:rsidRPr="00B12B67">
        <w:rPr>
          <w:sz w:val="20"/>
          <w:lang w:val="en-NZ"/>
        </w:rPr>
        <w:t>].</w:t>
      </w:r>
    </w:p>
    <w:p w:rsidRPr="00B12B67" w:rsidR="0024212B" w:rsidRDefault="0024212B" w14:paraId="6DFFCD8D" w14:textId="77777777">
      <w:pPr>
        <w:pStyle w:val="BodyText"/>
        <w:rPr>
          <w:lang w:val="en-NZ"/>
        </w:rPr>
      </w:pPr>
    </w:p>
    <w:p w:rsidRPr="00B12B67" w:rsidR="00B4761C" w:rsidP="00B4761C" w:rsidRDefault="008B543A" w14:paraId="762D2EB5" w14:textId="77777777">
      <w:pPr>
        <w:pStyle w:val="BodyText"/>
        <w:ind w:left="1000" w:right="387"/>
        <w:jc w:val="both"/>
        <w:rPr>
          <w:lang w:val="en-NZ"/>
        </w:rPr>
      </w:pPr>
      <w:r w:rsidRPr="00B12B67">
        <w:rPr>
          <w:lang w:val="en-NZ"/>
        </w:rPr>
        <w:t>During the trial period, the Employer may terminate the employment relationship by providing the Employee with one weeks’ notice (the notice period as detailed in the termination clauses does not apply). It may be that the actual dismissal does not become effective until after the trial period ends.</w:t>
      </w:r>
    </w:p>
    <w:p w:rsidRPr="00B12B67" w:rsidR="00B4761C" w:rsidP="00B4761C" w:rsidRDefault="00B4761C" w14:paraId="614CE684" w14:textId="77777777">
      <w:pPr>
        <w:pStyle w:val="BodyText"/>
        <w:ind w:left="1000" w:right="387"/>
        <w:jc w:val="both"/>
        <w:rPr>
          <w:lang w:val="en-NZ"/>
        </w:rPr>
      </w:pPr>
    </w:p>
    <w:p w:rsidRPr="00B12B67" w:rsidR="0024212B" w:rsidP="00B4761C" w:rsidRDefault="008B543A" w14:paraId="55AC097F" w14:textId="3E65C53F">
      <w:pPr>
        <w:pStyle w:val="BodyText"/>
        <w:ind w:left="1000" w:right="387"/>
        <w:jc w:val="both"/>
        <w:rPr>
          <w:lang w:val="en-NZ"/>
        </w:rPr>
      </w:pPr>
      <w:r w:rsidRPr="00B12B67">
        <w:rPr>
          <w:lang w:val="en-NZ"/>
        </w:rPr>
        <w:t>If the Employer terminates the agreement within the trial period, the Employee may not pursue a personal grievance on the grounds of unjustifiable dismissal. The Employee may pursue a personal grievance on the grounds of unjustified disadvantage, discrimination, sexual harassment, racial harassment, or duress with respect to union membership.</w:t>
      </w:r>
    </w:p>
    <w:p w:rsidRPr="00B12B67" w:rsidR="0024212B" w:rsidRDefault="0024212B" w14:paraId="43F53FB4" w14:textId="77777777">
      <w:pPr>
        <w:pStyle w:val="BodyText"/>
        <w:spacing w:before="11"/>
        <w:rPr>
          <w:sz w:val="19"/>
          <w:lang w:val="en-NZ"/>
        </w:rPr>
      </w:pPr>
    </w:p>
    <w:p w:rsidRPr="00B12B67" w:rsidR="0024212B" w:rsidRDefault="008B543A" w14:paraId="3299ABD1" w14:textId="77777777">
      <w:pPr>
        <w:pStyle w:val="BodyText"/>
        <w:ind w:left="1000"/>
        <w:rPr>
          <w:lang w:val="en-NZ"/>
        </w:rPr>
      </w:pPr>
      <w:r w:rsidRPr="00B12B67">
        <w:rPr>
          <w:lang w:val="en-NZ"/>
        </w:rPr>
        <w:t>This clause only applies if the Employee has not previously been employed by the Employer.</w:t>
      </w:r>
    </w:p>
    <w:p w:rsidRPr="00B12B67" w:rsidR="0024212B" w:rsidRDefault="0024212B" w14:paraId="4C613915" w14:textId="77777777">
      <w:pPr>
        <w:pStyle w:val="BodyText"/>
        <w:spacing w:before="4"/>
        <w:rPr>
          <w:lang w:val="en-NZ"/>
        </w:rPr>
      </w:pPr>
    </w:p>
    <w:p w:rsidRPr="00B12B67" w:rsidR="0024212B" w:rsidRDefault="008B543A" w14:paraId="48D7B165"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Trial Period Dismissal Without Notice for</w:t>
      </w:r>
      <w:r w:rsidRPr="00B12B67">
        <w:rPr>
          <w:i/>
          <w:spacing w:val="-1"/>
          <w:sz w:val="20"/>
          <w:lang w:val="en-NZ"/>
        </w:rPr>
        <w:t xml:space="preserve"> </w:t>
      </w:r>
      <w:r w:rsidRPr="00B12B67" w:rsidR="0019573D">
        <w:rPr>
          <w:i/>
          <w:sz w:val="20"/>
          <w:lang w:val="en-NZ"/>
        </w:rPr>
        <w:t>Serious Misconduct</w:t>
      </w:r>
    </w:p>
    <w:p w:rsidRPr="00B12B67" w:rsidR="0024212B" w:rsidRDefault="008B543A" w14:paraId="15BD5692" w14:textId="77777777">
      <w:pPr>
        <w:pStyle w:val="BodyText"/>
        <w:ind w:left="999" w:right="606"/>
        <w:rPr>
          <w:lang w:val="en-NZ"/>
        </w:rPr>
      </w:pPr>
      <w:r w:rsidRPr="00B12B67">
        <w:rPr>
          <w:lang w:val="en-NZ"/>
        </w:rPr>
        <w:t>During the Employee’s trial period, the Employee may be dismissed without notice for any proven serious misconduct.</w:t>
      </w:r>
    </w:p>
    <w:p w:rsidRPr="00B12B67" w:rsidR="0024212B" w:rsidRDefault="0024212B" w14:paraId="1BAEE194" w14:textId="77777777">
      <w:pPr>
        <w:pStyle w:val="BodyText"/>
        <w:rPr>
          <w:lang w:val="en-NZ"/>
        </w:rPr>
      </w:pPr>
    </w:p>
    <w:p w:rsidRPr="00B12B67" w:rsidR="0024212B" w:rsidRDefault="008B543A" w14:paraId="1F10A9A2" w14:textId="77777777">
      <w:pPr>
        <w:pStyle w:val="Heading2"/>
        <w:numPr>
          <w:ilvl w:val="0"/>
          <w:numId w:val="10"/>
        </w:numPr>
        <w:tabs>
          <w:tab w:val="left" w:pos="1197"/>
        </w:tabs>
        <w:ind w:left="1196" w:hanging="196"/>
        <w:rPr>
          <w:lang w:val="en-NZ"/>
        </w:rPr>
      </w:pPr>
      <w:bookmarkStart w:name="4._Obligations_of_the_Relationship" w:id="23"/>
      <w:bookmarkEnd w:id="23"/>
      <w:r w:rsidRPr="00B12B67">
        <w:rPr>
          <w:lang w:val="en-NZ"/>
        </w:rPr>
        <w:t>Obligations of the</w:t>
      </w:r>
      <w:r w:rsidRPr="00B12B67">
        <w:rPr>
          <w:spacing w:val="-11"/>
          <w:lang w:val="en-NZ"/>
        </w:rPr>
        <w:t xml:space="preserve"> </w:t>
      </w:r>
      <w:r w:rsidRPr="00B12B67">
        <w:rPr>
          <w:lang w:val="en-NZ"/>
        </w:rPr>
        <w:t>Relationship</w:t>
      </w:r>
    </w:p>
    <w:p w:rsidRPr="00B12B67" w:rsidR="0024212B" w:rsidRDefault="0024212B" w14:paraId="5D486E89" w14:textId="77777777">
      <w:pPr>
        <w:pStyle w:val="BodyText"/>
        <w:spacing w:before="11"/>
        <w:rPr>
          <w:b/>
          <w:sz w:val="19"/>
          <w:lang w:val="en-NZ"/>
        </w:rPr>
      </w:pPr>
    </w:p>
    <w:p w:rsidRPr="00B12B67" w:rsidR="0024212B" w:rsidRDefault="008B543A" w14:paraId="3EC570EF" w14:textId="77777777">
      <w:pPr>
        <w:pStyle w:val="ListParagraph"/>
        <w:numPr>
          <w:ilvl w:val="1"/>
          <w:numId w:val="10"/>
        </w:numPr>
        <w:tabs>
          <w:tab w:val="left" w:pos="1298"/>
        </w:tabs>
        <w:ind w:hanging="297"/>
        <w:rPr>
          <w:i/>
          <w:sz w:val="20"/>
          <w:lang w:val="en-NZ"/>
        </w:rPr>
      </w:pPr>
      <w:r w:rsidRPr="00B12B67">
        <w:rPr>
          <w:i/>
          <w:sz w:val="20"/>
          <w:lang w:val="en-NZ"/>
        </w:rPr>
        <w:t>Employer</w:t>
      </w:r>
      <w:r w:rsidRPr="00B12B67">
        <w:rPr>
          <w:i/>
          <w:spacing w:val="-14"/>
          <w:sz w:val="20"/>
          <w:lang w:val="en-NZ"/>
        </w:rPr>
        <w:t xml:space="preserve"> </w:t>
      </w:r>
      <w:r w:rsidRPr="00B12B67">
        <w:rPr>
          <w:i/>
          <w:sz w:val="20"/>
          <w:lang w:val="en-NZ"/>
        </w:rPr>
        <w:t>Obligations</w:t>
      </w:r>
    </w:p>
    <w:p w:rsidRPr="00B12B67" w:rsidR="0024212B" w:rsidRDefault="008B543A" w14:paraId="378A61A2" w14:textId="77777777">
      <w:pPr>
        <w:pStyle w:val="BodyText"/>
        <w:spacing w:before="5" w:line="243" w:lineRule="exact"/>
        <w:ind w:left="999"/>
        <w:rPr>
          <w:lang w:val="en-NZ"/>
        </w:rPr>
      </w:pPr>
      <w:r w:rsidRPr="00B12B67">
        <w:rPr>
          <w:lang w:val="en-NZ"/>
        </w:rPr>
        <w:t>The Employer will:</w:t>
      </w:r>
    </w:p>
    <w:p w:rsidRPr="00B12B67" w:rsidR="0024212B" w:rsidRDefault="008B543A" w14:paraId="52D05167" w14:textId="77777777">
      <w:pPr>
        <w:pStyle w:val="ListParagraph"/>
        <w:numPr>
          <w:ilvl w:val="0"/>
          <w:numId w:val="9"/>
        </w:numPr>
        <w:tabs>
          <w:tab w:val="left" w:pos="1719"/>
          <w:tab w:val="left" w:pos="1720"/>
        </w:tabs>
        <w:spacing w:line="241" w:lineRule="exact"/>
        <w:rPr>
          <w:sz w:val="20"/>
          <w:lang w:val="en-NZ"/>
        </w:rPr>
      </w:pPr>
      <w:r w:rsidRPr="00B12B67">
        <w:rPr>
          <w:sz w:val="20"/>
          <w:lang w:val="en-NZ"/>
        </w:rPr>
        <w:t>Act as a good Employer in all dealings with</w:t>
      </w:r>
      <w:r w:rsidRPr="00B12B67">
        <w:rPr>
          <w:spacing w:val="-1"/>
          <w:sz w:val="20"/>
          <w:lang w:val="en-NZ"/>
        </w:rPr>
        <w:t xml:space="preserve"> </w:t>
      </w:r>
      <w:r w:rsidRPr="00B12B67">
        <w:rPr>
          <w:sz w:val="20"/>
          <w:lang w:val="en-NZ"/>
        </w:rPr>
        <w:t>the Employee;</w:t>
      </w:r>
    </w:p>
    <w:p w:rsidRPr="00B12B67" w:rsidR="0024212B" w:rsidRDefault="008B543A" w14:paraId="1CCFB62F" w14:textId="77777777">
      <w:pPr>
        <w:pStyle w:val="ListParagraph"/>
        <w:numPr>
          <w:ilvl w:val="0"/>
          <w:numId w:val="9"/>
        </w:numPr>
        <w:tabs>
          <w:tab w:val="left" w:pos="1719"/>
          <w:tab w:val="left" w:pos="1720"/>
        </w:tabs>
        <w:spacing w:line="237" w:lineRule="auto"/>
        <w:ind w:right="1134"/>
        <w:rPr>
          <w:sz w:val="20"/>
          <w:lang w:val="en-NZ"/>
        </w:rPr>
      </w:pPr>
      <w:r w:rsidRPr="00B12B67">
        <w:rPr>
          <w:sz w:val="20"/>
          <w:lang w:val="en-NZ"/>
        </w:rPr>
        <w:t>Deal with the Employee and their representatives in good faith in all aspects of the employment relationship;</w:t>
      </w:r>
      <w:r w:rsidRPr="00B12B67">
        <w:rPr>
          <w:spacing w:val="-21"/>
          <w:sz w:val="20"/>
          <w:lang w:val="en-NZ"/>
        </w:rPr>
        <w:t xml:space="preserve"> </w:t>
      </w:r>
      <w:r w:rsidRPr="00B12B67">
        <w:rPr>
          <w:sz w:val="20"/>
          <w:lang w:val="en-NZ"/>
        </w:rPr>
        <w:t>and</w:t>
      </w:r>
    </w:p>
    <w:p w:rsidRPr="00B12B67" w:rsidR="0024212B" w:rsidRDefault="008B543A" w14:paraId="678CF3C7" w14:textId="77777777">
      <w:pPr>
        <w:pStyle w:val="ListParagraph"/>
        <w:numPr>
          <w:ilvl w:val="0"/>
          <w:numId w:val="9"/>
        </w:numPr>
        <w:tabs>
          <w:tab w:val="left" w:pos="1719"/>
          <w:tab w:val="left" w:pos="1720"/>
        </w:tabs>
        <w:spacing w:before="2"/>
        <w:ind w:right="538"/>
        <w:rPr>
          <w:sz w:val="20"/>
          <w:lang w:val="en-NZ"/>
        </w:rPr>
      </w:pPr>
      <w:r w:rsidRPr="00B12B67">
        <w:rPr>
          <w:sz w:val="20"/>
          <w:lang w:val="en-NZ"/>
        </w:rPr>
        <w:t>Take all reasonable and practicable steps to provide the Employee with a safe and healthy work</w:t>
      </w:r>
      <w:r w:rsidRPr="00B12B67">
        <w:rPr>
          <w:spacing w:val="-10"/>
          <w:sz w:val="20"/>
          <w:lang w:val="en-NZ"/>
        </w:rPr>
        <w:t xml:space="preserve"> </w:t>
      </w:r>
      <w:r w:rsidRPr="00B12B67">
        <w:rPr>
          <w:sz w:val="20"/>
          <w:lang w:val="en-NZ"/>
        </w:rPr>
        <w:t>environment.</w:t>
      </w:r>
    </w:p>
    <w:p w:rsidRPr="00B12B67" w:rsidR="0024212B" w:rsidRDefault="0024212B" w14:paraId="2570F6CE" w14:textId="77777777">
      <w:pPr>
        <w:pStyle w:val="BodyText"/>
        <w:spacing w:before="4"/>
        <w:rPr>
          <w:lang w:val="en-NZ"/>
        </w:rPr>
      </w:pPr>
    </w:p>
    <w:p w:rsidRPr="00B12B67" w:rsidR="0024212B" w:rsidRDefault="008B543A" w14:paraId="79B90AAF" w14:textId="77777777">
      <w:pPr>
        <w:pStyle w:val="ListParagraph"/>
        <w:numPr>
          <w:ilvl w:val="1"/>
          <w:numId w:val="10"/>
        </w:numPr>
        <w:tabs>
          <w:tab w:val="left" w:pos="1296"/>
        </w:tabs>
        <w:spacing w:line="243" w:lineRule="exact"/>
        <w:ind w:left="1295" w:hanging="295"/>
        <w:rPr>
          <w:i/>
          <w:sz w:val="20"/>
          <w:lang w:val="en-NZ"/>
        </w:rPr>
      </w:pPr>
      <w:r w:rsidRPr="00B12B67">
        <w:rPr>
          <w:i/>
          <w:sz w:val="20"/>
          <w:lang w:val="en-NZ"/>
        </w:rPr>
        <w:t>Employee</w:t>
      </w:r>
      <w:r w:rsidRPr="00B12B67">
        <w:rPr>
          <w:i/>
          <w:spacing w:val="-12"/>
          <w:sz w:val="20"/>
          <w:lang w:val="en-NZ"/>
        </w:rPr>
        <w:t xml:space="preserve"> </w:t>
      </w:r>
      <w:r w:rsidRPr="00B12B67">
        <w:rPr>
          <w:i/>
          <w:sz w:val="20"/>
          <w:lang w:val="en-NZ"/>
        </w:rPr>
        <w:t>Obligations</w:t>
      </w:r>
    </w:p>
    <w:p w:rsidRPr="00B12B67" w:rsidR="0024212B" w:rsidRDefault="008B543A" w14:paraId="4ADBD136" w14:textId="77777777">
      <w:pPr>
        <w:pStyle w:val="BodyText"/>
        <w:spacing w:line="241" w:lineRule="exact"/>
        <w:ind w:left="1000"/>
        <w:rPr>
          <w:lang w:val="en-NZ"/>
        </w:rPr>
      </w:pPr>
      <w:r w:rsidRPr="00B12B67">
        <w:rPr>
          <w:lang w:val="en-NZ"/>
        </w:rPr>
        <w:t>The Employee will:</w:t>
      </w:r>
    </w:p>
    <w:p w:rsidRPr="00B12B67" w:rsidR="0024212B" w:rsidRDefault="008B543A" w14:paraId="6DF5E559" w14:textId="77777777">
      <w:pPr>
        <w:pStyle w:val="ListParagraph"/>
        <w:numPr>
          <w:ilvl w:val="0"/>
          <w:numId w:val="8"/>
        </w:numPr>
        <w:tabs>
          <w:tab w:val="left" w:pos="1717"/>
          <w:tab w:val="left" w:pos="1718"/>
        </w:tabs>
        <w:spacing w:line="242" w:lineRule="exact"/>
        <w:ind w:hanging="717"/>
        <w:rPr>
          <w:sz w:val="20"/>
          <w:lang w:val="en-NZ"/>
        </w:rPr>
      </w:pPr>
      <w:r w:rsidRPr="00B12B67">
        <w:rPr>
          <w:sz w:val="20"/>
          <w:lang w:val="en-NZ"/>
        </w:rPr>
        <w:t>Comply</w:t>
      </w:r>
      <w:r w:rsidRPr="00B12B67">
        <w:rPr>
          <w:spacing w:val="-5"/>
          <w:sz w:val="20"/>
          <w:lang w:val="en-NZ"/>
        </w:rPr>
        <w:t xml:space="preserve"> </w:t>
      </w:r>
      <w:r w:rsidRPr="00B12B67">
        <w:rPr>
          <w:sz w:val="20"/>
          <w:lang w:val="en-NZ"/>
        </w:rPr>
        <w:t>with</w:t>
      </w:r>
      <w:r w:rsidRPr="00B12B67">
        <w:rPr>
          <w:spacing w:val="-5"/>
          <w:sz w:val="20"/>
          <w:lang w:val="en-NZ"/>
        </w:rPr>
        <w:t xml:space="preserve"> </w:t>
      </w:r>
      <w:r w:rsidRPr="00B12B67">
        <w:rPr>
          <w:sz w:val="20"/>
          <w:lang w:val="en-NZ"/>
        </w:rPr>
        <w:t>all</w:t>
      </w:r>
      <w:r w:rsidRPr="00B12B67">
        <w:rPr>
          <w:spacing w:val="-6"/>
          <w:sz w:val="20"/>
          <w:lang w:val="en-NZ"/>
        </w:rPr>
        <w:t xml:space="preserve"> </w:t>
      </w:r>
      <w:r w:rsidRPr="00B12B67">
        <w:rPr>
          <w:sz w:val="20"/>
          <w:lang w:val="en-NZ"/>
        </w:rPr>
        <w:t>reasonable</w:t>
      </w:r>
      <w:r w:rsidRPr="00B12B67">
        <w:rPr>
          <w:spacing w:val="-7"/>
          <w:sz w:val="20"/>
          <w:lang w:val="en-NZ"/>
        </w:rPr>
        <w:t xml:space="preserve"> </w:t>
      </w:r>
      <w:r w:rsidRPr="00B12B67">
        <w:rPr>
          <w:sz w:val="20"/>
          <w:lang w:val="en-NZ"/>
        </w:rPr>
        <w:t>and</w:t>
      </w:r>
      <w:r w:rsidRPr="00B12B67">
        <w:rPr>
          <w:spacing w:val="-4"/>
          <w:sz w:val="20"/>
          <w:lang w:val="en-NZ"/>
        </w:rPr>
        <w:t xml:space="preserve"> </w:t>
      </w:r>
      <w:r w:rsidRPr="00B12B67">
        <w:rPr>
          <w:sz w:val="20"/>
          <w:lang w:val="en-NZ"/>
        </w:rPr>
        <w:t>lawful</w:t>
      </w:r>
      <w:r w:rsidRPr="00B12B67">
        <w:rPr>
          <w:spacing w:val="-6"/>
          <w:sz w:val="20"/>
          <w:lang w:val="en-NZ"/>
        </w:rPr>
        <w:t xml:space="preserve"> </w:t>
      </w:r>
      <w:r w:rsidRPr="00B12B67">
        <w:rPr>
          <w:sz w:val="20"/>
          <w:lang w:val="en-NZ"/>
        </w:rPr>
        <w:t>instructions</w:t>
      </w:r>
      <w:r w:rsidRPr="00B12B67">
        <w:rPr>
          <w:spacing w:val="-10"/>
          <w:sz w:val="20"/>
          <w:lang w:val="en-NZ"/>
        </w:rPr>
        <w:t xml:space="preserve"> </w:t>
      </w:r>
      <w:r w:rsidRPr="00B12B67">
        <w:rPr>
          <w:sz w:val="20"/>
          <w:lang w:val="en-NZ"/>
        </w:rPr>
        <w:t>provided by</w:t>
      </w:r>
      <w:r w:rsidRPr="00B12B67">
        <w:rPr>
          <w:spacing w:val="-4"/>
          <w:sz w:val="20"/>
          <w:lang w:val="en-NZ"/>
        </w:rPr>
        <w:t xml:space="preserve"> </w:t>
      </w:r>
      <w:r w:rsidRPr="00B12B67">
        <w:rPr>
          <w:sz w:val="20"/>
          <w:lang w:val="en-NZ"/>
        </w:rPr>
        <w:t>the</w:t>
      </w:r>
      <w:r w:rsidRPr="00B12B67">
        <w:rPr>
          <w:spacing w:val="-9"/>
          <w:sz w:val="20"/>
          <w:lang w:val="en-NZ"/>
        </w:rPr>
        <w:t xml:space="preserve"> </w:t>
      </w:r>
      <w:r w:rsidRPr="00B12B67">
        <w:rPr>
          <w:sz w:val="20"/>
          <w:lang w:val="en-NZ"/>
        </w:rPr>
        <w:t>organisation;</w:t>
      </w:r>
    </w:p>
    <w:p w:rsidRPr="00B12B67" w:rsidR="0024212B" w:rsidRDefault="008B543A" w14:paraId="0D6C7448" w14:textId="77777777">
      <w:pPr>
        <w:pStyle w:val="ListParagraph"/>
        <w:numPr>
          <w:ilvl w:val="0"/>
          <w:numId w:val="8"/>
        </w:numPr>
        <w:tabs>
          <w:tab w:val="left" w:pos="1717"/>
          <w:tab w:val="left" w:pos="1718"/>
        </w:tabs>
        <w:spacing w:before="3"/>
        <w:ind w:right="804" w:hanging="717"/>
        <w:rPr>
          <w:sz w:val="20"/>
          <w:lang w:val="en-NZ"/>
        </w:rPr>
      </w:pPr>
      <w:r w:rsidRPr="00B12B67">
        <w:rPr>
          <w:sz w:val="20"/>
          <w:lang w:val="en-NZ"/>
        </w:rPr>
        <w:t>Perform all duties with all reasonable skill and diligence and in the best interests of the Employer and the</w:t>
      </w:r>
      <w:r w:rsidRPr="00B12B67">
        <w:rPr>
          <w:spacing w:val="-1"/>
          <w:sz w:val="20"/>
          <w:lang w:val="en-NZ"/>
        </w:rPr>
        <w:t xml:space="preserve"> </w:t>
      </w:r>
      <w:r w:rsidRPr="00B12B67">
        <w:rPr>
          <w:sz w:val="20"/>
          <w:lang w:val="en-NZ"/>
        </w:rPr>
        <w:t>employment relationship;</w:t>
      </w:r>
    </w:p>
    <w:p w:rsidRPr="00B12B67" w:rsidR="0024212B" w:rsidRDefault="008B543A" w14:paraId="14B5A5D5" w14:textId="77777777">
      <w:pPr>
        <w:pStyle w:val="ListParagraph"/>
        <w:numPr>
          <w:ilvl w:val="0"/>
          <w:numId w:val="8"/>
        </w:numPr>
        <w:tabs>
          <w:tab w:val="left" w:pos="1717"/>
          <w:tab w:val="left" w:pos="1718"/>
        </w:tabs>
        <w:spacing w:before="2" w:line="242" w:lineRule="exact"/>
        <w:ind w:hanging="717"/>
        <w:rPr>
          <w:sz w:val="20"/>
          <w:lang w:val="en-NZ"/>
        </w:rPr>
      </w:pPr>
      <w:r w:rsidRPr="00B12B67">
        <w:rPr>
          <w:sz w:val="20"/>
          <w:lang w:val="en-NZ"/>
        </w:rPr>
        <w:t>Deal</w:t>
      </w:r>
      <w:r w:rsidRPr="00B12B67">
        <w:rPr>
          <w:spacing w:val="-5"/>
          <w:sz w:val="20"/>
          <w:lang w:val="en-NZ"/>
        </w:rPr>
        <w:t xml:space="preserve"> </w:t>
      </w:r>
      <w:r w:rsidRPr="00B12B67">
        <w:rPr>
          <w:sz w:val="20"/>
          <w:lang w:val="en-NZ"/>
        </w:rPr>
        <w:t>with</w:t>
      </w:r>
      <w:r w:rsidRPr="00B12B67">
        <w:rPr>
          <w:spacing w:val="-3"/>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Employer</w:t>
      </w:r>
      <w:r w:rsidRPr="00B12B67">
        <w:rPr>
          <w:spacing w:val="-5"/>
          <w:sz w:val="20"/>
          <w:lang w:val="en-NZ"/>
        </w:rPr>
        <w:t xml:space="preserve"> </w:t>
      </w:r>
      <w:r w:rsidRPr="00B12B67">
        <w:rPr>
          <w:sz w:val="20"/>
          <w:lang w:val="en-NZ"/>
        </w:rPr>
        <w:t>in</w:t>
      </w:r>
      <w:r w:rsidRPr="00B12B67">
        <w:rPr>
          <w:spacing w:val="-4"/>
          <w:sz w:val="20"/>
          <w:lang w:val="en-NZ"/>
        </w:rPr>
        <w:t xml:space="preserve"> </w:t>
      </w:r>
      <w:r w:rsidRPr="00B12B67">
        <w:rPr>
          <w:sz w:val="20"/>
          <w:lang w:val="en-NZ"/>
        </w:rPr>
        <w:t>good</w:t>
      </w:r>
      <w:r w:rsidRPr="00B12B67">
        <w:rPr>
          <w:spacing w:val="-3"/>
          <w:sz w:val="20"/>
          <w:lang w:val="en-NZ"/>
        </w:rPr>
        <w:t xml:space="preserve"> </w:t>
      </w:r>
      <w:r w:rsidRPr="00B12B67">
        <w:rPr>
          <w:sz w:val="20"/>
          <w:lang w:val="en-NZ"/>
        </w:rPr>
        <w:t>faith</w:t>
      </w:r>
      <w:r w:rsidRPr="00B12B67">
        <w:rPr>
          <w:spacing w:val="-2"/>
          <w:sz w:val="20"/>
          <w:lang w:val="en-NZ"/>
        </w:rPr>
        <w:t xml:space="preserve"> </w:t>
      </w:r>
      <w:r w:rsidRPr="00B12B67">
        <w:rPr>
          <w:sz w:val="20"/>
          <w:lang w:val="en-NZ"/>
        </w:rPr>
        <w:t>in</w:t>
      </w:r>
      <w:r w:rsidRPr="00B12B67">
        <w:rPr>
          <w:spacing w:val="-3"/>
          <w:sz w:val="20"/>
          <w:lang w:val="en-NZ"/>
        </w:rPr>
        <w:t xml:space="preserve"> </w:t>
      </w:r>
      <w:r w:rsidRPr="00B12B67">
        <w:rPr>
          <w:sz w:val="20"/>
          <w:lang w:val="en-NZ"/>
        </w:rPr>
        <w:t>all</w:t>
      </w:r>
      <w:r w:rsidRPr="00B12B67">
        <w:rPr>
          <w:spacing w:val="-6"/>
          <w:sz w:val="20"/>
          <w:lang w:val="en-NZ"/>
        </w:rPr>
        <w:t xml:space="preserve"> </w:t>
      </w:r>
      <w:r w:rsidRPr="00B12B67">
        <w:rPr>
          <w:sz w:val="20"/>
          <w:lang w:val="en-NZ"/>
        </w:rPr>
        <w:t>aspects</w:t>
      </w:r>
      <w:r w:rsidRPr="00B12B67">
        <w:rPr>
          <w:spacing w:val="-7"/>
          <w:sz w:val="20"/>
          <w:lang w:val="en-NZ"/>
        </w:rPr>
        <w:t xml:space="preserve"> </w:t>
      </w:r>
      <w:r w:rsidRPr="00B12B67">
        <w:rPr>
          <w:sz w:val="20"/>
          <w:lang w:val="en-NZ"/>
        </w:rPr>
        <w:t>of</w:t>
      </w:r>
      <w:r w:rsidRPr="00B12B67">
        <w:rPr>
          <w:spacing w:val="-7"/>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employment</w:t>
      </w:r>
      <w:r w:rsidRPr="00B12B67">
        <w:rPr>
          <w:spacing w:val="-5"/>
          <w:sz w:val="20"/>
          <w:lang w:val="en-NZ"/>
        </w:rPr>
        <w:t xml:space="preserve"> </w:t>
      </w:r>
      <w:r w:rsidRPr="00B12B67">
        <w:rPr>
          <w:sz w:val="20"/>
          <w:lang w:val="en-NZ"/>
        </w:rPr>
        <w:t>relationship;</w:t>
      </w:r>
    </w:p>
    <w:p w:rsidRPr="00B12B67" w:rsidR="0024212B" w:rsidRDefault="008B543A" w14:paraId="17A78E49" w14:textId="77777777">
      <w:pPr>
        <w:pStyle w:val="ListParagraph"/>
        <w:numPr>
          <w:ilvl w:val="0"/>
          <w:numId w:val="8"/>
        </w:numPr>
        <w:tabs>
          <w:tab w:val="left" w:pos="1717"/>
          <w:tab w:val="left" w:pos="1718"/>
        </w:tabs>
        <w:spacing w:line="242" w:lineRule="exact"/>
        <w:ind w:hanging="720"/>
        <w:rPr>
          <w:sz w:val="20"/>
          <w:lang w:val="en-NZ"/>
        </w:rPr>
      </w:pPr>
      <w:r w:rsidRPr="00B12B67">
        <w:rPr>
          <w:sz w:val="20"/>
          <w:lang w:val="en-NZ"/>
        </w:rPr>
        <w:t>Comply with all policies and procedures implemented by the Employer from time to</w:t>
      </w:r>
      <w:r w:rsidRPr="00B12B67">
        <w:rPr>
          <w:spacing w:val="-17"/>
          <w:sz w:val="20"/>
          <w:lang w:val="en-NZ"/>
        </w:rPr>
        <w:t xml:space="preserve"> </w:t>
      </w:r>
      <w:r w:rsidRPr="00B12B67">
        <w:rPr>
          <w:sz w:val="20"/>
          <w:lang w:val="en-NZ"/>
        </w:rPr>
        <w:t>time,</w:t>
      </w:r>
    </w:p>
    <w:p w:rsidRPr="00B12B67" w:rsidR="0024212B" w:rsidRDefault="008B543A" w14:paraId="120A38F3" w14:textId="77777777">
      <w:pPr>
        <w:pStyle w:val="BodyText"/>
        <w:ind w:left="1717"/>
        <w:rPr>
          <w:lang w:val="en-NZ"/>
        </w:rPr>
      </w:pPr>
      <w:r w:rsidRPr="00B12B67">
        <w:rPr>
          <w:lang w:val="en-NZ"/>
        </w:rPr>
        <w:t>including attending Kōhanga hui when requested;</w:t>
      </w:r>
    </w:p>
    <w:p w:rsidRPr="00B12B67" w:rsidR="0024212B" w:rsidRDefault="008B543A" w14:paraId="2D377F1F" w14:textId="77777777">
      <w:pPr>
        <w:pStyle w:val="ListParagraph"/>
        <w:numPr>
          <w:ilvl w:val="0"/>
          <w:numId w:val="8"/>
        </w:numPr>
        <w:tabs>
          <w:tab w:val="left" w:pos="1717"/>
          <w:tab w:val="left" w:pos="1718"/>
        </w:tabs>
        <w:spacing w:before="4" w:line="242" w:lineRule="exact"/>
        <w:ind w:hanging="720"/>
        <w:rPr>
          <w:sz w:val="20"/>
          <w:lang w:val="en-NZ"/>
        </w:rPr>
      </w:pPr>
      <w:r w:rsidRPr="00B12B67">
        <w:rPr>
          <w:sz w:val="20"/>
          <w:lang w:val="en-NZ"/>
        </w:rPr>
        <w:t>Not</w:t>
      </w:r>
      <w:r w:rsidRPr="00B12B67">
        <w:rPr>
          <w:spacing w:val="-5"/>
          <w:sz w:val="20"/>
          <w:lang w:val="en-NZ"/>
        </w:rPr>
        <w:t xml:space="preserve"> </w:t>
      </w:r>
      <w:r w:rsidRPr="00B12B67">
        <w:rPr>
          <w:sz w:val="20"/>
          <w:lang w:val="en-NZ"/>
        </w:rPr>
        <w:t>do</w:t>
      </w:r>
      <w:r w:rsidRPr="00B12B67">
        <w:rPr>
          <w:spacing w:val="-4"/>
          <w:sz w:val="20"/>
          <w:lang w:val="en-NZ"/>
        </w:rPr>
        <w:t xml:space="preserve"> </w:t>
      </w:r>
      <w:r w:rsidRPr="00B12B67">
        <w:rPr>
          <w:sz w:val="20"/>
          <w:lang w:val="en-NZ"/>
        </w:rPr>
        <w:t>anything</w:t>
      </w:r>
      <w:r w:rsidRPr="00B12B67">
        <w:rPr>
          <w:spacing w:val="-5"/>
          <w:sz w:val="20"/>
          <w:lang w:val="en-NZ"/>
        </w:rPr>
        <w:t xml:space="preserve"> </w:t>
      </w:r>
      <w:r w:rsidRPr="00B12B67">
        <w:rPr>
          <w:sz w:val="20"/>
          <w:lang w:val="en-NZ"/>
        </w:rPr>
        <w:t>to</w:t>
      </w:r>
      <w:r w:rsidRPr="00B12B67">
        <w:rPr>
          <w:spacing w:val="-5"/>
          <w:sz w:val="20"/>
          <w:lang w:val="en-NZ"/>
        </w:rPr>
        <w:t xml:space="preserve"> </w:t>
      </w:r>
      <w:r w:rsidRPr="00B12B67">
        <w:rPr>
          <w:sz w:val="20"/>
          <w:lang w:val="en-NZ"/>
        </w:rPr>
        <w:t>bring</w:t>
      </w:r>
      <w:r w:rsidRPr="00B12B67">
        <w:rPr>
          <w:spacing w:val="-5"/>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Employer</w:t>
      </w:r>
      <w:r w:rsidRPr="00B12B67">
        <w:rPr>
          <w:spacing w:val="-5"/>
          <w:sz w:val="20"/>
          <w:lang w:val="en-NZ"/>
        </w:rPr>
        <w:t xml:space="preserve"> </w:t>
      </w:r>
      <w:r w:rsidRPr="00B12B67">
        <w:rPr>
          <w:sz w:val="20"/>
          <w:lang w:val="en-NZ"/>
        </w:rPr>
        <w:t>into</w:t>
      </w:r>
      <w:r w:rsidRPr="00B12B67">
        <w:rPr>
          <w:spacing w:val="-5"/>
          <w:sz w:val="20"/>
          <w:lang w:val="en-NZ"/>
        </w:rPr>
        <w:t xml:space="preserve"> </w:t>
      </w:r>
      <w:r w:rsidRPr="00B12B67">
        <w:rPr>
          <w:sz w:val="20"/>
          <w:lang w:val="en-NZ"/>
        </w:rPr>
        <w:t>disrepute;</w:t>
      </w:r>
      <w:r w:rsidRPr="00B12B67">
        <w:rPr>
          <w:spacing w:val="-5"/>
          <w:sz w:val="20"/>
          <w:lang w:val="en-NZ"/>
        </w:rPr>
        <w:t xml:space="preserve"> </w:t>
      </w:r>
      <w:r w:rsidRPr="00B12B67">
        <w:rPr>
          <w:sz w:val="20"/>
          <w:lang w:val="en-NZ"/>
        </w:rPr>
        <w:t>and</w:t>
      </w:r>
    </w:p>
    <w:p w:rsidRPr="00B12B67" w:rsidR="0024212B" w:rsidRDefault="008B543A" w14:paraId="45148E9F" w14:textId="77777777">
      <w:pPr>
        <w:pStyle w:val="ListParagraph"/>
        <w:numPr>
          <w:ilvl w:val="0"/>
          <w:numId w:val="8"/>
        </w:numPr>
        <w:tabs>
          <w:tab w:val="left" w:pos="1717"/>
          <w:tab w:val="left" w:pos="1718"/>
        </w:tabs>
        <w:spacing w:line="237" w:lineRule="auto"/>
        <w:ind w:right="366" w:hanging="720"/>
        <w:rPr>
          <w:sz w:val="20"/>
          <w:lang w:val="en-NZ"/>
        </w:rPr>
      </w:pPr>
      <w:r w:rsidRPr="00B12B67">
        <w:rPr>
          <w:sz w:val="20"/>
          <w:lang w:val="en-NZ"/>
        </w:rPr>
        <w:t>Take all practicable steps to perform the job in a way that is safe and healthy for mokopuna, fellow workers, and the</w:t>
      </w:r>
      <w:r w:rsidRPr="00B12B67">
        <w:rPr>
          <w:spacing w:val="-18"/>
          <w:sz w:val="20"/>
          <w:lang w:val="en-NZ"/>
        </w:rPr>
        <w:t xml:space="preserve"> </w:t>
      </w:r>
      <w:r w:rsidRPr="00B12B67">
        <w:rPr>
          <w:sz w:val="20"/>
          <w:lang w:val="en-NZ"/>
        </w:rPr>
        <w:t>Employee.</w:t>
      </w:r>
    </w:p>
    <w:p w:rsidRPr="00B12B67" w:rsidR="0024212B" w:rsidRDefault="0024212B" w14:paraId="40B032BE" w14:textId="77777777">
      <w:pPr>
        <w:pStyle w:val="BodyText"/>
        <w:spacing w:before="2"/>
        <w:rPr>
          <w:lang w:val="en-NZ"/>
        </w:rPr>
      </w:pPr>
    </w:p>
    <w:p w:rsidRPr="00B12B67" w:rsidR="0024212B" w:rsidRDefault="008B543A" w14:paraId="429779B7" w14:textId="77777777">
      <w:pPr>
        <w:pStyle w:val="Heading2"/>
        <w:numPr>
          <w:ilvl w:val="0"/>
          <w:numId w:val="10"/>
        </w:numPr>
        <w:tabs>
          <w:tab w:val="left" w:pos="1197"/>
        </w:tabs>
        <w:ind w:left="1196" w:hanging="199"/>
        <w:rPr>
          <w:lang w:val="en-NZ"/>
        </w:rPr>
      </w:pPr>
      <w:bookmarkStart w:name="5._Hours_of_Work" w:id="24"/>
      <w:bookmarkEnd w:id="24"/>
      <w:r w:rsidRPr="00B12B67">
        <w:rPr>
          <w:lang w:val="en-NZ"/>
        </w:rPr>
        <w:t>Hours of</w:t>
      </w:r>
      <w:r w:rsidRPr="00B12B67">
        <w:rPr>
          <w:spacing w:val="-7"/>
          <w:lang w:val="en-NZ"/>
        </w:rPr>
        <w:t xml:space="preserve"> </w:t>
      </w:r>
      <w:r w:rsidRPr="00B12B67">
        <w:rPr>
          <w:lang w:val="en-NZ"/>
        </w:rPr>
        <w:t>Work</w:t>
      </w:r>
    </w:p>
    <w:p w:rsidRPr="00B12B67" w:rsidR="0024212B" w:rsidRDefault="0024212B" w14:paraId="48254163" w14:textId="77777777">
      <w:pPr>
        <w:pStyle w:val="BodyText"/>
        <w:spacing w:before="1"/>
        <w:rPr>
          <w:b/>
          <w:lang w:val="en-NZ"/>
        </w:rPr>
      </w:pPr>
    </w:p>
    <w:p w:rsidRPr="00B12B67" w:rsidR="0024212B" w:rsidRDefault="008B543A" w14:paraId="584A5FFC" w14:textId="77777777">
      <w:pPr>
        <w:pStyle w:val="ListParagraph"/>
        <w:numPr>
          <w:ilvl w:val="1"/>
          <w:numId w:val="10"/>
        </w:numPr>
        <w:tabs>
          <w:tab w:val="left" w:pos="1296"/>
        </w:tabs>
        <w:spacing w:line="243" w:lineRule="exact"/>
        <w:ind w:left="1295"/>
        <w:rPr>
          <w:i/>
          <w:sz w:val="20"/>
          <w:lang w:val="en-NZ"/>
        </w:rPr>
      </w:pPr>
      <w:r w:rsidRPr="00B12B67">
        <w:rPr>
          <w:i/>
          <w:sz w:val="20"/>
          <w:lang w:val="en-NZ"/>
        </w:rPr>
        <w:t>Hours of</w:t>
      </w:r>
      <w:r w:rsidRPr="00B12B67">
        <w:rPr>
          <w:i/>
          <w:spacing w:val="-15"/>
          <w:sz w:val="20"/>
          <w:lang w:val="en-NZ"/>
        </w:rPr>
        <w:t xml:space="preserve"> </w:t>
      </w:r>
      <w:r w:rsidRPr="00B12B67">
        <w:rPr>
          <w:i/>
          <w:sz w:val="20"/>
          <w:lang w:val="en-NZ"/>
        </w:rPr>
        <w:t>Work</w:t>
      </w:r>
    </w:p>
    <w:p w:rsidRPr="00B12B67" w:rsidR="0024212B" w:rsidRDefault="008B543A" w14:paraId="38512B67" w14:textId="77777777">
      <w:pPr>
        <w:pStyle w:val="BodyText"/>
        <w:spacing w:line="241" w:lineRule="exact"/>
        <w:ind w:left="997"/>
        <w:rPr>
          <w:lang w:val="en-NZ"/>
        </w:rPr>
      </w:pPr>
      <w:r w:rsidRPr="00B12B67">
        <w:rPr>
          <w:lang w:val="en-NZ"/>
        </w:rPr>
        <w:t>The Employee normal hours of work shall be as follows:</w:t>
      </w:r>
    </w:p>
    <w:p w:rsidRPr="00B12B67" w:rsidR="0024212B" w:rsidP="4F9C80F0" w:rsidRDefault="008B543A" w14:paraId="1CFAD4A1" w14:textId="77777777">
      <w:pPr>
        <w:tabs>
          <w:tab w:val="left" w:pos="2439"/>
        </w:tabs>
        <w:spacing w:line="242" w:lineRule="exact"/>
        <w:ind w:left="1000"/>
        <w:rPr>
          <w:sz w:val="20"/>
          <w:szCs w:val="20"/>
          <w:lang w:val="en-US"/>
        </w:rPr>
      </w:pPr>
      <w:r w:rsidRPr="4F9C80F0" w:rsidR="008B543A">
        <w:rPr>
          <w:sz w:val="20"/>
          <w:szCs w:val="20"/>
          <w:lang w:val="en-US"/>
        </w:rPr>
        <w:t>Monday</w:t>
      </w:r>
      <w:r w:rsidRPr="00B12B67">
        <w:rPr>
          <w:sz w:val="20"/>
          <w:lang w:val="en-NZ"/>
        </w:rPr>
        <w:tab/>
      </w:r>
      <w:r w:rsidRPr="4F9C80F0" w:rsidR="008B543A">
        <w:rPr>
          <w:sz w:val="20"/>
          <w:szCs w:val="20"/>
          <w:lang w:val="en-US"/>
        </w:rPr>
        <w:t>[</w:t>
      </w:r>
      <w:r w:rsidRPr="4F9C80F0" w:rsidR="008B543A">
        <w:rPr>
          <w:b w:val="1"/>
          <w:bCs w:val="1"/>
          <w:sz w:val="20"/>
          <w:szCs w:val="20"/>
          <w:highlight w:val="red"/>
          <w:lang w:val="en-US"/>
        </w:rPr>
        <w:t>hours of</w:t>
      </w:r>
      <w:r w:rsidRPr="4F9C80F0" w:rsidR="008B543A">
        <w:rPr>
          <w:b w:val="1"/>
          <w:bCs w:val="1"/>
          <w:spacing w:val="-8"/>
          <w:sz w:val="20"/>
          <w:szCs w:val="20"/>
          <w:highlight w:val="red"/>
          <w:lang w:val="en-US"/>
        </w:rPr>
        <w:t xml:space="preserve"> </w:t>
      </w:r>
      <w:r w:rsidRPr="4F9C80F0" w:rsidR="008B543A">
        <w:rPr>
          <w:b w:val="1"/>
          <w:bCs w:val="1"/>
          <w:sz w:val="20"/>
          <w:szCs w:val="20"/>
          <w:highlight w:val="red"/>
          <w:lang w:val="en-US"/>
        </w:rPr>
        <w:t>work</w:t>
      </w:r>
      <w:r w:rsidRPr="4F9C80F0" w:rsidR="008B543A">
        <w:rPr>
          <w:sz w:val="20"/>
          <w:szCs w:val="20"/>
          <w:lang w:val="en-US"/>
        </w:rPr>
        <w:t>]</w:t>
      </w:r>
    </w:p>
    <w:p w:rsidRPr="00B12B67" w:rsidR="0024212B" w:rsidP="4F9C80F0" w:rsidRDefault="008B543A" w14:paraId="5DBBDF88" w14:textId="75E33FE9">
      <w:pPr>
        <w:tabs>
          <w:tab w:val="left" w:pos="2439"/>
        </w:tabs>
        <w:spacing w:before="1"/>
        <w:ind w:left="1000" w:right="5837"/>
        <w:jc w:val="both"/>
        <w:rPr>
          <w:sz w:val="20"/>
          <w:szCs w:val="20"/>
          <w:lang w:val="en-US"/>
        </w:rPr>
      </w:pPr>
      <w:r w:rsidRPr="4F9C80F0" w:rsidR="008B543A">
        <w:rPr>
          <w:sz w:val="20"/>
          <w:szCs w:val="20"/>
          <w:lang w:val="en-US"/>
        </w:rPr>
        <w:t>Tuesday</w:t>
      </w:r>
      <w:r w:rsidRPr="00B12B67">
        <w:rPr>
          <w:sz w:val="20"/>
          <w:lang w:val="en-NZ"/>
        </w:rPr>
        <w:tab/>
      </w:r>
      <w:r w:rsidRPr="4F9C80F0" w:rsidR="008B543A">
        <w:rPr>
          <w:sz w:val="20"/>
          <w:szCs w:val="20"/>
          <w:lang w:val="en-US"/>
        </w:rPr>
        <w:t>[</w:t>
      </w:r>
      <w:r w:rsidRPr="4F9C80F0" w:rsidR="008B543A">
        <w:rPr>
          <w:b w:val="1"/>
          <w:bCs w:val="1"/>
          <w:sz w:val="20"/>
          <w:szCs w:val="20"/>
          <w:highlight w:val="red"/>
          <w:shd w:val="clear" w:color="auto" w:fill="FFFF00"/>
          <w:lang w:val="en-US"/>
        </w:rPr>
        <w:t>hours of</w:t>
      </w:r>
      <w:r w:rsidRPr="4F9C80F0" w:rsidR="00C34DD8">
        <w:rPr>
          <w:b w:val="1"/>
          <w:bCs w:val="1"/>
          <w:sz w:val="20"/>
          <w:szCs w:val="20"/>
          <w:highlight w:val="red"/>
          <w:shd w:val="clear" w:color="auto" w:fill="FFFF00"/>
          <w:lang w:val="en-US"/>
        </w:rPr>
        <w:t xml:space="preserve"> </w:t>
      </w:r>
      <w:r w:rsidRPr="4F9C80F0" w:rsidR="008B543A">
        <w:rPr>
          <w:b w:val="1"/>
          <w:bCs w:val="1"/>
          <w:spacing w:val="-4"/>
          <w:sz w:val="20"/>
          <w:szCs w:val="20"/>
          <w:highlight w:val="red"/>
          <w:shd w:val="clear" w:color="auto" w:fill="FFFF00"/>
          <w:lang w:val="en-US"/>
        </w:rPr>
        <w:t>work</w:t>
      </w:r>
      <w:r w:rsidRPr="4F9C80F0" w:rsidR="008B543A">
        <w:rPr>
          <w:spacing w:val="-4"/>
          <w:sz w:val="20"/>
          <w:szCs w:val="20"/>
          <w:lang w:val="en-US"/>
        </w:rPr>
        <w:t xml:space="preserve">] </w:t>
      </w:r>
      <w:r w:rsidRPr="4F9C80F0" w:rsidR="008B543A">
        <w:rPr>
          <w:sz w:val="20"/>
          <w:szCs w:val="20"/>
          <w:lang w:val="en-US"/>
        </w:rPr>
        <w:t>Wednesday</w:t>
      </w:r>
      <w:r w:rsidRPr="00B12B67">
        <w:rPr>
          <w:sz w:val="20"/>
          <w:lang w:val="en-NZ"/>
        </w:rPr>
        <w:tab/>
      </w:r>
      <w:r w:rsidRPr="4F9C80F0" w:rsidR="008B543A">
        <w:rPr>
          <w:sz w:val="20"/>
          <w:szCs w:val="20"/>
          <w:lang w:val="en-US"/>
        </w:rPr>
        <w:t>[</w:t>
      </w:r>
      <w:r w:rsidRPr="4F9C80F0" w:rsidR="008B543A">
        <w:rPr>
          <w:b w:val="1"/>
          <w:bCs w:val="1"/>
          <w:sz w:val="20"/>
          <w:szCs w:val="20"/>
          <w:highlight w:val="red"/>
          <w:shd w:val="clear" w:color="auto" w:fill="FFFF00"/>
          <w:lang w:val="en-US"/>
        </w:rPr>
        <w:t xml:space="preserve">hours of </w:t>
      </w:r>
      <w:r w:rsidRPr="4F9C80F0" w:rsidR="008B543A">
        <w:rPr>
          <w:b w:val="1"/>
          <w:bCs w:val="1"/>
          <w:spacing w:val="-4"/>
          <w:sz w:val="20"/>
          <w:szCs w:val="20"/>
          <w:highlight w:val="red"/>
          <w:shd w:val="clear" w:color="auto" w:fill="FFFF00"/>
          <w:lang w:val="en-US"/>
        </w:rPr>
        <w:t>work</w:t>
      </w:r>
      <w:r w:rsidRPr="4F9C80F0" w:rsidR="008B543A">
        <w:rPr>
          <w:spacing w:val="-4"/>
          <w:sz w:val="20"/>
          <w:szCs w:val="20"/>
          <w:lang w:val="en-US"/>
        </w:rPr>
        <w:t xml:space="preserve">] </w:t>
      </w:r>
      <w:r w:rsidRPr="4F9C80F0" w:rsidR="008B543A">
        <w:rPr>
          <w:sz w:val="20"/>
          <w:szCs w:val="20"/>
          <w:lang w:val="en-US"/>
        </w:rPr>
        <w:t>Thursday</w:t>
      </w:r>
      <w:r w:rsidRPr="00B12B67">
        <w:rPr>
          <w:sz w:val="20"/>
          <w:lang w:val="en-NZ"/>
        </w:rPr>
        <w:tab/>
      </w:r>
      <w:r w:rsidRPr="4F9C80F0" w:rsidR="008B543A">
        <w:rPr>
          <w:sz w:val="20"/>
          <w:szCs w:val="20"/>
          <w:lang w:val="en-US"/>
        </w:rPr>
        <w:t>[</w:t>
      </w:r>
      <w:r w:rsidRPr="4F9C80F0" w:rsidR="008B543A">
        <w:rPr>
          <w:b w:val="1"/>
          <w:bCs w:val="1"/>
          <w:sz w:val="20"/>
          <w:szCs w:val="20"/>
          <w:highlight w:val="red"/>
          <w:shd w:val="clear" w:color="auto" w:fill="FFFF00"/>
          <w:lang w:val="en-US"/>
        </w:rPr>
        <w:t>hours of</w:t>
      </w:r>
      <w:r w:rsidRPr="4F9C80F0" w:rsidR="008B543A">
        <w:rPr>
          <w:b w:val="1"/>
          <w:bCs w:val="1"/>
          <w:spacing w:val="-8"/>
          <w:sz w:val="20"/>
          <w:szCs w:val="20"/>
          <w:highlight w:val="red"/>
          <w:shd w:val="clear" w:color="auto" w:fill="FFFF00"/>
          <w:lang w:val="en-US"/>
        </w:rPr>
        <w:t xml:space="preserve"> </w:t>
      </w:r>
      <w:r w:rsidRPr="4F9C80F0" w:rsidR="008B543A">
        <w:rPr>
          <w:b w:val="1"/>
          <w:bCs w:val="1"/>
          <w:sz w:val="20"/>
          <w:szCs w:val="20"/>
          <w:highlight w:val="red"/>
          <w:shd w:val="clear" w:color="auto" w:fill="FFFF00"/>
          <w:lang w:val="en-US"/>
        </w:rPr>
        <w:t>work</w:t>
      </w:r>
      <w:r w:rsidRPr="4F9C80F0" w:rsidR="008B543A">
        <w:rPr>
          <w:sz w:val="20"/>
          <w:szCs w:val="20"/>
          <w:lang w:val="en-US"/>
        </w:rPr>
        <w:t>]</w:t>
      </w:r>
    </w:p>
    <w:p w:rsidRPr="00B12B67" w:rsidR="0024212B" w:rsidP="4F9C80F0" w:rsidRDefault="008B543A" w14:paraId="0B7B4358" w14:textId="77777777">
      <w:pPr>
        <w:tabs>
          <w:tab w:val="left" w:pos="2439"/>
        </w:tabs>
        <w:spacing w:before="2"/>
        <w:ind w:left="1000"/>
        <w:rPr>
          <w:sz w:val="20"/>
          <w:szCs w:val="20"/>
          <w:lang w:val="en-US"/>
        </w:rPr>
      </w:pPr>
      <w:r w:rsidRPr="4F9C80F0" w:rsidR="008B543A">
        <w:rPr>
          <w:sz w:val="20"/>
          <w:szCs w:val="20"/>
          <w:lang w:val="en-US"/>
        </w:rPr>
        <w:t>Friday</w:t>
      </w:r>
      <w:r w:rsidRPr="00B12B67">
        <w:rPr>
          <w:sz w:val="20"/>
          <w:lang w:val="en-NZ"/>
        </w:rPr>
        <w:tab/>
      </w:r>
      <w:r w:rsidRPr="4F9C80F0" w:rsidR="008B543A">
        <w:rPr>
          <w:sz w:val="20"/>
          <w:szCs w:val="20"/>
          <w:lang w:val="en-US"/>
        </w:rPr>
        <w:t>[</w:t>
      </w:r>
      <w:r w:rsidRPr="4F9C80F0" w:rsidR="008B543A">
        <w:rPr>
          <w:b w:val="1"/>
          <w:bCs w:val="1"/>
          <w:sz w:val="20"/>
          <w:szCs w:val="20"/>
          <w:highlight w:val="red"/>
          <w:shd w:val="clear" w:color="auto" w:fill="FFFF00"/>
          <w:lang w:val="en-US"/>
        </w:rPr>
        <w:t>hours of</w:t>
      </w:r>
      <w:r w:rsidRPr="4F9C80F0" w:rsidR="008B543A">
        <w:rPr>
          <w:b w:val="1"/>
          <w:bCs w:val="1"/>
          <w:spacing w:val="-8"/>
          <w:sz w:val="20"/>
          <w:szCs w:val="20"/>
          <w:highlight w:val="red"/>
          <w:shd w:val="clear" w:color="auto" w:fill="FFFF00"/>
          <w:lang w:val="en-US"/>
        </w:rPr>
        <w:t xml:space="preserve"> </w:t>
      </w:r>
      <w:r w:rsidRPr="4F9C80F0" w:rsidR="008B543A">
        <w:rPr>
          <w:b w:val="1"/>
          <w:bCs w:val="1"/>
          <w:sz w:val="20"/>
          <w:szCs w:val="20"/>
          <w:highlight w:val="red"/>
          <w:shd w:val="clear" w:color="auto" w:fill="FFFF00"/>
          <w:lang w:val="en-US"/>
        </w:rPr>
        <w:t>work</w:t>
      </w:r>
      <w:r w:rsidRPr="4F9C80F0" w:rsidR="008B543A">
        <w:rPr>
          <w:sz w:val="20"/>
          <w:szCs w:val="20"/>
          <w:lang w:val="en-US"/>
        </w:rPr>
        <w:t>]</w:t>
      </w:r>
    </w:p>
    <w:p w:rsidR="0024212B" w:rsidRDefault="0024212B" w14:paraId="12D33FC4" w14:textId="1A8CD1FB">
      <w:pPr>
        <w:pStyle w:val="BodyText"/>
        <w:spacing w:before="11"/>
        <w:rPr>
          <w:sz w:val="19"/>
          <w:lang w:val="en-NZ"/>
        </w:rPr>
      </w:pPr>
    </w:p>
    <w:p w:rsidRPr="0054177A" w:rsidR="000C333B" w:rsidP="000C333B" w:rsidRDefault="000C333B" w14:paraId="7E585C1A" w14:textId="62508874">
      <w:pPr>
        <w:pStyle w:val="BodyText"/>
        <w:ind w:left="1000" w:right="309"/>
        <w:jc w:val="both"/>
        <w:rPr>
          <w:lang w:val="en-NZ"/>
        </w:rPr>
      </w:pPr>
      <w:r w:rsidRPr="0054177A">
        <w:rPr>
          <w:lang w:val="en-NZ"/>
        </w:rPr>
        <w:t>Total hours cannot exceed 8 hours a day (including breaks etc</w:t>
      </w:r>
      <w:r w:rsidRPr="0054177A" w:rsidR="0054177A">
        <w:rPr>
          <w:lang w:val="en-NZ"/>
        </w:rPr>
        <w:t>.</w:t>
      </w:r>
      <w:r w:rsidRPr="0054177A">
        <w:rPr>
          <w:lang w:val="en-NZ"/>
        </w:rPr>
        <w:t>) or the pro-rated maximum hours agreed for part-time Kaimahi</w:t>
      </w:r>
      <w:r w:rsidRPr="0054177A" w:rsidR="0026763C">
        <w:rPr>
          <w:lang w:val="en-NZ"/>
        </w:rPr>
        <w:t xml:space="preserve">. </w:t>
      </w:r>
      <w:r w:rsidRPr="0054177A">
        <w:rPr>
          <w:lang w:val="en-NZ"/>
        </w:rPr>
        <w:t>Within the above total hours, mokopuna contact time cannot exceed 6 hours per day (as per the Kōhanga Reo license)</w:t>
      </w:r>
      <w:r w:rsidRPr="0054177A" w:rsidR="0026763C">
        <w:rPr>
          <w:lang w:val="en-NZ"/>
        </w:rPr>
        <w:t xml:space="preserve">. </w:t>
      </w:r>
      <w:r w:rsidRPr="0054177A">
        <w:rPr>
          <w:lang w:val="en-NZ"/>
        </w:rPr>
        <w:t xml:space="preserve">Within the total hours, non-contact time can be allocated to planning, set up, closing cleaning or other associated activities with the running of the Kōhanga Reo.  </w:t>
      </w:r>
    </w:p>
    <w:p w:rsidRPr="00B12B67" w:rsidR="0024212B" w:rsidRDefault="0024212B" w14:paraId="4D420FE7" w14:textId="7664359E">
      <w:pPr>
        <w:pStyle w:val="BodyText"/>
        <w:ind w:left="1000" w:right="309"/>
        <w:jc w:val="both"/>
        <w:rPr>
          <w:lang w:val="en-NZ"/>
        </w:rPr>
      </w:pPr>
    </w:p>
    <w:p w:rsidR="00791796" w:rsidRDefault="00791796" w14:paraId="55C28260" w14:textId="77777777">
      <w:pPr>
        <w:pStyle w:val="BodyText"/>
        <w:spacing w:before="40"/>
        <w:ind w:left="1000" w:right="314"/>
        <w:jc w:val="both"/>
        <w:rPr>
          <w:lang w:val="en-NZ"/>
        </w:rPr>
      </w:pPr>
    </w:p>
    <w:p w:rsidRPr="00B12B67" w:rsidR="0024212B" w:rsidRDefault="008B543A" w14:paraId="2816AE3A" w14:textId="39E25E13">
      <w:pPr>
        <w:pStyle w:val="BodyText"/>
        <w:spacing w:before="40"/>
        <w:ind w:left="1000" w:right="314"/>
        <w:jc w:val="both"/>
        <w:rPr>
          <w:lang w:val="en-NZ"/>
        </w:rPr>
      </w:pPr>
      <w:r w:rsidRPr="00B12B67">
        <w:rPr>
          <w:lang w:val="en-NZ"/>
        </w:rPr>
        <w:t>The Employee agrees that any additional time outside of these hours of work, which s/he spends on his/her, tasks and responsibilities does not amount to work for the purpose of s6 of the Minimum Wage Act 1983.</w:t>
      </w:r>
      <w:r w:rsidR="00F444D4">
        <w:rPr>
          <w:lang w:val="en-NZ"/>
        </w:rPr>
        <w:t xml:space="preserve"> </w:t>
      </w:r>
      <w:r w:rsidRPr="00F444D4" w:rsidR="00F444D4">
        <w:rPr>
          <w:lang w:val="en-NZ"/>
        </w:rPr>
        <w:t xml:space="preserve">The parties agree that no overtime will be payable unless otherwise agreed between the Employee and the Employer  </w:t>
      </w:r>
    </w:p>
    <w:p w:rsidRPr="00B12B67" w:rsidR="0024212B" w:rsidRDefault="0024212B" w14:paraId="09269F0C" w14:textId="77777777">
      <w:pPr>
        <w:pStyle w:val="BodyText"/>
        <w:spacing w:before="1"/>
        <w:rPr>
          <w:lang w:val="en-NZ"/>
        </w:rPr>
      </w:pPr>
    </w:p>
    <w:p w:rsidRPr="00B12B67" w:rsidR="0024212B" w:rsidRDefault="008B543A" w14:paraId="29B036C6" w14:textId="77777777">
      <w:pPr>
        <w:pStyle w:val="BodyText"/>
        <w:ind w:left="1000" w:right="291"/>
        <w:rPr>
          <w:lang w:val="en-NZ"/>
        </w:rPr>
      </w:pPr>
      <w:r w:rsidRPr="00B12B67">
        <w:rPr>
          <w:lang w:val="en-NZ"/>
        </w:rPr>
        <w:t>The Employee may request a flexible working arrangement at any time. The Employer will consider all applications in accordance with the provisions in the Employment Relations Act 2000.</w:t>
      </w:r>
    </w:p>
    <w:p w:rsidRPr="00B12B67" w:rsidR="0024212B" w:rsidRDefault="0024212B" w14:paraId="6832123C" w14:textId="77777777">
      <w:pPr>
        <w:pStyle w:val="BodyText"/>
        <w:spacing w:before="9"/>
        <w:rPr>
          <w:sz w:val="19"/>
          <w:lang w:val="en-NZ"/>
        </w:rPr>
      </w:pPr>
    </w:p>
    <w:p w:rsidRPr="00B12B67" w:rsidR="0024212B" w:rsidRDefault="008B543A" w14:paraId="63F26C80" w14:textId="77777777">
      <w:pPr>
        <w:pStyle w:val="ListParagraph"/>
        <w:numPr>
          <w:ilvl w:val="1"/>
          <w:numId w:val="10"/>
        </w:numPr>
        <w:tabs>
          <w:tab w:val="left" w:pos="1298"/>
        </w:tabs>
        <w:ind w:hanging="297"/>
        <w:rPr>
          <w:i/>
          <w:sz w:val="20"/>
          <w:lang w:val="en-NZ"/>
        </w:rPr>
      </w:pPr>
      <w:r w:rsidRPr="00B12B67">
        <w:rPr>
          <w:i/>
          <w:sz w:val="20"/>
          <w:lang w:val="en-NZ"/>
        </w:rPr>
        <w:t>Rest Breaks and Meal</w:t>
      </w:r>
      <w:r w:rsidRPr="00B12B67">
        <w:rPr>
          <w:i/>
          <w:spacing w:val="-16"/>
          <w:sz w:val="20"/>
          <w:lang w:val="en-NZ"/>
        </w:rPr>
        <w:t xml:space="preserve"> </w:t>
      </w:r>
      <w:r w:rsidRPr="00B12B67">
        <w:rPr>
          <w:i/>
          <w:sz w:val="20"/>
          <w:lang w:val="en-NZ"/>
        </w:rPr>
        <w:t>Breaks</w:t>
      </w:r>
    </w:p>
    <w:p w:rsidRPr="00B12B67" w:rsidR="0024212B" w:rsidRDefault="008B543A" w14:paraId="66394922" w14:textId="77777777">
      <w:pPr>
        <w:pStyle w:val="BodyText"/>
        <w:spacing w:before="1"/>
        <w:ind w:left="999" w:right="366"/>
        <w:rPr>
          <w:lang w:val="en-NZ"/>
        </w:rPr>
      </w:pPr>
      <w:r w:rsidRPr="00B12B67">
        <w:rPr>
          <w:lang w:val="en-NZ"/>
        </w:rPr>
        <w:t>The Employee will be entitled to a 30-minute unpaid meal break on each working day of more than 4 hours and 30 minutes.</w:t>
      </w:r>
    </w:p>
    <w:p w:rsidRPr="00B12B67" w:rsidR="0024212B" w:rsidRDefault="0024212B" w14:paraId="3EB78700" w14:textId="77777777">
      <w:pPr>
        <w:pStyle w:val="BodyText"/>
        <w:spacing w:before="9"/>
        <w:rPr>
          <w:sz w:val="19"/>
          <w:lang w:val="en-NZ"/>
        </w:rPr>
      </w:pPr>
    </w:p>
    <w:p w:rsidRPr="00B12B67" w:rsidR="0024212B" w:rsidRDefault="008B543A" w14:paraId="21C2E930" w14:textId="77777777">
      <w:pPr>
        <w:pStyle w:val="BodyText"/>
        <w:ind w:left="1000" w:right="586"/>
        <w:rPr>
          <w:lang w:val="en-NZ"/>
        </w:rPr>
      </w:pPr>
      <w:r w:rsidRPr="00B12B67">
        <w:rPr>
          <w:lang w:val="en-NZ"/>
        </w:rPr>
        <w:t>The Employee will be entitled to take paid rest breaks of no longer than 10 minutes, as reasonably necessary (as a general guideline, one rest break for every three hours worked is expected).</w:t>
      </w:r>
    </w:p>
    <w:p w:rsidRPr="00B12B67" w:rsidR="0024212B" w:rsidRDefault="0024212B" w14:paraId="4D789647" w14:textId="77777777">
      <w:pPr>
        <w:pStyle w:val="BodyText"/>
        <w:rPr>
          <w:lang w:val="en-NZ"/>
        </w:rPr>
      </w:pPr>
    </w:p>
    <w:p w:rsidRPr="00B12B67" w:rsidR="0024212B" w:rsidRDefault="008B543A" w14:paraId="2629F258" w14:textId="5E72FE31">
      <w:pPr>
        <w:pStyle w:val="BodyText"/>
        <w:ind w:left="1000" w:right="553"/>
        <w:rPr>
          <w:lang w:val="en-NZ"/>
        </w:rPr>
      </w:pPr>
      <w:r w:rsidRPr="00B12B67">
        <w:rPr>
          <w:lang w:val="en-NZ"/>
        </w:rPr>
        <w:t xml:space="preserve">Breaks will be taken at reasonably practicable and convenient times for both parties, </w:t>
      </w:r>
      <w:r w:rsidRPr="00B12B67" w:rsidR="0019573D">
        <w:rPr>
          <w:lang w:val="en-NZ"/>
        </w:rPr>
        <w:t>and</w:t>
      </w:r>
      <w:r w:rsidRPr="00B12B67">
        <w:rPr>
          <w:lang w:val="en-NZ"/>
        </w:rPr>
        <w:t xml:space="preserve"> such other time as the parties agree t</w:t>
      </w:r>
      <w:r w:rsidRPr="00B12B67" w:rsidR="00425F3D">
        <w:rPr>
          <w:lang w:val="en-NZ"/>
        </w:rPr>
        <w:t>o</w:t>
      </w:r>
      <w:r w:rsidRPr="00B12B67">
        <w:rPr>
          <w:lang w:val="en-NZ"/>
        </w:rPr>
        <w:t xml:space="preserve">. </w:t>
      </w:r>
    </w:p>
    <w:p w:rsidRPr="00B12B67" w:rsidR="0024212B" w:rsidRDefault="0024212B" w14:paraId="3242D790" w14:textId="77777777">
      <w:pPr>
        <w:pStyle w:val="BodyText"/>
        <w:spacing w:before="9"/>
        <w:rPr>
          <w:sz w:val="19"/>
          <w:lang w:val="en-NZ"/>
        </w:rPr>
      </w:pPr>
    </w:p>
    <w:p w:rsidRPr="00B12B67" w:rsidR="0024212B" w:rsidRDefault="008B543A" w14:paraId="49546EA0" w14:textId="77777777">
      <w:pPr>
        <w:pStyle w:val="Heading2"/>
        <w:numPr>
          <w:ilvl w:val="0"/>
          <w:numId w:val="10"/>
        </w:numPr>
        <w:tabs>
          <w:tab w:val="left" w:pos="1200"/>
        </w:tabs>
        <w:ind w:hanging="199"/>
        <w:rPr>
          <w:lang w:val="en-NZ"/>
        </w:rPr>
      </w:pPr>
      <w:bookmarkStart w:name="6._Remuneration" w:id="25"/>
      <w:bookmarkEnd w:id="25"/>
      <w:r w:rsidRPr="00B12B67">
        <w:rPr>
          <w:lang w:val="en-NZ"/>
        </w:rPr>
        <w:t>Remuneration</w:t>
      </w:r>
    </w:p>
    <w:p w:rsidRPr="00B12B67" w:rsidR="0024212B" w:rsidRDefault="0024212B" w14:paraId="4724DC9F" w14:textId="77777777">
      <w:pPr>
        <w:pStyle w:val="BodyText"/>
        <w:spacing w:before="1"/>
        <w:rPr>
          <w:b/>
          <w:lang w:val="en-NZ"/>
        </w:rPr>
      </w:pPr>
    </w:p>
    <w:p w:rsidR="0024212B" w:rsidRDefault="00C85AF0" w14:paraId="6C309A33" w14:textId="7241C4B8">
      <w:pPr>
        <w:pStyle w:val="ListParagraph"/>
        <w:numPr>
          <w:ilvl w:val="1"/>
          <w:numId w:val="10"/>
        </w:numPr>
        <w:tabs>
          <w:tab w:val="left" w:pos="1298"/>
        </w:tabs>
        <w:ind w:hanging="297"/>
        <w:rPr>
          <w:i/>
          <w:sz w:val="20"/>
          <w:lang w:val="en-NZ"/>
        </w:rPr>
      </w:pPr>
      <w:r w:rsidRPr="00B12B67">
        <w:rPr>
          <w:i/>
          <w:sz w:val="20"/>
          <w:lang w:val="en-NZ"/>
        </w:rPr>
        <w:t>Salary</w:t>
      </w:r>
    </w:p>
    <w:p w:rsidR="00A27310" w:rsidP="00A27310" w:rsidRDefault="00A27310" w14:paraId="2F6446CD" w14:textId="4244C39C">
      <w:pPr>
        <w:spacing w:before="1"/>
        <w:ind w:left="999" w:right="398"/>
        <w:rPr>
          <w:b/>
          <w:sz w:val="20"/>
          <w:lang w:val="en-NZ"/>
        </w:rPr>
      </w:pPr>
      <w:r w:rsidRPr="00B12B67">
        <w:rPr>
          <w:sz w:val="20"/>
          <w:lang w:val="en-NZ"/>
        </w:rPr>
        <w:t xml:space="preserve">An Employee who is considered </w:t>
      </w:r>
      <w:r w:rsidRPr="00D11459">
        <w:rPr>
          <w:color w:val="00B050"/>
          <w:sz w:val="20"/>
          <w:u w:val="single"/>
          <w:lang w:val="en-NZ"/>
        </w:rPr>
        <w:t>within</w:t>
      </w:r>
      <w:r w:rsidRPr="00D11459">
        <w:rPr>
          <w:color w:val="00B050"/>
          <w:sz w:val="20"/>
          <w:lang w:val="en-NZ"/>
        </w:rPr>
        <w:t xml:space="preserve"> the Pay Parity FTE allocation</w:t>
      </w:r>
      <w:r w:rsidRPr="00B12B67">
        <w:rPr>
          <w:sz w:val="20"/>
          <w:lang w:val="en-NZ"/>
        </w:rPr>
        <w:t xml:space="preserve"> of our Kōhanga will be paid an annual salary as per the criteria they meet for the Pay Bands (</w:t>
      </w:r>
      <w:commentRangeStart w:id="26"/>
      <w:r w:rsidRPr="00B12B67">
        <w:rPr>
          <w:sz w:val="20"/>
          <w:lang w:val="en-NZ"/>
        </w:rPr>
        <w:t>link to bands</w:t>
      </w:r>
      <w:commentRangeEnd w:id="26"/>
      <w:r w:rsidRPr="00B12B67">
        <w:rPr>
          <w:rStyle w:val="CommentReference"/>
          <w:lang w:val="en-NZ"/>
        </w:rPr>
        <w:commentReference w:id="26"/>
      </w:r>
      <w:r w:rsidRPr="00B12B67">
        <w:rPr>
          <w:sz w:val="20"/>
          <w:lang w:val="en-NZ"/>
        </w:rPr>
        <w:t xml:space="preserve">). The Employee will be paid at </w:t>
      </w:r>
      <w:r w:rsidRPr="00B12B67">
        <w:rPr>
          <w:b/>
          <w:sz w:val="20"/>
          <w:lang w:val="en-NZ"/>
        </w:rPr>
        <w:t>[</w:t>
      </w:r>
      <w:r w:rsidRPr="00B12B67">
        <w:rPr>
          <w:b/>
          <w:sz w:val="20"/>
          <w:highlight w:val="magenta"/>
          <w:lang w:val="en-NZ"/>
        </w:rPr>
        <w:t>payband</w:t>
      </w:r>
      <w:r w:rsidRPr="00B12B67">
        <w:rPr>
          <w:b/>
          <w:sz w:val="20"/>
          <w:lang w:val="en-NZ"/>
        </w:rPr>
        <w:t>], [</w:t>
      </w:r>
      <w:r w:rsidRPr="00B12B67">
        <w:rPr>
          <w:b/>
          <w:sz w:val="20"/>
          <w:highlight w:val="magenta"/>
          <w:lang w:val="en-NZ"/>
        </w:rPr>
        <w:t>payband %</w:t>
      </w:r>
      <w:r w:rsidRPr="00B12B67">
        <w:rPr>
          <w:b/>
          <w:sz w:val="20"/>
          <w:lang w:val="en-NZ"/>
        </w:rPr>
        <w:t xml:space="preserve">], </w:t>
      </w:r>
      <w:r w:rsidRPr="00B12B67">
        <w:rPr>
          <w:bCs/>
          <w:sz w:val="20"/>
          <w:lang w:val="en-NZ"/>
        </w:rPr>
        <w:t xml:space="preserve">which is a full-time annual salary of </w:t>
      </w:r>
      <w:r w:rsidRPr="00B12B67">
        <w:rPr>
          <w:b/>
          <w:color w:val="003300"/>
          <w:sz w:val="20"/>
          <w:lang w:val="en-NZ"/>
        </w:rPr>
        <w:t>$</w:t>
      </w:r>
      <w:r w:rsidRPr="00B12B67">
        <w:rPr>
          <w:b/>
          <w:sz w:val="20"/>
          <w:lang w:val="en-NZ"/>
        </w:rPr>
        <w:t>[</w:t>
      </w:r>
      <w:r w:rsidRPr="00B12B67">
        <w:rPr>
          <w:b/>
          <w:sz w:val="20"/>
          <w:highlight w:val="magenta"/>
          <w:lang w:val="en-NZ"/>
        </w:rPr>
        <w:t>annual salary amount</w:t>
      </w:r>
      <w:r w:rsidRPr="00B12B67">
        <w:rPr>
          <w:b/>
          <w:sz w:val="20"/>
          <w:lang w:val="en-NZ"/>
        </w:rPr>
        <w:t xml:space="preserve">] </w:t>
      </w:r>
      <w:r w:rsidRPr="00B12B67">
        <w:rPr>
          <w:sz w:val="20"/>
          <w:lang w:val="en-NZ"/>
        </w:rPr>
        <w:t>per year (gross)</w:t>
      </w:r>
      <w:r w:rsidRPr="00B12B67">
        <w:rPr>
          <w:b/>
          <w:color w:val="003300"/>
          <w:sz w:val="20"/>
          <w:lang w:val="en-NZ"/>
        </w:rPr>
        <w:t xml:space="preserve">. </w:t>
      </w:r>
      <w:r w:rsidRPr="00B12B67">
        <w:rPr>
          <w:bCs/>
          <w:color w:val="003300"/>
          <w:sz w:val="20"/>
          <w:lang w:val="en-NZ"/>
        </w:rPr>
        <w:t>For part time Employees this annual salary amount will be prorat</w:t>
      </w:r>
      <w:r w:rsidR="00CD6550">
        <w:rPr>
          <w:bCs/>
          <w:color w:val="003300"/>
          <w:sz w:val="20"/>
          <w:lang w:val="en-NZ"/>
        </w:rPr>
        <w:t>ed</w:t>
      </w:r>
      <w:r w:rsidRPr="00B12B67">
        <w:rPr>
          <w:bCs/>
          <w:color w:val="003300"/>
          <w:sz w:val="20"/>
          <w:lang w:val="en-NZ"/>
        </w:rPr>
        <w:t xml:space="preserve">. </w:t>
      </w:r>
      <w:r w:rsidRPr="00B12B67">
        <w:rPr>
          <w:sz w:val="20"/>
          <w:lang w:val="en-NZ"/>
        </w:rPr>
        <w:t>Salary shall be paid [</w:t>
      </w:r>
      <w:r w:rsidRPr="00B12B67">
        <w:rPr>
          <w:b/>
          <w:sz w:val="20"/>
          <w:highlight w:val="red"/>
          <w:shd w:val="clear" w:color="auto" w:fill="FFFF00"/>
          <w:lang w:val="en-NZ"/>
        </w:rPr>
        <w:t>weekly/fortnightly</w:t>
      </w:r>
      <w:r w:rsidRPr="00B12B67">
        <w:rPr>
          <w:sz w:val="20"/>
          <w:lang w:val="en-NZ"/>
        </w:rPr>
        <w:t>] into a bank account nominated by the Employee on</w:t>
      </w:r>
      <w:r w:rsidR="00CF1604">
        <w:rPr>
          <w:sz w:val="20"/>
          <w:lang w:val="en-NZ"/>
        </w:rPr>
        <w:t xml:space="preserve"> </w:t>
      </w:r>
      <w:r w:rsidRPr="00CF1604" w:rsidR="00CF1604">
        <w:rPr>
          <w:b/>
          <w:bCs/>
          <w:sz w:val="20"/>
          <w:u w:val="single"/>
          <w:lang w:val="en-NZ"/>
        </w:rPr>
        <w:t>Tuesday</w:t>
      </w:r>
      <w:r w:rsidR="00F928BA">
        <w:rPr>
          <w:sz w:val="20"/>
          <w:lang w:val="en-NZ"/>
        </w:rPr>
        <w:t>.</w:t>
      </w:r>
    </w:p>
    <w:p w:rsidR="00F35C20" w:rsidP="00A27310" w:rsidRDefault="00F35C20" w14:paraId="2D274EB3" w14:textId="77777777">
      <w:pPr>
        <w:spacing w:before="1"/>
        <w:ind w:left="999" w:right="398"/>
        <w:rPr>
          <w:b/>
          <w:sz w:val="20"/>
          <w:lang w:val="en-NZ"/>
        </w:rPr>
      </w:pPr>
    </w:p>
    <w:p w:rsidRPr="00F21A2D" w:rsidR="00F35C20" w:rsidP="00A27310" w:rsidRDefault="00C141CC" w14:paraId="060AB667" w14:textId="7590285A">
      <w:pPr>
        <w:spacing w:before="1"/>
        <w:ind w:left="999" w:right="398"/>
        <w:rPr>
          <w:bCs/>
          <w:color w:val="FF0000"/>
          <w:sz w:val="20"/>
          <w:lang w:val="en-NZ"/>
        </w:rPr>
      </w:pPr>
      <w:r w:rsidRPr="00C141CC">
        <w:rPr>
          <w:bCs/>
          <w:sz w:val="20"/>
          <w:lang w:val="en-NZ"/>
        </w:rPr>
        <w:t xml:space="preserve">The Employer will contribute in each pay period a sum equivalent to the compulsory Kiwisaver requirements. </w:t>
      </w:r>
      <w:r w:rsidRPr="00F35C20" w:rsidR="00F35C20">
        <w:rPr>
          <w:bCs/>
          <w:sz w:val="20"/>
          <w:lang w:val="en-NZ"/>
        </w:rPr>
        <w:t xml:space="preserve">The </w:t>
      </w:r>
      <w:r w:rsidR="00D37EAE">
        <w:rPr>
          <w:bCs/>
          <w:sz w:val="20"/>
          <w:lang w:val="en-NZ"/>
        </w:rPr>
        <w:t xml:space="preserve">above </w:t>
      </w:r>
      <w:r w:rsidRPr="00F35C20" w:rsidR="00F35C20">
        <w:rPr>
          <w:bCs/>
          <w:sz w:val="20"/>
          <w:lang w:val="en-NZ"/>
        </w:rPr>
        <w:t xml:space="preserve">salary rate </w:t>
      </w:r>
      <w:r w:rsidR="00816976">
        <w:rPr>
          <w:bCs/>
          <w:sz w:val="20"/>
          <w:lang w:val="en-NZ"/>
        </w:rPr>
        <w:t>[</w:t>
      </w:r>
      <w:r w:rsidRPr="002D0BA4" w:rsidR="00443F26">
        <w:rPr>
          <w:b/>
          <w:sz w:val="20"/>
          <w:highlight w:val="red"/>
          <w:lang w:val="en-NZ"/>
        </w:rPr>
        <w:t>pick one:</w:t>
      </w:r>
      <w:r w:rsidRPr="002D0BA4" w:rsidR="00A9625D">
        <w:rPr>
          <w:bCs/>
          <w:sz w:val="20"/>
          <w:highlight w:val="red"/>
          <w:lang w:val="en-NZ"/>
        </w:rPr>
        <w:t xml:space="preserve"> </w:t>
      </w:r>
      <w:r w:rsidRPr="002D0BA4" w:rsidR="00816976">
        <w:rPr>
          <w:b/>
          <w:sz w:val="20"/>
          <w:highlight w:val="red"/>
          <w:lang w:val="en-NZ"/>
        </w:rPr>
        <w:t>includes / excludes</w:t>
      </w:r>
      <w:r w:rsidR="00443F26">
        <w:rPr>
          <w:bCs/>
          <w:sz w:val="20"/>
          <w:lang w:val="en-NZ"/>
        </w:rPr>
        <w:t>]</w:t>
      </w:r>
      <w:r w:rsidR="00816976">
        <w:rPr>
          <w:b/>
          <w:sz w:val="20"/>
          <w:lang w:val="en-NZ"/>
        </w:rPr>
        <w:t xml:space="preserve"> </w:t>
      </w:r>
      <w:r w:rsidRPr="00F35C20" w:rsidR="00F35C20">
        <w:rPr>
          <w:bCs/>
          <w:sz w:val="20"/>
          <w:lang w:val="en-NZ"/>
        </w:rPr>
        <w:t>any current or future mandatory employer Kiwisaver contributions required by law.</w:t>
      </w:r>
      <w:r w:rsidR="00E547CD">
        <w:rPr>
          <w:bCs/>
          <w:sz w:val="20"/>
          <w:lang w:val="en-NZ"/>
        </w:rPr>
        <w:br/>
      </w:r>
      <w:r w:rsidR="00E547CD">
        <w:rPr>
          <w:bCs/>
          <w:sz w:val="20"/>
          <w:lang w:val="en-NZ"/>
        </w:rPr>
        <w:br/>
      </w:r>
      <w:r w:rsidR="003E4F5C">
        <w:rPr>
          <w:bCs/>
          <w:color w:val="FF0000"/>
          <w:sz w:val="20"/>
          <w:lang w:val="en-NZ"/>
        </w:rPr>
        <w:t xml:space="preserve">6.1a </w:t>
      </w:r>
      <w:r w:rsidRPr="003E4F5C" w:rsidR="007413F9">
        <w:rPr>
          <w:bCs/>
          <w:i/>
          <w:iCs/>
          <w:color w:val="FF0000"/>
          <w:sz w:val="20"/>
          <w:lang w:val="en-NZ"/>
        </w:rPr>
        <w:t>Hybrid clause</w:t>
      </w:r>
      <w:r w:rsidRPr="003E4F5C" w:rsidR="003E4F5C">
        <w:rPr>
          <w:bCs/>
          <w:i/>
          <w:iCs/>
          <w:color w:val="FF0000"/>
          <w:sz w:val="20"/>
          <w:lang w:val="en-NZ"/>
        </w:rPr>
        <w:t xml:space="preserve"> – Salary and Wages</w:t>
      </w:r>
      <w:r w:rsidRPr="00F21A2D" w:rsidR="007413F9">
        <w:rPr>
          <w:bCs/>
          <w:color w:val="FF0000"/>
          <w:sz w:val="20"/>
          <w:lang w:val="en-NZ"/>
        </w:rPr>
        <w:t xml:space="preserve"> </w:t>
      </w:r>
    </w:p>
    <w:p w:rsidRPr="001E5739" w:rsidR="007413F9" w:rsidP="00A27310" w:rsidRDefault="007C4FB2" w14:paraId="313D8108" w14:textId="04B5375D">
      <w:pPr>
        <w:spacing w:before="1"/>
        <w:ind w:left="999" w:right="398"/>
        <w:rPr>
          <w:bCs/>
          <w:color w:val="FF0000"/>
          <w:sz w:val="20"/>
          <w:lang w:val="en-NZ"/>
        </w:rPr>
      </w:pPr>
      <w:r w:rsidRPr="00F21A2D">
        <w:rPr>
          <w:bCs/>
          <w:color w:val="FF0000"/>
          <w:sz w:val="20"/>
          <w:lang w:val="en-NZ"/>
        </w:rPr>
        <w:t xml:space="preserve">If an Employee is </w:t>
      </w:r>
      <w:r w:rsidR="00473989">
        <w:rPr>
          <w:bCs/>
          <w:color w:val="FF0000"/>
          <w:sz w:val="20"/>
          <w:lang w:val="en-NZ"/>
        </w:rPr>
        <w:t xml:space="preserve">in a situation where the FTE allocation </w:t>
      </w:r>
      <w:r w:rsidR="001F5428">
        <w:rPr>
          <w:bCs/>
          <w:color w:val="FF0000"/>
          <w:sz w:val="20"/>
          <w:lang w:val="en-NZ"/>
        </w:rPr>
        <w:t xml:space="preserve">does not cover all </w:t>
      </w:r>
      <w:r w:rsidR="00473989">
        <w:rPr>
          <w:bCs/>
          <w:color w:val="FF0000"/>
          <w:sz w:val="20"/>
          <w:lang w:val="en-NZ"/>
        </w:rPr>
        <w:t>of their hours</w:t>
      </w:r>
      <w:r w:rsidR="00714E9D">
        <w:rPr>
          <w:bCs/>
          <w:color w:val="FF0000"/>
          <w:sz w:val="20"/>
          <w:lang w:val="en-NZ"/>
        </w:rPr>
        <w:t xml:space="preserve"> worked</w:t>
      </w:r>
      <w:r w:rsidR="00996C40">
        <w:rPr>
          <w:bCs/>
          <w:color w:val="FF0000"/>
          <w:sz w:val="20"/>
          <w:lang w:val="en-NZ"/>
        </w:rPr>
        <w:t xml:space="preserve">, they are paid a prorated salary as above in 6.1 that matches </w:t>
      </w:r>
      <w:r w:rsidR="00EC2F10">
        <w:rPr>
          <w:bCs/>
          <w:color w:val="FF0000"/>
          <w:sz w:val="20"/>
          <w:lang w:val="en-NZ"/>
        </w:rPr>
        <w:t>the FTE allocation</w:t>
      </w:r>
      <w:r w:rsidR="00080C33">
        <w:rPr>
          <w:bCs/>
          <w:color w:val="FF0000"/>
          <w:sz w:val="20"/>
          <w:lang w:val="en-NZ"/>
        </w:rPr>
        <w:t xml:space="preserve"> of [</w:t>
      </w:r>
      <w:r w:rsidRPr="00720CB8" w:rsidR="00080C33">
        <w:rPr>
          <w:b/>
          <w:color w:val="FF0000"/>
          <w:sz w:val="20"/>
          <w:highlight w:val="cyan"/>
          <w:lang w:val="en-NZ"/>
        </w:rPr>
        <w:t>number of hours</w:t>
      </w:r>
      <w:r w:rsidR="00080C33">
        <w:rPr>
          <w:bCs/>
          <w:color w:val="FF0000"/>
          <w:sz w:val="20"/>
          <w:lang w:val="en-NZ"/>
        </w:rPr>
        <w:t>]</w:t>
      </w:r>
      <w:r w:rsidR="00720CB8">
        <w:rPr>
          <w:bCs/>
          <w:color w:val="FF0000"/>
          <w:sz w:val="20"/>
          <w:lang w:val="en-NZ"/>
        </w:rPr>
        <w:t>.</w:t>
      </w:r>
      <w:r w:rsidR="00654397">
        <w:rPr>
          <w:bCs/>
          <w:color w:val="FF0000"/>
          <w:sz w:val="20"/>
          <w:lang w:val="en-NZ"/>
        </w:rPr>
        <w:t xml:space="preserve"> Hours </w:t>
      </w:r>
      <w:r w:rsidR="00841B25">
        <w:rPr>
          <w:bCs/>
          <w:color w:val="FF0000"/>
          <w:sz w:val="20"/>
          <w:lang w:val="en-NZ"/>
        </w:rPr>
        <w:t>of w</w:t>
      </w:r>
      <w:r w:rsidR="003A413A">
        <w:rPr>
          <w:bCs/>
          <w:color w:val="FF0000"/>
          <w:sz w:val="20"/>
          <w:lang w:val="en-NZ"/>
        </w:rPr>
        <w:t>ork</w:t>
      </w:r>
      <w:r w:rsidR="00841B25">
        <w:rPr>
          <w:bCs/>
          <w:color w:val="FF0000"/>
          <w:sz w:val="20"/>
          <w:lang w:val="en-NZ"/>
        </w:rPr>
        <w:t xml:space="preserve"> completed </w:t>
      </w:r>
      <w:r w:rsidR="00654397">
        <w:rPr>
          <w:bCs/>
          <w:color w:val="FF0000"/>
          <w:sz w:val="20"/>
          <w:lang w:val="en-NZ"/>
        </w:rPr>
        <w:t>beyond this is paid</w:t>
      </w:r>
      <w:r w:rsidR="00421807">
        <w:rPr>
          <w:bCs/>
          <w:color w:val="FF0000"/>
          <w:sz w:val="20"/>
          <w:lang w:val="en-NZ"/>
        </w:rPr>
        <w:t xml:space="preserve"> at an hourly rate</w:t>
      </w:r>
      <w:r w:rsidR="00E62AE1">
        <w:rPr>
          <w:bCs/>
          <w:color w:val="FF0000"/>
          <w:sz w:val="20"/>
          <w:lang w:val="en-NZ"/>
        </w:rPr>
        <w:t xml:space="preserve"> </w:t>
      </w:r>
      <w:r w:rsidRPr="00E62AE1" w:rsidR="00E62AE1">
        <w:rPr>
          <w:color w:val="FF0000"/>
          <w:sz w:val="20"/>
        </w:rPr>
        <w:t>pay rate set by the Employer of</w:t>
      </w:r>
      <w:r w:rsidR="00E62AE1">
        <w:rPr>
          <w:sz w:val="20"/>
        </w:rPr>
        <w:t xml:space="preserve"> </w:t>
      </w:r>
      <w:r w:rsidRPr="002A33DC" w:rsidR="00E62AE1">
        <w:rPr>
          <w:b/>
          <w:color w:val="FF0000"/>
          <w:sz w:val="20"/>
        </w:rPr>
        <w:t>$[</w:t>
      </w:r>
      <w:r w:rsidRPr="002A33DC" w:rsidR="00E62AE1">
        <w:rPr>
          <w:b/>
          <w:sz w:val="20"/>
          <w:highlight w:val="magenta"/>
          <w:shd w:val="clear" w:color="auto" w:fill="FFFF00"/>
        </w:rPr>
        <w:t>hourly pay rate</w:t>
      </w:r>
      <w:r w:rsidRPr="002A33DC" w:rsidR="00E62AE1">
        <w:rPr>
          <w:b/>
          <w:color w:val="FF0000"/>
          <w:sz w:val="20"/>
        </w:rPr>
        <w:t xml:space="preserve">] </w:t>
      </w:r>
      <w:r w:rsidRPr="002A33DC" w:rsidR="00E62AE1">
        <w:rPr>
          <w:color w:val="FF0000"/>
          <w:sz w:val="20"/>
        </w:rPr>
        <w:t>per</w:t>
      </w:r>
      <w:r w:rsidRPr="00E62AE1" w:rsidR="00E62AE1">
        <w:rPr>
          <w:color w:val="FF0000"/>
          <w:sz w:val="20"/>
        </w:rPr>
        <w:t xml:space="preserve"> hour (gross)</w:t>
      </w:r>
      <w:r w:rsidRPr="00E62AE1" w:rsidR="00E62AE1">
        <w:rPr>
          <w:b/>
          <w:color w:val="FF0000"/>
          <w:sz w:val="20"/>
        </w:rPr>
        <w:t>.</w:t>
      </w:r>
      <w:r w:rsidR="001E5739">
        <w:rPr>
          <w:b/>
          <w:color w:val="FF0000"/>
          <w:sz w:val="20"/>
        </w:rPr>
        <w:t xml:space="preserve"> </w:t>
      </w:r>
      <w:r w:rsidR="001E5739">
        <w:rPr>
          <w:bCs/>
          <w:color w:val="FF0000"/>
          <w:sz w:val="20"/>
        </w:rPr>
        <w:t xml:space="preserve">The </w:t>
      </w:r>
      <w:r w:rsidR="004A3B3A">
        <w:rPr>
          <w:bCs/>
          <w:color w:val="FF0000"/>
          <w:sz w:val="20"/>
        </w:rPr>
        <w:t>combined number of hours paid in this instance of salary and wages should not exceed 40 hours per week.</w:t>
      </w:r>
    </w:p>
    <w:p w:rsidRPr="007413F9" w:rsidR="007413F9" w:rsidP="00A27310" w:rsidRDefault="007413F9" w14:paraId="21D6E734" w14:textId="77777777">
      <w:pPr>
        <w:spacing w:before="1"/>
        <w:ind w:left="999" w:right="398"/>
        <w:rPr>
          <w:bCs/>
          <w:sz w:val="20"/>
          <w:lang w:val="en-NZ"/>
        </w:rPr>
      </w:pPr>
    </w:p>
    <w:p w:rsidRPr="001110E7" w:rsidR="001110E7" w:rsidP="001110E7" w:rsidRDefault="001110E7" w14:paraId="44E8F4C4" w14:textId="77777777">
      <w:pPr>
        <w:tabs>
          <w:tab w:val="left" w:pos="1298"/>
        </w:tabs>
        <w:ind w:left="1000"/>
        <w:rPr>
          <w:iCs/>
          <w:sz w:val="20"/>
          <w:lang w:val="en-NZ"/>
        </w:rPr>
      </w:pPr>
    </w:p>
    <w:p w:rsidRPr="00B12B67" w:rsidR="001110E7" w:rsidRDefault="001110E7" w14:paraId="5B6A7229" w14:textId="495E56A4">
      <w:pPr>
        <w:pStyle w:val="ListParagraph"/>
        <w:numPr>
          <w:ilvl w:val="1"/>
          <w:numId w:val="10"/>
        </w:numPr>
        <w:tabs>
          <w:tab w:val="left" w:pos="1298"/>
        </w:tabs>
        <w:ind w:hanging="297"/>
        <w:rPr>
          <w:i/>
          <w:sz w:val="20"/>
          <w:lang w:val="en-NZ"/>
        </w:rPr>
      </w:pPr>
      <w:r>
        <w:rPr>
          <w:i/>
          <w:sz w:val="20"/>
          <w:lang w:val="en-NZ"/>
        </w:rPr>
        <w:t>Wages</w:t>
      </w:r>
    </w:p>
    <w:p w:rsidR="0017700B" w:rsidP="0025444F" w:rsidRDefault="00345B35" w14:paraId="6A2E4D59" w14:textId="77777777">
      <w:pPr>
        <w:spacing w:before="1"/>
        <w:ind w:left="999" w:right="398"/>
        <w:rPr>
          <w:sz w:val="20"/>
        </w:rPr>
      </w:pPr>
      <w:r>
        <w:rPr>
          <w:sz w:val="20"/>
        </w:rPr>
        <w:t>An Employee who</w:t>
      </w:r>
      <w:r w:rsidR="0017700B">
        <w:rPr>
          <w:sz w:val="20"/>
        </w:rPr>
        <w:t>:</w:t>
      </w:r>
    </w:p>
    <w:p w:rsidR="0025444F" w:rsidP="0025444F" w:rsidRDefault="0017700B" w14:paraId="692548FD" w14:textId="19511988">
      <w:pPr>
        <w:spacing w:before="1"/>
        <w:ind w:left="999" w:right="398"/>
        <w:rPr>
          <w:b/>
          <w:sz w:val="20"/>
        </w:rPr>
      </w:pPr>
      <w:r>
        <w:rPr>
          <w:sz w:val="20"/>
        </w:rPr>
        <w:t>-</w:t>
      </w:r>
      <w:r w:rsidR="00B200DE">
        <w:rPr>
          <w:sz w:val="20"/>
        </w:rPr>
        <w:t xml:space="preserve">is </w:t>
      </w:r>
      <w:r w:rsidRPr="00D11459" w:rsidR="00B200DE">
        <w:rPr>
          <w:color w:val="FF0000"/>
          <w:sz w:val="20"/>
          <w:u w:val="single"/>
        </w:rPr>
        <w:t>not</w:t>
      </w:r>
      <w:r w:rsidRPr="00D11459" w:rsidR="00B200DE">
        <w:rPr>
          <w:color w:val="FF0000"/>
          <w:sz w:val="20"/>
        </w:rPr>
        <w:t xml:space="preserve"> considered within the </w:t>
      </w:r>
      <w:r w:rsidRPr="00D11459" w:rsidR="00B200DE">
        <w:rPr>
          <w:color w:val="FF0000"/>
          <w:sz w:val="20"/>
          <w:lang w:val="en-NZ"/>
        </w:rPr>
        <w:t>Pay Parity</w:t>
      </w:r>
      <w:r w:rsidRPr="00D11459" w:rsidR="00B200DE">
        <w:rPr>
          <w:color w:val="FF0000"/>
          <w:sz w:val="20"/>
        </w:rPr>
        <w:t xml:space="preserve"> FTE allocation</w:t>
      </w:r>
      <w:r w:rsidR="00B200DE">
        <w:rPr>
          <w:sz w:val="20"/>
        </w:rPr>
        <w:t xml:space="preserve"> </w:t>
      </w:r>
      <w:r w:rsidR="0025444F">
        <w:rPr>
          <w:sz w:val="20"/>
        </w:rPr>
        <w:t>will be paid</w:t>
      </w:r>
      <w:r w:rsidR="00B122B6">
        <w:rPr>
          <w:sz w:val="20"/>
        </w:rPr>
        <w:t xml:space="preserve"> an hourly pay rate set by the </w:t>
      </w:r>
      <w:r w:rsidR="00CA04A9">
        <w:rPr>
          <w:sz w:val="20"/>
        </w:rPr>
        <w:t>E</w:t>
      </w:r>
      <w:r w:rsidR="00B122B6">
        <w:rPr>
          <w:sz w:val="20"/>
        </w:rPr>
        <w:t xml:space="preserve">mployer of </w:t>
      </w:r>
      <w:r w:rsidR="0025444F">
        <w:rPr>
          <w:b/>
          <w:color w:val="003300"/>
          <w:sz w:val="20"/>
        </w:rPr>
        <w:t>$</w:t>
      </w:r>
      <w:r w:rsidR="0025444F">
        <w:rPr>
          <w:b/>
          <w:sz w:val="20"/>
        </w:rPr>
        <w:t>[</w:t>
      </w:r>
      <w:r w:rsidRPr="00386D62" w:rsidR="0025444F">
        <w:rPr>
          <w:b/>
          <w:sz w:val="20"/>
          <w:highlight w:val="magenta"/>
          <w:shd w:val="clear" w:color="auto" w:fill="FFFF00"/>
        </w:rPr>
        <w:t>hourly pay rate</w:t>
      </w:r>
      <w:r w:rsidR="0025444F">
        <w:rPr>
          <w:b/>
          <w:sz w:val="20"/>
        </w:rPr>
        <w:t xml:space="preserve">] </w:t>
      </w:r>
      <w:r w:rsidR="0025444F">
        <w:rPr>
          <w:sz w:val="20"/>
        </w:rPr>
        <w:t>per hour (gross)</w:t>
      </w:r>
      <w:r w:rsidR="0025444F">
        <w:rPr>
          <w:b/>
          <w:color w:val="003300"/>
          <w:sz w:val="20"/>
        </w:rPr>
        <w:t xml:space="preserve">. </w:t>
      </w:r>
      <w:r w:rsidR="0025444F">
        <w:rPr>
          <w:sz w:val="20"/>
        </w:rPr>
        <w:t>Wages shall be paid [</w:t>
      </w:r>
      <w:r w:rsidRPr="00386D62" w:rsidR="0025444F">
        <w:rPr>
          <w:b/>
          <w:sz w:val="20"/>
          <w:highlight w:val="red"/>
          <w:shd w:val="clear" w:color="auto" w:fill="FFFF00"/>
        </w:rPr>
        <w:t>weekly/fortnightly</w:t>
      </w:r>
      <w:r w:rsidR="0025444F">
        <w:rPr>
          <w:sz w:val="20"/>
        </w:rPr>
        <w:t>] into a bank account nominated by the Employee on</w:t>
      </w:r>
      <w:r w:rsidR="00CF1604">
        <w:rPr>
          <w:sz w:val="20"/>
        </w:rPr>
        <w:t xml:space="preserve"> </w:t>
      </w:r>
      <w:r w:rsidRPr="00CF1604" w:rsidR="00CF1604">
        <w:rPr>
          <w:b/>
          <w:bCs/>
          <w:sz w:val="20"/>
          <w:u w:val="single"/>
        </w:rPr>
        <w:t>Tuesday</w:t>
      </w:r>
      <w:r w:rsidRPr="00A97E48" w:rsidR="00A97E48">
        <w:rPr>
          <w:sz w:val="20"/>
        </w:rPr>
        <w:t>.</w:t>
      </w:r>
      <w:r w:rsidRPr="00A97E48" w:rsidR="0025444F">
        <w:rPr>
          <w:sz w:val="20"/>
        </w:rPr>
        <w:t xml:space="preserve"> </w:t>
      </w:r>
    </w:p>
    <w:p w:rsidR="0024212B" w:rsidRDefault="001509E7" w14:paraId="5776CCF8" w14:textId="11957496">
      <w:pPr>
        <w:pStyle w:val="BodyText"/>
        <w:ind w:left="1000" w:right="901"/>
        <w:jc w:val="both"/>
        <w:rPr>
          <w:lang w:val="en-NZ"/>
        </w:rPr>
      </w:pPr>
      <w:r w:rsidRPr="00B12B67">
        <w:rPr>
          <w:lang w:val="en-NZ"/>
        </w:rPr>
        <w:br/>
      </w:r>
      <w:r w:rsidRPr="00B12B67" w:rsidR="008B543A">
        <w:rPr>
          <w:lang w:val="en-NZ"/>
        </w:rPr>
        <w:t xml:space="preserve">The Employer will contribute in each pay period a sum equivalent to the compulsory Kiwisaver requirements. The hourly rate agreed </w:t>
      </w:r>
      <w:r w:rsidR="0011068B">
        <w:rPr>
          <w:lang w:val="en-NZ"/>
        </w:rPr>
        <w:t>[</w:t>
      </w:r>
      <w:r w:rsidRPr="002D0BA4" w:rsidR="0011068B">
        <w:rPr>
          <w:b/>
          <w:highlight w:val="red"/>
          <w:lang w:val="en-NZ"/>
        </w:rPr>
        <w:t>pick one:</w:t>
      </w:r>
      <w:r w:rsidRPr="002D0BA4" w:rsidR="0011068B">
        <w:rPr>
          <w:bCs/>
          <w:highlight w:val="red"/>
          <w:lang w:val="en-NZ"/>
        </w:rPr>
        <w:t xml:space="preserve"> </w:t>
      </w:r>
      <w:r w:rsidRPr="002D0BA4" w:rsidR="0011068B">
        <w:rPr>
          <w:b/>
          <w:highlight w:val="red"/>
          <w:lang w:val="en-NZ"/>
        </w:rPr>
        <w:t>includes / excludes</w:t>
      </w:r>
      <w:r w:rsidR="0011068B">
        <w:rPr>
          <w:bCs/>
          <w:lang w:val="en-NZ"/>
        </w:rPr>
        <w:t>]</w:t>
      </w:r>
      <w:r w:rsidR="0011068B">
        <w:rPr>
          <w:b/>
          <w:lang w:val="en-NZ"/>
        </w:rPr>
        <w:t xml:space="preserve"> </w:t>
      </w:r>
      <w:r w:rsidRPr="00B12B67" w:rsidR="008B543A">
        <w:rPr>
          <w:lang w:val="en-NZ"/>
        </w:rPr>
        <w:t>any current or future mandatory employer Kiwisaver contributions required by law.</w:t>
      </w:r>
    </w:p>
    <w:p w:rsidR="00D52D1C" w:rsidRDefault="00D52D1C" w14:paraId="282B3BEA" w14:textId="77777777">
      <w:pPr>
        <w:pStyle w:val="BodyText"/>
        <w:ind w:left="1000" w:right="901"/>
        <w:jc w:val="both"/>
        <w:rPr>
          <w:lang w:val="en-NZ"/>
        </w:rPr>
      </w:pPr>
    </w:p>
    <w:p w:rsidRPr="00B12B67" w:rsidR="00D52D1C" w:rsidP="00D52D1C" w:rsidRDefault="00D52D1C" w14:paraId="5BA8F03D" w14:textId="77777777">
      <w:pPr>
        <w:pStyle w:val="BodyText"/>
        <w:ind w:left="1000" w:right="390"/>
        <w:rPr>
          <w:lang w:val="en-NZ"/>
        </w:rPr>
      </w:pPr>
      <w:r w:rsidRPr="00B12B67">
        <w:rPr>
          <w:lang w:val="en-NZ"/>
        </w:rPr>
        <w:t>The Employee will submit timesheets on a timely basis for the payment of wages. Wages will only be paid for hours that are authorised by the Employer to be worked.</w:t>
      </w:r>
    </w:p>
    <w:p w:rsidRPr="00B12B67" w:rsidR="0024212B" w:rsidRDefault="0024212B" w14:paraId="2448D843" w14:textId="77777777">
      <w:pPr>
        <w:pStyle w:val="BodyText"/>
        <w:spacing w:before="11"/>
        <w:rPr>
          <w:sz w:val="19"/>
          <w:lang w:val="en-NZ"/>
        </w:rPr>
      </w:pPr>
    </w:p>
    <w:p w:rsidR="00102B07" w:rsidP="00166CD5" w:rsidRDefault="008B543A" w14:paraId="465C5E87" w14:textId="35E1E7C1">
      <w:pPr>
        <w:pStyle w:val="BodyText"/>
        <w:spacing w:before="1"/>
        <w:ind w:left="1000" w:right="291"/>
        <w:rPr>
          <w:lang w:val="en-NZ"/>
        </w:rPr>
      </w:pPr>
      <w:r w:rsidRPr="00B12B67">
        <w:rPr>
          <w:lang w:val="en-NZ"/>
        </w:rPr>
        <w:t>If the pay day falls on a public holiday, the wages will be paid on the working day immediately prior to the public holiday.</w:t>
      </w:r>
    </w:p>
    <w:p w:rsidR="00102B07" w:rsidRDefault="00102B07" w14:paraId="3E33D0E4" w14:textId="221070DF">
      <w:pPr>
        <w:pStyle w:val="BodyText"/>
        <w:spacing w:before="1"/>
        <w:rPr>
          <w:lang w:val="en-NZ"/>
        </w:rPr>
      </w:pPr>
    </w:p>
    <w:p w:rsidRPr="00B12B67" w:rsidR="00791796" w:rsidRDefault="00791796" w14:paraId="1F9F072B" w14:textId="77777777">
      <w:pPr>
        <w:pStyle w:val="BodyText"/>
        <w:spacing w:before="1"/>
        <w:rPr>
          <w:lang w:val="en-NZ"/>
        </w:rPr>
      </w:pPr>
    </w:p>
    <w:p w:rsidRPr="00B12B67" w:rsidR="0024212B" w:rsidRDefault="00614775" w14:paraId="2AE1BEAC" w14:textId="4F8C8A38">
      <w:pPr>
        <w:pStyle w:val="ListParagraph"/>
        <w:numPr>
          <w:ilvl w:val="1"/>
          <w:numId w:val="10"/>
        </w:numPr>
        <w:tabs>
          <w:tab w:val="left" w:pos="1298"/>
        </w:tabs>
        <w:spacing w:before="1" w:line="242" w:lineRule="exact"/>
        <w:ind w:hanging="297"/>
        <w:rPr>
          <w:i/>
          <w:sz w:val="20"/>
          <w:lang w:val="en-NZ"/>
        </w:rPr>
      </w:pPr>
      <w:r w:rsidRPr="00B12B67">
        <w:rPr>
          <w:i/>
          <w:sz w:val="20"/>
          <w:lang w:val="en-NZ"/>
        </w:rPr>
        <w:t>Salary/</w:t>
      </w:r>
      <w:r w:rsidRPr="00B12B67" w:rsidR="008B543A">
        <w:rPr>
          <w:i/>
          <w:sz w:val="20"/>
          <w:lang w:val="en-NZ"/>
        </w:rPr>
        <w:t>Wage</w:t>
      </w:r>
      <w:r w:rsidRPr="00B12B67" w:rsidR="008B543A">
        <w:rPr>
          <w:i/>
          <w:spacing w:val="-7"/>
          <w:sz w:val="20"/>
          <w:lang w:val="en-NZ"/>
        </w:rPr>
        <w:t xml:space="preserve"> </w:t>
      </w:r>
      <w:r w:rsidRPr="00B12B67" w:rsidR="008B543A">
        <w:rPr>
          <w:i/>
          <w:sz w:val="20"/>
          <w:lang w:val="en-NZ"/>
        </w:rPr>
        <w:t>Deductions</w:t>
      </w:r>
    </w:p>
    <w:p w:rsidRPr="00B12B67" w:rsidR="0024212B" w:rsidRDefault="008B543A" w14:paraId="315C8AD3" w14:textId="41E2AD1E">
      <w:pPr>
        <w:pStyle w:val="BodyText"/>
        <w:ind w:left="999" w:right="355"/>
        <w:rPr>
          <w:lang w:val="en-NZ"/>
        </w:rPr>
      </w:pPr>
      <w:r w:rsidRPr="00B12B67">
        <w:rPr>
          <w:lang w:val="en-NZ"/>
        </w:rPr>
        <w:t xml:space="preserve">The Employee consents that the Employer may make reasonable deductions from the </w:t>
      </w:r>
      <w:r w:rsidRPr="00B12B67" w:rsidR="00614775">
        <w:rPr>
          <w:lang w:val="en-NZ"/>
        </w:rPr>
        <w:t>salary/</w:t>
      </w:r>
      <w:r w:rsidRPr="00B12B67">
        <w:rPr>
          <w:lang w:val="en-NZ"/>
        </w:rPr>
        <w:t>wages payable to the Employee if:</w:t>
      </w:r>
    </w:p>
    <w:p w:rsidRPr="00B12B67" w:rsidR="0024212B" w:rsidRDefault="008B543A" w14:paraId="46469F49" w14:textId="77777777">
      <w:pPr>
        <w:pStyle w:val="ListParagraph"/>
        <w:numPr>
          <w:ilvl w:val="2"/>
          <w:numId w:val="10"/>
        </w:numPr>
        <w:tabs>
          <w:tab w:val="left" w:pos="1720"/>
        </w:tabs>
        <w:rPr>
          <w:sz w:val="20"/>
          <w:lang w:val="en-NZ"/>
        </w:rPr>
      </w:pPr>
      <w:r w:rsidRPr="00B12B67">
        <w:rPr>
          <w:sz w:val="20"/>
          <w:lang w:val="en-NZ"/>
        </w:rPr>
        <w:t>The Employee makes a written request for a deduction;</w:t>
      </w:r>
    </w:p>
    <w:p w:rsidRPr="00B12B67" w:rsidR="0024212B" w:rsidRDefault="008B543A" w14:paraId="1E599D2C" w14:textId="77777777">
      <w:pPr>
        <w:pStyle w:val="ListParagraph"/>
        <w:numPr>
          <w:ilvl w:val="2"/>
          <w:numId w:val="10"/>
        </w:numPr>
        <w:tabs>
          <w:tab w:val="left" w:pos="1720"/>
        </w:tabs>
        <w:spacing w:before="2"/>
        <w:rPr>
          <w:sz w:val="20"/>
          <w:lang w:val="en-NZ"/>
        </w:rPr>
      </w:pPr>
      <w:r w:rsidRPr="00B12B67">
        <w:rPr>
          <w:sz w:val="20"/>
          <w:lang w:val="en-NZ"/>
        </w:rPr>
        <w:t>The Employer has made overpayment(s) to the</w:t>
      </w:r>
      <w:r w:rsidRPr="00B12B67">
        <w:rPr>
          <w:spacing w:val="-25"/>
          <w:sz w:val="20"/>
          <w:lang w:val="en-NZ"/>
        </w:rPr>
        <w:t xml:space="preserve"> </w:t>
      </w:r>
      <w:r w:rsidRPr="00B12B67">
        <w:rPr>
          <w:sz w:val="20"/>
          <w:lang w:val="en-NZ"/>
        </w:rPr>
        <w:t>Employee;</w:t>
      </w:r>
    </w:p>
    <w:p w:rsidRPr="00B12B67" w:rsidR="0024212B" w:rsidRDefault="008B543A" w14:paraId="6EEF58CE" w14:textId="77777777">
      <w:pPr>
        <w:pStyle w:val="ListParagraph"/>
        <w:numPr>
          <w:ilvl w:val="2"/>
          <w:numId w:val="10"/>
        </w:numPr>
        <w:tabs>
          <w:tab w:val="left" w:pos="1720"/>
        </w:tabs>
        <w:spacing w:line="242" w:lineRule="exact"/>
        <w:rPr>
          <w:sz w:val="20"/>
          <w:lang w:val="en-NZ"/>
        </w:rPr>
      </w:pPr>
      <w:r w:rsidRPr="00B12B67">
        <w:rPr>
          <w:sz w:val="20"/>
          <w:lang w:val="en-NZ"/>
        </w:rPr>
        <w:t>The Employee has outstanding debts owing to</w:t>
      </w:r>
      <w:r w:rsidRPr="00B12B67">
        <w:rPr>
          <w:spacing w:val="-5"/>
          <w:sz w:val="20"/>
          <w:lang w:val="en-NZ"/>
        </w:rPr>
        <w:t xml:space="preserve"> </w:t>
      </w:r>
      <w:r w:rsidRPr="00B12B67">
        <w:rPr>
          <w:sz w:val="20"/>
          <w:lang w:val="en-NZ"/>
        </w:rPr>
        <w:t>the Employer;</w:t>
      </w:r>
    </w:p>
    <w:p w:rsidRPr="00B12B67" w:rsidR="0024212B" w:rsidRDefault="008B543A" w14:paraId="6F2EBD09" w14:textId="77777777">
      <w:pPr>
        <w:pStyle w:val="ListParagraph"/>
        <w:numPr>
          <w:ilvl w:val="2"/>
          <w:numId w:val="10"/>
        </w:numPr>
        <w:tabs>
          <w:tab w:val="left" w:pos="1720"/>
        </w:tabs>
        <w:spacing w:line="242" w:lineRule="exact"/>
        <w:rPr>
          <w:sz w:val="20"/>
          <w:lang w:val="en-NZ"/>
        </w:rPr>
      </w:pPr>
      <w:r w:rsidRPr="00B12B67">
        <w:rPr>
          <w:sz w:val="20"/>
          <w:lang w:val="en-NZ"/>
        </w:rPr>
        <w:t>The</w:t>
      </w:r>
      <w:r w:rsidRPr="00B12B67">
        <w:rPr>
          <w:spacing w:val="-7"/>
          <w:sz w:val="20"/>
          <w:lang w:val="en-NZ"/>
        </w:rPr>
        <w:t xml:space="preserve"> </w:t>
      </w:r>
      <w:r w:rsidRPr="00B12B67">
        <w:rPr>
          <w:sz w:val="20"/>
          <w:lang w:val="en-NZ"/>
        </w:rPr>
        <w:t>Employee</w:t>
      </w:r>
      <w:r w:rsidRPr="00B12B67">
        <w:rPr>
          <w:spacing w:val="-7"/>
          <w:sz w:val="20"/>
          <w:lang w:val="en-NZ"/>
        </w:rPr>
        <w:t xml:space="preserve"> </w:t>
      </w:r>
      <w:r w:rsidRPr="00B12B67">
        <w:rPr>
          <w:sz w:val="20"/>
          <w:lang w:val="en-NZ"/>
        </w:rPr>
        <w:t>is</w:t>
      </w:r>
      <w:r w:rsidRPr="00B12B67">
        <w:rPr>
          <w:spacing w:val="-6"/>
          <w:sz w:val="20"/>
          <w:lang w:val="en-NZ"/>
        </w:rPr>
        <w:t xml:space="preserve"> </w:t>
      </w:r>
      <w:r w:rsidRPr="00B12B67">
        <w:rPr>
          <w:sz w:val="20"/>
          <w:lang w:val="en-NZ"/>
        </w:rPr>
        <w:t>in</w:t>
      </w:r>
      <w:r w:rsidRPr="00B12B67">
        <w:rPr>
          <w:spacing w:val="-3"/>
          <w:sz w:val="20"/>
          <w:lang w:val="en-NZ"/>
        </w:rPr>
        <w:t xml:space="preserve"> </w:t>
      </w:r>
      <w:r w:rsidRPr="00B12B67">
        <w:rPr>
          <w:sz w:val="20"/>
          <w:lang w:val="en-NZ"/>
        </w:rPr>
        <w:t>unauthorised</w:t>
      </w:r>
      <w:r w:rsidRPr="00B12B67">
        <w:rPr>
          <w:spacing w:val="-1"/>
          <w:sz w:val="20"/>
          <w:lang w:val="en-NZ"/>
        </w:rPr>
        <w:t xml:space="preserve"> </w:t>
      </w:r>
      <w:r w:rsidRPr="00B12B67">
        <w:rPr>
          <w:sz w:val="20"/>
          <w:lang w:val="en-NZ"/>
        </w:rPr>
        <w:t>possession</w:t>
      </w:r>
      <w:r w:rsidRPr="00B12B67">
        <w:rPr>
          <w:spacing w:val="-2"/>
          <w:sz w:val="20"/>
          <w:lang w:val="en-NZ"/>
        </w:rPr>
        <w:t xml:space="preserve"> </w:t>
      </w:r>
      <w:r w:rsidRPr="00B12B67">
        <w:rPr>
          <w:sz w:val="20"/>
          <w:lang w:val="en-NZ"/>
        </w:rPr>
        <w:t>of</w:t>
      </w:r>
      <w:r w:rsidRPr="00B12B67">
        <w:rPr>
          <w:spacing w:val="-7"/>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Employer’s</w:t>
      </w:r>
      <w:r w:rsidRPr="00B12B67">
        <w:rPr>
          <w:spacing w:val="-7"/>
          <w:sz w:val="20"/>
          <w:lang w:val="en-NZ"/>
        </w:rPr>
        <w:t xml:space="preserve"> </w:t>
      </w:r>
      <w:r w:rsidRPr="00B12B67">
        <w:rPr>
          <w:sz w:val="20"/>
          <w:lang w:val="en-NZ"/>
        </w:rPr>
        <w:t>property;</w:t>
      </w:r>
      <w:r w:rsidRPr="00B12B67">
        <w:rPr>
          <w:spacing w:val="-5"/>
          <w:sz w:val="20"/>
          <w:lang w:val="en-NZ"/>
        </w:rPr>
        <w:t xml:space="preserve"> </w:t>
      </w:r>
      <w:r w:rsidRPr="00B12B67">
        <w:rPr>
          <w:sz w:val="20"/>
          <w:lang w:val="en-NZ"/>
        </w:rPr>
        <w:t>or</w:t>
      </w:r>
    </w:p>
    <w:p w:rsidRPr="00B12B67" w:rsidR="0024212B" w:rsidRDefault="008B543A" w14:paraId="6F16F92E" w14:textId="77777777">
      <w:pPr>
        <w:pStyle w:val="ListParagraph"/>
        <w:numPr>
          <w:ilvl w:val="2"/>
          <w:numId w:val="10"/>
        </w:numPr>
        <w:tabs>
          <w:tab w:val="left" w:pos="1720"/>
        </w:tabs>
        <w:spacing w:before="1"/>
        <w:ind w:right="689"/>
        <w:rPr>
          <w:sz w:val="20"/>
          <w:lang w:val="en-NZ"/>
        </w:rPr>
      </w:pPr>
      <w:r w:rsidRPr="00B12B67">
        <w:rPr>
          <w:sz w:val="20"/>
          <w:lang w:val="en-NZ"/>
        </w:rPr>
        <w:t>The Employee is responsible for loss or damage to the Employer’s property, including its motor</w:t>
      </w:r>
      <w:r w:rsidRPr="00B12B67">
        <w:rPr>
          <w:spacing w:val="-10"/>
          <w:sz w:val="20"/>
          <w:lang w:val="en-NZ"/>
        </w:rPr>
        <w:t xml:space="preserve"> </w:t>
      </w:r>
      <w:r w:rsidRPr="00B12B67">
        <w:rPr>
          <w:sz w:val="20"/>
          <w:lang w:val="en-NZ"/>
        </w:rPr>
        <w:t>vehicles.</w:t>
      </w:r>
    </w:p>
    <w:p w:rsidRPr="00B12B67" w:rsidR="0024212B" w:rsidRDefault="0024212B" w14:paraId="5F623DBD" w14:textId="77777777">
      <w:pPr>
        <w:pStyle w:val="BodyText"/>
        <w:spacing w:before="9"/>
        <w:rPr>
          <w:sz w:val="19"/>
          <w:lang w:val="en-NZ"/>
        </w:rPr>
      </w:pPr>
    </w:p>
    <w:p w:rsidRPr="00B12B67" w:rsidR="0024212B" w:rsidRDefault="008B543A" w14:paraId="56E76861" w14:textId="77777777">
      <w:pPr>
        <w:pStyle w:val="BodyText"/>
        <w:spacing w:before="1"/>
        <w:ind w:left="1000"/>
        <w:rPr>
          <w:lang w:val="en-NZ"/>
        </w:rPr>
      </w:pPr>
      <w:r w:rsidRPr="00B12B67">
        <w:rPr>
          <w:lang w:val="en-NZ"/>
        </w:rPr>
        <w:t>The Employer will consult with the Employee before any decision to deduct from wages is made.</w:t>
      </w:r>
    </w:p>
    <w:p w:rsidRPr="00B12B67" w:rsidR="00DC733B" w:rsidRDefault="00DC733B" w14:paraId="5BF83F5C" w14:textId="77777777">
      <w:pPr>
        <w:pStyle w:val="BodyText"/>
        <w:spacing w:before="10"/>
        <w:rPr>
          <w:sz w:val="19"/>
          <w:lang w:val="en-NZ"/>
        </w:rPr>
      </w:pPr>
    </w:p>
    <w:p w:rsidR="0024212B" w:rsidRDefault="008B543A" w14:paraId="33666AD2" w14:textId="6190C9E1">
      <w:pPr>
        <w:pStyle w:val="ListParagraph"/>
        <w:numPr>
          <w:ilvl w:val="1"/>
          <w:numId w:val="10"/>
        </w:numPr>
        <w:tabs>
          <w:tab w:val="left" w:pos="1298"/>
        </w:tabs>
        <w:spacing w:before="1" w:line="243" w:lineRule="exact"/>
        <w:ind w:hanging="297"/>
        <w:rPr>
          <w:i/>
          <w:sz w:val="20"/>
          <w:lang w:val="en-NZ"/>
        </w:rPr>
      </w:pPr>
      <w:r w:rsidRPr="00B12B67">
        <w:rPr>
          <w:i/>
          <w:sz w:val="20"/>
          <w:lang w:val="en-NZ"/>
        </w:rPr>
        <w:t>Review of</w:t>
      </w:r>
      <w:r w:rsidRPr="00B12B67">
        <w:rPr>
          <w:i/>
          <w:spacing w:val="-12"/>
          <w:sz w:val="20"/>
          <w:lang w:val="en-NZ"/>
        </w:rPr>
        <w:t xml:space="preserve"> </w:t>
      </w:r>
      <w:r w:rsidR="00E06BA9">
        <w:rPr>
          <w:i/>
          <w:spacing w:val="-12"/>
          <w:sz w:val="20"/>
          <w:lang w:val="en-NZ"/>
        </w:rPr>
        <w:t>Salary</w:t>
      </w:r>
    </w:p>
    <w:p w:rsidR="00B45F27" w:rsidP="00B45F27" w:rsidRDefault="00B45F27" w14:paraId="1F746F13" w14:textId="074A4BBF">
      <w:pPr>
        <w:tabs>
          <w:tab w:val="left" w:pos="1298"/>
        </w:tabs>
        <w:spacing w:before="1" w:line="243" w:lineRule="exact"/>
        <w:ind w:left="1000"/>
        <w:rPr>
          <w:iCs/>
          <w:sz w:val="20"/>
          <w:lang w:val="en-NZ"/>
        </w:rPr>
      </w:pPr>
      <w:r w:rsidRPr="00B45F27">
        <w:rPr>
          <w:iCs/>
          <w:sz w:val="20"/>
          <w:lang w:val="en-NZ"/>
        </w:rPr>
        <w:t xml:space="preserve">For Employees </w:t>
      </w:r>
      <w:r w:rsidRPr="00B45F27">
        <w:rPr>
          <w:iCs/>
          <w:color w:val="00B050"/>
          <w:sz w:val="20"/>
          <w:lang w:val="en-NZ"/>
        </w:rPr>
        <w:t>within the Pay Parity FTE allocation</w:t>
      </w:r>
      <w:r w:rsidRPr="00B45F27">
        <w:rPr>
          <w:iCs/>
          <w:sz w:val="20"/>
          <w:lang w:val="en-NZ"/>
        </w:rPr>
        <w:t xml:space="preserve">, the </w:t>
      </w:r>
      <w:r w:rsidRPr="005C17BE">
        <w:rPr>
          <w:iCs/>
          <w:sz w:val="20"/>
          <w:u w:val="single"/>
          <w:lang w:val="en-NZ"/>
        </w:rPr>
        <w:t>payband</w:t>
      </w:r>
      <w:r w:rsidRPr="00B45F27">
        <w:rPr>
          <w:iCs/>
          <w:sz w:val="20"/>
          <w:lang w:val="en-NZ"/>
        </w:rPr>
        <w:t xml:space="preserve"> they are entitled to be paid on is based on the Employee’s role</w:t>
      </w:r>
      <w:r w:rsidR="00A61F18">
        <w:rPr>
          <w:iCs/>
          <w:sz w:val="20"/>
          <w:lang w:val="en-NZ"/>
        </w:rPr>
        <w:t xml:space="preserve"> as per their employment agreement</w:t>
      </w:r>
      <w:r w:rsidRPr="00B45F27">
        <w:rPr>
          <w:iCs/>
          <w:sz w:val="20"/>
          <w:lang w:val="en-NZ"/>
        </w:rPr>
        <w:t xml:space="preserve">, </w:t>
      </w:r>
      <w:r w:rsidR="00A61F18">
        <w:rPr>
          <w:iCs/>
          <w:sz w:val="20"/>
          <w:lang w:val="en-NZ"/>
        </w:rPr>
        <w:t xml:space="preserve">as well as </w:t>
      </w:r>
      <w:r w:rsidRPr="00B45F27">
        <w:rPr>
          <w:iCs/>
          <w:sz w:val="20"/>
          <w:lang w:val="en-NZ"/>
        </w:rPr>
        <w:t>qualifications and length of experience as per the pay band criteria (link).</w:t>
      </w:r>
      <w:r w:rsidR="00FF269E">
        <w:rPr>
          <w:iCs/>
          <w:sz w:val="20"/>
          <w:lang w:val="en-NZ"/>
        </w:rPr>
        <w:t xml:space="preserve"> Under pay parity </w:t>
      </w:r>
      <w:r w:rsidR="00505DA9">
        <w:rPr>
          <w:iCs/>
          <w:sz w:val="20"/>
          <w:lang w:val="en-NZ"/>
        </w:rPr>
        <w:t xml:space="preserve">moving to a higher pay band is funded </w:t>
      </w:r>
      <w:r w:rsidR="00501F1C">
        <w:rPr>
          <w:iCs/>
          <w:sz w:val="20"/>
          <w:lang w:val="en-NZ"/>
        </w:rPr>
        <w:t>by the gap funding provided by pay parity.</w:t>
      </w:r>
      <w:r w:rsidR="00B90C79">
        <w:rPr>
          <w:iCs/>
          <w:sz w:val="20"/>
          <w:lang w:val="en-NZ"/>
        </w:rPr>
        <w:t xml:space="preserve"> As</w:t>
      </w:r>
      <w:r w:rsidR="00504912">
        <w:rPr>
          <w:iCs/>
          <w:sz w:val="20"/>
          <w:lang w:val="en-NZ"/>
        </w:rPr>
        <w:t xml:space="preserve"> additional</w:t>
      </w:r>
      <w:r w:rsidR="00B90C79">
        <w:rPr>
          <w:iCs/>
          <w:sz w:val="20"/>
          <w:lang w:val="en-NZ"/>
        </w:rPr>
        <w:t xml:space="preserve"> payband criteria is satisfied </w:t>
      </w:r>
      <w:r w:rsidR="00504912">
        <w:rPr>
          <w:iCs/>
          <w:sz w:val="20"/>
          <w:lang w:val="en-NZ"/>
        </w:rPr>
        <w:t xml:space="preserve">increases </w:t>
      </w:r>
      <w:r w:rsidR="00FE6F68">
        <w:rPr>
          <w:iCs/>
          <w:sz w:val="20"/>
          <w:lang w:val="en-NZ"/>
        </w:rPr>
        <w:t xml:space="preserve">in </w:t>
      </w:r>
      <w:r w:rsidR="00FE6F68">
        <w:rPr>
          <w:b/>
          <w:bCs/>
          <w:iCs/>
          <w:sz w:val="20"/>
          <w:lang w:val="en-NZ"/>
        </w:rPr>
        <w:t>the payband</w:t>
      </w:r>
      <w:r w:rsidR="00F30D2F">
        <w:rPr>
          <w:b/>
          <w:bCs/>
          <w:iCs/>
          <w:sz w:val="20"/>
          <w:lang w:val="en-NZ"/>
        </w:rPr>
        <w:t xml:space="preserve"> from one payband to a higher </w:t>
      </w:r>
      <w:r w:rsidRPr="00F30D2F" w:rsidR="00F30D2F">
        <w:rPr>
          <w:b/>
          <w:bCs/>
          <w:iCs/>
          <w:sz w:val="20"/>
          <w:lang w:val="en-NZ"/>
        </w:rPr>
        <w:t>band</w:t>
      </w:r>
      <w:r w:rsidR="00F30D2F">
        <w:rPr>
          <w:iCs/>
          <w:sz w:val="20"/>
          <w:lang w:val="en-NZ"/>
        </w:rPr>
        <w:t xml:space="preserve"> </w:t>
      </w:r>
      <w:r w:rsidRPr="00F30D2F" w:rsidR="00504912">
        <w:rPr>
          <w:iCs/>
          <w:sz w:val="20"/>
          <w:lang w:val="en-NZ"/>
        </w:rPr>
        <w:t>should</w:t>
      </w:r>
      <w:r w:rsidR="00504912">
        <w:rPr>
          <w:iCs/>
          <w:sz w:val="20"/>
          <w:lang w:val="en-NZ"/>
        </w:rPr>
        <w:t xml:space="preserve"> be actioned </w:t>
      </w:r>
      <w:r w:rsidR="002B4E45">
        <w:rPr>
          <w:iCs/>
          <w:sz w:val="20"/>
          <w:lang w:val="en-NZ"/>
        </w:rPr>
        <w:t>within 2 pay periods.</w:t>
      </w:r>
    </w:p>
    <w:p w:rsidR="002B4E45" w:rsidP="00B45F27" w:rsidRDefault="002B4E45" w14:paraId="1963C0B6" w14:textId="77777777">
      <w:pPr>
        <w:tabs>
          <w:tab w:val="left" w:pos="1298"/>
        </w:tabs>
        <w:spacing w:before="1" w:line="243" w:lineRule="exact"/>
        <w:ind w:left="1000"/>
        <w:rPr>
          <w:iCs/>
          <w:sz w:val="20"/>
          <w:lang w:val="en-NZ"/>
        </w:rPr>
      </w:pPr>
    </w:p>
    <w:p w:rsidR="002B4E45" w:rsidP="00B45F27" w:rsidRDefault="00082AA8" w14:paraId="3BB68DA2" w14:textId="5B3CE5D8">
      <w:pPr>
        <w:tabs>
          <w:tab w:val="left" w:pos="1298"/>
        </w:tabs>
        <w:spacing w:before="1" w:line="243" w:lineRule="exact"/>
        <w:ind w:left="1000"/>
        <w:rPr>
          <w:iCs/>
          <w:sz w:val="20"/>
          <w:lang w:val="en-NZ"/>
        </w:rPr>
      </w:pPr>
      <w:r>
        <w:rPr>
          <w:iCs/>
          <w:sz w:val="20"/>
          <w:lang w:val="en-NZ"/>
        </w:rPr>
        <w:t>In addition to this performance will be reviewed once per year</w:t>
      </w:r>
      <w:r w:rsidR="00DA4D47">
        <w:rPr>
          <w:iCs/>
          <w:sz w:val="20"/>
          <w:lang w:val="en-NZ"/>
        </w:rPr>
        <w:t>.</w:t>
      </w:r>
      <w:r w:rsidR="005329BA">
        <w:rPr>
          <w:iCs/>
          <w:sz w:val="20"/>
          <w:lang w:val="en-NZ"/>
        </w:rPr>
        <w:t xml:space="preserve"> Performance is a part of the criteria of the pay</w:t>
      </w:r>
      <w:r w:rsidR="00F84C10">
        <w:rPr>
          <w:iCs/>
          <w:sz w:val="20"/>
          <w:lang w:val="en-NZ"/>
        </w:rPr>
        <w:t xml:space="preserve"> </w:t>
      </w:r>
      <w:r w:rsidR="005329BA">
        <w:rPr>
          <w:iCs/>
          <w:sz w:val="20"/>
          <w:lang w:val="en-NZ"/>
        </w:rPr>
        <w:t>bands.</w:t>
      </w:r>
    </w:p>
    <w:p w:rsidR="006D612B" w:rsidP="00B45F27" w:rsidRDefault="006D612B" w14:paraId="2B8C5914" w14:textId="77777777">
      <w:pPr>
        <w:tabs>
          <w:tab w:val="left" w:pos="1298"/>
        </w:tabs>
        <w:spacing w:before="1" w:line="243" w:lineRule="exact"/>
        <w:ind w:left="1000"/>
        <w:rPr>
          <w:iCs/>
          <w:sz w:val="20"/>
          <w:lang w:val="en-NZ"/>
        </w:rPr>
      </w:pPr>
    </w:p>
    <w:p w:rsidR="00102B07" w:rsidP="00102B07" w:rsidRDefault="00102B07" w14:paraId="42596BC5" w14:textId="1B8B5D92">
      <w:pPr>
        <w:pStyle w:val="ListParagraph"/>
        <w:numPr>
          <w:ilvl w:val="1"/>
          <w:numId w:val="10"/>
        </w:numPr>
        <w:tabs>
          <w:tab w:val="left" w:pos="1298"/>
        </w:tabs>
        <w:spacing w:before="1" w:line="243" w:lineRule="exact"/>
        <w:ind w:hanging="297"/>
        <w:rPr>
          <w:i/>
          <w:sz w:val="20"/>
          <w:lang w:val="en-NZ"/>
        </w:rPr>
      </w:pPr>
      <w:r w:rsidRPr="00B12B67">
        <w:rPr>
          <w:i/>
          <w:sz w:val="20"/>
          <w:lang w:val="en-NZ"/>
        </w:rPr>
        <w:t>Review of</w:t>
      </w:r>
      <w:r w:rsidRPr="00B12B67">
        <w:rPr>
          <w:i/>
          <w:spacing w:val="-12"/>
          <w:sz w:val="20"/>
          <w:lang w:val="en-NZ"/>
        </w:rPr>
        <w:t xml:space="preserve"> </w:t>
      </w:r>
      <w:r w:rsidRPr="00B12B67">
        <w:rPr>
          <w:i/>
          <w:sz w:val="20"/>
          <w:lang w:val="en-NZ"/>
        </w:rPr>
        <w:t>Wages</w:t>
      </w:r>
    </w:p>
    <w:p w:rsidRPr="00B12B67" w:rsidR="0024212B" w:rsidRDefault="008B543A" w14:paraId="7B1CDA32" w14:textId="17A9D7B2">
      <w:pPr>
        <w:pStyle w:val="BodyText"/>
        <w:spacing w:line="243" w:lineRule="exact"/>
        <w:ind w:left="999"/>
        <w:rPr>
          <w:lang w:val="en-NZ"/>
        </w:rPr>
      </w:pPr>
      <w:r w:rsidRPr="00B12B67">
        <w:rPr>
          <w:lang w:val="en-NZ"/>
        </w:rPr>
        <w:t>Wages will be reviewed once per</w:t>
      </w:r>
      <w:r w:rsidRPr="00B12B67">
        <w:rPr>
          <w:spacing w:val="-15"/>
          <w:lang w:val="en-NZ"/>
        </w:rPr>
        <w:t xml:space="preserve"> </w:t>
      </w:r>
      <w:r w:rsidRPr="00B12B67">
        <w:rPr>
          <w:lang w:val="en-NZ"/>
        </w:rPr>
        <w:t>year.</w:t>
      </w:r>
    </w:p>
    <w:p w:rsidRPr="00B12B67" w:rsidR="0024212B" w:rsidRDefault="0024212B" w14:paraId="1CEB9D30" w14:textId="77777777">
      <w:pPr>
        <w:pStyle w:val="BodyText"/>
        <w:spacing w:before="1"/>
        <w:rPr>
          <w:lang w:val="en-NZ"/>
        </w:rPr>
      </w:pPr>
    </w:p>
    <w:p w:rsidRPr="00B12B67" w:rsidR="0024212B" w:rsidRDefault="008B543A" w14:paraId="15F9F901" w14:textId="00F68A94">
      <w:pPr>
        <w:pStyle w:val="BodyText"/>
        <w:ind w:left="1000" w:right="284"/>
        <w:rPr>
          <w:lang w:val="en-NZ"/>
        </w:rPr>
      </w:pPr>
      <w:r w:rsidRPr="00B12B67">
        <w:rPr>
          <w:lang w:val="en-NZ"/>
        </w:rPr>
        <w:t>There is no expectation that the wages will be increased as a result of such review. To ensure the continual operation of the Employer, all pay increases are subject to economic considerations, budget constraints, and performance reviews.</w:t>
      </w:r>
    </w:p>
    <w:p w:rsidRPr="00B12B67" w:rsidR="0024212B" w:rsidRDefault="0024212B" w14:paraId="31D2688A" w14:textId="77777777">
      <w:pPr>
        <w:pStyle w:val="BodyText"/>
        <w:spacing w:before="5"/>
        <w:rPr>
          <w:lang w:val="en-NZ"/>
        </w:rPr>
      </w:pPr>
    </w:p>
    <w:p w:rsidRPr="00B12B67" w:rsidR="0024212B" w:rsidRDefault="008B543A" w14:paraId="7001536A"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Koha</w:t>
      </w:r>
    </w:p>
    <w:p w:rsidRPr="00B12B67" w:rsidR="0024212B" w:rsidRDefault="008B543A" w14:paraId="7DEA0F2D" w14:textId="77777777">
      <w:pPr>
        <w:pStyle w:val="BodyText"/>
        <w:spacing w:line="237" w:lineRule="auto"/>
        <w:ind w:left="999" w:right="455"/>
        <w:rPr>
          <w:lang w:val="en-NZ"/>
        </w:rPr>
      </w:pPr>
      <w:r w:rsidRPr="00B12B67">
        <w:rPr>
          <w:lang w:val="en-NZ"/>
        </w:rPr>
        <w:t>All koha received in the course of employment are the property of the Employer. Any koha received during employment shall be declared and given immediately to the Employer.</w:t>
      </w:r>
    </w:p>
    <w:p w:rsidR="003E6BC1" w:rsidRDefault="003E6BC1" w14:paraId="5FAC9EBD" w14:textId="77777777">
      <w:pPr>
        <w:pStyle w:val="BodyText"/>
        <w:spacing w:before="40"/>
        <w:ind w:left="1000" w:right="421"/>
        <w:rPr>
          <w:lang w:val="en-NZ"/>
        </w:rPr>
      </w:pPr>
    </w:p>
    <w:p w:rsidR="0024212B" w:rsidRDefault="008B543A" w14:paraId="3A9FBCDE" w14:textId="1EE8AFCA">
      <w:pPr>
        <w:pStyle w:val="BodyText"/>
        <w:spacing w:before="40"/>
        <w:ind w:left="1000" w:right="421"/>
        <w:rPr>
          <w:lang w:val="en-NZ"/>
        </w:rPr>
      </w:pPr>
      <w:r w:rsidRPr="00B12B67">
        <w:rPr>
          <w:lang w:val="en-NZ"/>
        </w:rPr>
        <w:t>When acting in their capacity as an employee, the Employee will not, either directly or indirectly, receive or accept any koha, gratuity, emolument, or payment of any kind from any person in the course of their employment, whether for their own benefit or for the benefit of any person or entity other than the Employer.</w:t>
      </w:r>
    </w:p>
    <w:p w:rsidRPr="00B12B67" w:rsidR="003E6BC1" w:rsidRDefault="003E6BC1" w14:paraId="0A04050F" w14:textId="77777777">
      <w:pPr>
        <w:pStyle w:val="BodyText"/>
        <w:spacing w:before="40"/>
        <w:ind w:left="1000" w:right="421"/>
        <w:rPr>
          <w:lang w:val="en-NZ"/>
        </w:rPr>
      </w:pPr>
    </w:p>
    <w:p w:rsidRPr="00B12B67" w:rsidR="0024212B" w:rsidRDefault="008B543A" w14:paraId="1D1D5AD4" w14:textId="77777777">
      <w:pPr>
        <w:pStyle w:val="ListParagraph"/>
        <w:numPr>
          <w:ilvl w:val="1"/>
          <w:numId w:val="10"/>
        </w:numPr>
        <w:tabs>
          <w:tab w:val="left" w:pos="1298"/>
        </w:tabs>
        <w:spacing w:before="68" w:line="242" w:lineRule="exact"/>
        <w:ind w:hanging="297"/>
        <w:rPr>
          <w:i/>
          <w:sz w:val="20"/>
          <w:lang w:val="en-NZ"/>
        </w:rPr>
      </w:pPr>
      <w:r w:rsidRPr="00B12B67">
        <w:rPr>
          <w:i/>
          <w:sz w:val="20"/>
          <w:lang w:val="en-NZ"/>
        </w:rPr>
        <w:t>Reimbursement of</w:t>
      </w:r>
      <w:r w:rsidRPr="00B12B67">
        <w:rPr>
          <w:i/>
          <w:spacing w:val="-17"/>
          <w:sz w:val="20"/>
          <w:lang w:val="en-NZ"/>
        </w:rPr>
        <w:t xml:space="preserve"> </w:t>
      </w:r>
      <w:r w:rsidRPr="00B12B67">
        <w:rPr>
          <w:i/>
          <w:sz w:val="20"/>
          <w:lang w:val="en-NZ"/>
        </w:rPr>
        <w:t>Expenses</w:t>
      </w:r>
    </w:p>
    <w:p w:rsidRPr="00B12B67" w:rsidR="0024212B" w:rsidRDefault="008B543A" w14:paraId="0A324A1D" w14:textId="77777777">
      <w:pPr>
        <w:pStyle w:val="BodyText"/>
        <w:ind w:left="1000" w:right="483"/>
        <w:rPr>
          <w:lang w:val="en-NZ"/>
        </w:rPr>
      </w:pPr>
      <w:r w:rsidRPr="00B12B67">
        <w:rPr>
          <w:lang w:val="en-NZ"/>
        </w:rPr>
        <w:t>The Employer will reimburse the Employee for all prior-approved, reasonable expenses incurred in the course of employment. The Employer requires a claim for any expenses to be supported by GST receipts.</w:t>
      </w:r>
    </w:p>
    <w:p w:rsidRPr="00B12B67" w:rsidR="0024212B" w:rsidRDefault="0024212B" w14:paraId="4651FEDF" w14:textId="77777777">
      <w:pPr>
        <w:pStyle w:val="BodyText"/>
        <w:spacing w:before="11"/>
        <w:rPr>
          <w:sz w:val="19"/>
          <w:lang w:val="en-NZ"/>
        </w:rPr>
      </w:pPr>
    </w:p>
    <w:p w:rsidR="0024212B" w:rsidRDefault="008B543A" w14:paraId="52AB7DAA" w14:textId="01BF41D5">
      <w:pPr>
        <w:pStyle w:val="BodyText"/>
        <w:ind w:left="1000" w:right="419"/>
        <w:rPr>
          <w:lang w:val="en-NZ"/>
        </w:rPr>
      </w:pPr>
      <w:r w:rsidRPr="00B12B67">
        <w:rPr>
          <w:lang w:val="en-NZ"/>
        </w:rPr>
        <w:t>In calculating reimbursement for the costs of travel via motor vehicle, the Employer will use the current IRD standard mileage rate. If the Employee wishes to claim reimbursement for vehicle travel costs, they will provide the Employer with an up-to-date vehicle logbook for the respective motor vehicle.</w:t>
      </w:r>
    </w:p>
    <w:p w:rsidR="008476B1" w:rsidRDefault="008476B1" w14:paraId="214D2A53" w14:textId="285D707F">
      <w:pPr>
        <w:pStyle w:val="BodyText"/>
        <w:ind w:left="1000" w:right="419"/>
        <w:rPr>
          <w:lang w:val="en-NZ"/>
        </w:rPr>
      </w:pPr>
    </w:p>
    <w:p w:rsidR="008476B1" w:rsidRDefault="008476B1" w14:paraId="23B1876A" w14:textId="57A2BB0E">
      <w:pPr>
        <w:pStyle w:val="BodyText"/>
        <w:ind w:left="1000" w:right="419"/>
        <w:rPr>
          <w:lang w:val="en-NZ"/>
        </w:rPr>
      </w:pPr>
      <w:r>
        <w:rPr>
          <w:i/>
          <w:iCs/>
          <w:lang w:val="en-NZ"/>
        </w:rPr>
        <w:t>6.8 Allowances in addition to salary</w:t>
      </w:r>
    </w:p>
    <w:p w:rsidR="00500240" w:rsidP="00500240" w:rsidRDefault="00500240" w14:paraId="40414CA4" w14:textId="77777777">
      <w:pPr>
        <w:pStyle w:val="BodyText"/>
        <w:ind w:left="1000" w:right="419"/>
        <w:rPr>
          <w:lang w:val="en-NZ"/>
        </w:rPr>
      </w:pPr>
      <w:r>
        <w:rPr>
          <w:lang w:val="en-NZ"/>
        </w:rPr>
        <w:t xml:space="preserve">Allowances above the minimum employment entitlements are funded directly by the Employer. </w:t>
      </w:r>
    </w:p>
    <w:p w:rsidR="008476B1" w:rsidRDefault="0011254B" w14:paraId="18EEE899" w14:textId="47622581">
      <w:pPr>
        <w:pStyle w:val="BodyText"/>
        <w:ind w:left="1000" w:right="419"/>
        <w:rPr>
          <w:lang w:val="en-NZ"/>
        </w:rPr>
      </w:pPr>
      <w:r>
        <w:rPr>
          <w:lang w:val="en-NZ"/>
        </w:rPr>
        <w:t>All allowances are subject to</w:t>
      </w:r>
      <w:r w:rsidR="00FA38FA">
        <w:rPr>
          <w:lang w:val="en-NZ"/>
        </w:rPr>
        <w:t>:</w:t>
      </w:r>
    </w:p>
    <w:p w:rsidR="00FA38FA" w:rsidRDefault="00FA38FA" w14:paraId="1B45A2ED" w14:textId="378BD511">
      <w:pPr>
        <w:pStyle w:val="BodyText"/>
        <w:ind w:left="1000" w:right="419"/>
        <w:rPr>
          <w:lang w:val="en-NZ"/>
        </w:rPr>
      </w:pPr>
      <w:r>
        <w:rPr>
          <w:lang w:val="en-NZ"/>
        </w:rPr>
        <w:t>-</w:t>
      </w:r>
      <w:r w:rsidR="00BB7DFB">
        <w:rPr>
          <w:lang w:val="en-NZ"/>
        </w:rPr>
        <w:t>Ongoing r</w:t>
      </w:r>
      <w:r w:rsidR="00545494">
        <w:rPr>
          <w:lang w:val="en-NZ"/>
        </w:rPr>
        <w:t xml:space="preserve">eview </w:t>
      </w:r>
      <w:r w:rsidR="007C50D3">
        <w:rPr>
          <w:lang w:val="en-NZ"/>
        </w:rPr>
        <w:t>by the Chairperson/Committee</w:t>
      </w:r>
      <w:r w:rsidR="008A7D64">
        <w:rPr>
          <w:lang w:val="en-NZ"/>
        </w:rPr>
        <w:t>.</w:t>
      </w:r>
    </w:p>
    <w:p w:rsidR="007C50D3" w:rsidRDefault="003B16B1" w14:paraId="62686AB4" w14:textId="0808A51F">
      <w:pPr>
        <w:pStyle w:val="BodyText"/>
        <w:ind w:left="1000" w:right="419"/>
        <w:rPr>
          <w:lang w:val="en-NZ"/>
        </w:rPr>
      </w:pPr>
      <w:r>
        <w:rPr>
          <w:lang w:val="en-NZ"/>
        </w:rPr>
        <w:t>-Factor in performance and require a</w:t>
      </w:r>
      <w:r w:rsidR="00FB4246">
        <w:rPr>
          <w:lang w:val="en-NZ"/>
        </w:rPr>
        <w:t xml:space="preserve">pproval by the Chairperson/Committee, including signed </w:t>
      </w:r>
      <w:r w:rsidR="009E06BC">
        <w:rPr>
          <w:lang w:val="en-NZ"/>
        </w:rPr>
        <w:t>minutes to document the decision.</w:t>
      </w:r>
    </w:p>
    <w:p w:rsidR="007D120E" w:rsidP="007D120E" w:rsidRDefault="0011274B" w14:paraId="7C7134C9" w14:textId="32DE0462">
      <w:pPr>
        <w:pStyle w:val="BodyText"/>
        <w:ind w:left="1000" w:right="419"/>
        <w:rPr>
          <w:lang w:val="en-NZ"/>
        </w:rPr>
      </w:pPr>
      <w:r>
        <w:rPr>
          <w:lang w:val="en-NZ"/>
        </w:rPr>
        <w:t>-</w:t>
      </w:r>
      <w:r w:rsidR="00F03F16">
        <w:rPr>
          <w:lang w:val="en-NZ"/>
        </w:rPr>
        <w:t xml:space="preserve">Allowances can </w:t>
      </w:r>
      <w:r w:rsidR="007D120E">
        <w:rPr>
          <w:lang w:val="en-NZ"/>
        </w:rPr>
        <w:t xml:space="preserve">only be provided in the event the </w:t>
      </w:r>
      <w:r w:rsidRPr="006C4A4A" w:rsidR="007D120E">
        <w:rPr>
          <w:lang w:val="en-NZ"/>
        </w:rPr>
        <w:t>Kōhanga Reo</w:t>
      </w:r>
      <w:r w:rsidR="007D120E">
        <w:rPr>
          <w:lang w:val="en-NZ"/>
        </w:rPr>
        <w:t xml:space="preserve"> can afford to do so without affecting their long term financial position. </w:t>
      </w:r>
    </w:p>
    <w:p w:rsidRPr="00B12B67" w:rsidR="0024212B" w:rsidRDefault="008B543A" w14:paraId="6E44B747" w14:textId="77777777">
      <w:pPr>
        <w:pStyle w:val="Heading2"/>
        <w:numPr>
          <w:ilvl w:val="0"/>
          <w:numId w:val="10"/>
        </w:numPr>
        <w:tabs>
          <w:tab w:val="left" w:pos="1200"/>
        </w:tabs>
        <w:ind w:hanging="199"/>
        <w:rPr>
          <w:lang w:val="en-NZ"/>
        </w:rPr>
      </w:pPr>
      <w:bookmarkStart w:name="7._Holiday_and_Leave_Clauses" w:id="27"/>
      <w:bookmarkEnd w:id="27"/>
      <w:r w:rsidRPr="00B12B67">
        <w:rPr>
          <w:lang w:val="en-NZ"/>
        </w:rPr>
        <w:t>Holiday and Leave</w:t>
      </w:r>
      <w:r w:rsidRPr="00B12B67">
        <w:rPr>
          <w:spacing w:val="-8"/>
          <w:lang w:val="en-NZ"/>
        </w:rPr>
        <w:t xml:space="preserve"> </w:t>
      </w:r>
      <w:r w:rsidRPr="00B12B67">
        <w:rPr>
          <w:lang w:val="en-NZ"/>
        </w:rPr>
        <w:t>Clauses</w:t>
      </w:r>
    </w:p>
    <w:p w:rsidRPr="00B12B67" w:rsidR="0024212B" w:rsidRDefault="0024212B" w14:paraId="5D381E2B" w14:textId="77777777">
      <w:pPr>
        <w:pStyle w:val="BodyText"/>
        <w:spacing w:before="11"/>
        <w:rPr>
          <w:b/>
          <w:sz w:val="19"/>
          <w:lang w:val="en-NZ"/>
        </w:rPr>
      </w:pPr>
    </w:p>
    <w:p w:rsidRPr="00B12B67" w:rsidR="0024212B" w:rsidRDefault="008B543A" w14:paraId="4CEA4FBB" w14:textId="77777777">
      <w:pPr>
        <w:pStyle w:val="ListParagraph"/>
        <w:numPr>
          <w:ilvl w:val="1"/>
          <w:numId w:val="10"/>
        </w:numPr>
        <w:tabs>
          <w:tab w:val="left" w:pos="1298"/>
        </w:tabs>
        <w:ind w:hanging="297"/>
        <w:rPr>
          <w:i/>
          <w:sz w:val="20"/>
          <w:lang w:val="en-NZ"/>
        </w:rPr>
      </w:pPr>
      <w:r w:rsidRPr="00B12B67">
        <w:rPr>
          <w:i/>
          <w:sz w:val="20"/>
          <w:lang w:val="en-NZ"/>
        </w:rPr>
        <w:t>Annual</w:t>
      </w:r>
      <w:r w:rsidRPr="00B12B67">
        <w:rPr>
          <w:i/>
          <w:spacing w:val="-8"/>
          <w:sz w:val="20"/>
          <w:lang w:val="en-NZ"/>
        </w:rPr>
        <w:t xml:space="preserve"> </w:t>
      </w:r>
      <w:r w:rsidRPr="00B12B67">
        <w:rPr>
          <w:i/>
          <w:sz w:val="20"/>
          <w:lang w:val="en-NZ"/>
        </w:rPr>
        <w:t>Leave</w:t>
      </w:r>
    </w:p>
    <w:p w:rsidRPr="00B12B67" w:rsidR="0024212B" w:rsidRDefault="008B543A" w14:paraId="5401994A" w14:textId="77777777">
      <w:pPr>
        <w:pStyle w:val="BodyText"/>
        <w:spacing w:before="1"/>
        <w:ind w:left="999"/>
        <w:rPr>
          <w:lang w:val="en-NZ"/>
        </w:rPr>
      </w:pPr>
      <w:r w:rsidRPr="00B12B67">
        <w:rPr>
          <w:lang w:val="en-NZ"/>
        </w:rPr>
        <w:t>The Employee is entitled to annual leave in accordance with the provisions of the Holidays Act 2003.</w:t>
      </w:r>
    </w:p>
    <w:p w:rsidRPr="00B12B67" w:rsidR="0024212B" w:rsidRDefault="0024212B" w14:paraId="5C629C59" w14:textId="77777777">
      <w:pPr>
        <w:pStyle w:val="BodyText"/>
        <w:spacing w:before="11"/>
        <w:rPr>
          <w:sz w:val="19"/>
          <w:lang w:val="en-NZ"/>
        </w:rPr>
      </w:pPr>
    </w:p>
    <w:p w:rsidRPr="00B12B67" w:rsidR="0024212B" w:rsidRDefault="008B543A" w14:paraId="4E14F4D2" w14:textId="77777777">
      <w:pPr>
        <w:pStyle w:val="BodyText"/>
        <w:ind w:left="999" w:right="432"/>
        <w:rPr>
          <w:lang w:val="en-NZ"/>
        </w:rPr>
      </w:pPr>
      <w:r w:rsidRPr="00B12B67">
        <w:rPr>
          <w:lang w:val="en-NZ"/>
        </w:rPr>
        <w:t xml:space="preserve">Unless the Employer and the Employee agree that the Employee may take annual leave in advance, the Employee is entitled to </w:t>
      </w:r>
      <w:r w:rsidRPr="00BC7E6D">
        <w:rPr>
          <w:highlight w:val="red"/>
          <w:lang w:val="en-NZ"/>
        </w:rPr>
        <w:t>4 weeks’</w:t>
      </w:r>
      <w:r w:rsidRPr="00B12B67">
        <w:rPr>
          <w:lang w:val="en-NZ"/>
        </w:rPr>
        <w:t xml:space="preserve"> annual leave after they have completed 12 months’ continuous employment with the Employer.</w:t>
      </w:r>
    </w:p>
    <w:p w:rsidRPr="00B12B67" w:rsidR="0024212B" w:rsidRDefault="0024212B" w14:paraId="15010B1C" w14:textId="77777777">
      <w:pPr>
        <w:pStyle w:val="BodyText"/>
        <w:spacing w:before="3"/>
        <w:rPr>
          <w:lang w:val="en-NZ"/>
        </w:rPr>
      </w:pPr>
    </w:p>
    <w:p w:rsidRPr="00B12B67" w:rsidR="0024212B" w:rsidRDefault="008B543A" w14:paraId="6413FD72" w14:textId="77777777">
      <w:pPr>
        <w:pStyle w:val="BodyText"/>
        <w:ind w:left="1000" w:right="286"/>
        <w:rPr>
          <w:lang w:val="en-NZ"/>
        </w:rPr>
      </w:pPr>
      <w:r w:rsidRPr="00B12B67">
        <w:rPr>
          <w:lang w:val="en-NZ"/>
        </w:rPr>
        <w:t>Any unearned leave taken in advance must be repaid if the Employee stops working for the Employer. Unless impracticable, annual holidays will be taken within 12 months of them falling due.</w:t>
      </w:r>
    </w:p>
    <w:p w:rsidRPr="00B12B67" w:rsidR="0024212B" w:rsidRDefault="0024212B" w14:paraId="6DEEFB2B" w14:textId="77777777">
      <w:pPr>
        <w:pStyle w:val="BodyText"/>
        <w:spacing w:before="11"/>
        <w:rPr>
          <w:sz w:val="19"/>
          <w:lang w:val="en-NZ"/>
        </w:rPr>
      </w:pPr>
    </w:p>
    <w:p w:rsidR="0024212B" w:rsidRDefault="008B543A" w14:paraId="04268B06" w14:textId="024013D0">
      <w:pPr>
        <w:pStyle w:val="BodyText"/>
        <w:spacing w:before="1"/>
        <w:ind w:left="1000" w:right="411"/>
        <w:rPr>
          <w:lang w:val="en-NZ"/>
        </w:rPr>
      </w:pPr>
      <w:r w:rsidRPr="00B12B67">
        <w:rPr>
          <w:lang w:val="en-NZ"/>
        </w:rPr>
        <w:t>Annual holidays are to be taken by arrangement with the Employer and at a time or times which will not unduly disrupt the Employer’s operations.</w:t>
      </w:r>
    </w:p>
    <w:p w:rsidR="00FD6D47" w:rsidRDefault="00FD6D47" w14:paraId="6F44B327" w14:textId="3999DFE6">
      <w:pPr>
        <w:pStyle w:val="BodyText"/>
        <w:spacing w:before="1"/>
        <w:ind w:left="1000" w:right="411"/>
        <w:rPr>
          <w:lang w:val="en-NZ"/>
        </w:rPr>
      </w:pPr>
    </w:p>
    <w:p w:rsidRPr="008B6A99" w:rsidR="00FD6D47" w:rsidP="00066E1A" w:rsidRDefault="00D87F44" w14:paraId="5F2F475B" w14:textId="61B0B2F1">
      <w:pPr>
        <w:pStyle w:val="BodyText"/>
        <w:spacing w:before="1"/>
        <w:ind w:left="1000" w:right="366"/>
        <w:rPr>
          <w:lang w:val="en-NZ"/>
        </w:rPr>
      </w:pPr>
      <w:r w:rsidRPr="008B6A99">
        <w:rPr>
          <w:lang w:val="en-NZ"/>
        </w:rPr>
        <w:t>Where possible</w:t>
      </w:r>
      <w:r w:rsidRPr="008B6A99" w:rsidR="00195345">
        <w:rPr>
          <w:lang w:val="en-NZ"/>
        </w:rPr>
        <w:t>,</w:t>
      </w:r>
      <w:r w:rsidRPr="008B6A99">
        <w:rPr>
          <w:lang w:val="en-NZ"/>
        </w:rPr>
        <w:t xml:space="preserve"> </w:t>
      </w:r>
      <w:r w:rsidRPr="008B6A99" w:rsidR="00C954D9">
        <w:rPr>
          <w:lang w:val="en-NZ"/>
        </w:rPr>
        <w:t xml:space="preserve">Employees </w:t>
      </w:r>
      <w:r w:rsidRPr="008B6A99" w:rsidR="00CC183E">
        <w:rPr>
          <w:lang w:val="en-NZ"/>
        </w:rPr>
        <w:t xml:space="preserve">with </w:t>
      </w:r>
      <w:r w:rsidRPr="008B6A99" w:rsidR="00934CC6">
        <w:rPr>
          <w:lang w:val="en-NZ"/>
        </w:rPr>
        <w:t>qualifications that enable</w:t>
      </w:r>
      <w:r w:rsidRPr="008B6A99" w:rsidR="00CC183E">
        <w:rPr>
          <w:lang w:val="en-NZ"/>
        </w:rPr>
        <w:t xml:space="preserve"> the K</w:t>
      </w:r>
      <w:r w:rsidRPr="008B6A99" w:rsidR="00934CC6">
        <w:rPr>
          <w:lang w:val="en-NZ"/>
        </w:rPr>
        <w:t>ō</w:t>
      </w:r>
      <w:r w:rsidRPr="008B6A99" w:rsidR="00CC183E">
        <w:rPr>
          <w:lang w:val="en-NZ"/>
        </w:rPr>
        <w:t xml:space="preserve">hanga </w:t>
      </w:r>
      <w:r w:rsidRPr="008B6A99" w:rsidR="00F749C3">
        <w:rPr>
          <w:lang w:val="en-NZ"/>
        </w:rPr>
        <w:t xml:space="preserve">to access </w:t>
      </w:r>
      <w:r w:rsidRPr="008B6A99" w:rsidR="00934CC6">
        <w:rPr>
          <w:lang w:val="en-NZ"/>
        </w:rPr>
        <w:t>a</w:t>
      </w:r>
      <w:r w:rsidRPr="008B6A99" w:rsidR="00CC183E">
        <w:rPr>
          <w:lang w:val="en-NZ"/>
        </w:rPr>
        <w:t xml:space="preserve"> higher rate of funding</w:t>
      </w:r>
      <w:r w:rsidRPr="008B6A99" w:rsidR="00F749C3">
        <w:rPr>
          <w:lang w:val="en-NZ"/>
        </w:rPr>
        <w:t xml:space="preserve"> </w:t>
      </w:r>
      <w:r w:rsidRPr="008B6A99" w:rsidR="00F10C68">
        <w:rPr>
          <w:lang w:val="en-NZ"/>
        </w:rPr>
        <w:t xml:space="preserve">should </w:t>
      </w:r>
      <w:r w:rsidRPr="008B6A99" w:rsidR="00FD6D47">
        <w:rPr>
          <w:lang w:val="en-NZ"/>
        </w:rPr>
        <w:t xml:space="preserve">take their leave in accordance with regulatory requirements of quality funding within the funding handbook (such as no more than five days in any particular funding period).   </w:t>
      </w:r>
    </w:p>
    <w:p w:rsidR="0024212B" w:rsidRDefault="0024212B" w14:paraId="55B015F5" w14:textId="77777777">
      <w:pPr>
        <w:pStyle w:val="BodyText"/>
        <w:spacing w:before="1"/>
        <w:rPr>
          <w:lang w:val="en-NZ"/>
        </w:rPr>
      </w:pPr>
    </w:p>
    <w:p w:rsidRPr="00B12B67" w:rsidR="0024212B" w:rsidRDefault="008B543A" w14:paraId="5F473B5B" w14:textId="77777777">
      <w:pPr>
        <w:pStyle w:val="ListParagraph"/>
        <w:numPr>
          <w:ilvl w:val="1"/>
          <w:numId w:val="10"/>
        </w:numPr>
        <w:tabs>
          <w:tab w:val="left" w:pos="1298"/>
        </w:tabs>
        <w:ind w:hanging="297"/>
        <w:rPr>
          <w:i/>
          <w:sz w:val="20"/>
          <w:lang w:val="en-NZ"/>
        </w:rPr>
      </w:pPr>
      <w:r w:rsidRPr="00B12B67">
        <w:rPr>
          <w:i/>
          <w:sz w:val="20"/>
          <w:lang w:val="en-NZ"/>
        </w:rPr>
        <w:t>Annual</w:t>
      </w:r>
      <w:r w:rsidRPr="00B12B67">
        <w:rPr>
          <w:i/>
          <w:spacing w:val="-13"/>
          <w:sz w:val="20"/>
          <w:lang w:val="en-NZ"/>
        </w:rPr>
        <w:t xml:space="preserve"> </w:t>
      </w:r>
      <w:r w:rsidRPr="00B12B67">
        <w:rPr>
          <w:i/>
          <w:sz w:val="20"/>
          <w:lang w:val="en-NZ"/>
        </w:rPr>
        <w:t>Closedown</w:t>
      </w:r>
    </w:p>
    <w:p w:rsidRPr="00B12B67" w:rsidR="0024212B" w:rsidRDefault="008B543A" w14:paraId="4ABD0CB7" w14:textId="77777777">
      <w:pPr>
        <w:pStyle w:val="BodyText"/>
        <w:spacing w:before="1"/>
        <w:ind w:left="1000" w:right="364"/>
        <w:rPr>
          <w:lang w:val="en-NZ"/>
        </w:rPr>
      </w:pPr>
      <w:r w:rsidRPr="00B12B67">
        <w:rPr>
          <w:lang w:val="en-NZ"/>
        </w:rPr>
        <w:t>The Employee must take annual leave when the Employer customarily shuts over the Christmas-New Year period each year. The Employer will give at least 14 days’ notice of the closedown dates.</w:t>
      </w:r>
    </w:p>
    <w:p w:rsidRPr="00B12B67" w:rsidR="0024212B" w:rsidRDefault="0024212B" w14:paraId="519DAF95" w14:textId="77777777">
      <w:pPr>
        <w:pStyle w:val="BodyText"/>
        <w:rPr>
          <w:lang w:val="en-NZ"/>
        </w:rPr>
      </w:pPr>
    </w:p>
    <w:p w:rsidRPr="00B12B67" w:rsidR="0024212B" w:rsidRDefault="008B543A" w14:paraId="2965BE92" w14:textId="77777777">
      <w:pPr>
        <w:pStyle w:val="BodyText"/>
        <w:ind w:left="1000" w:right="292"/>
        <w:jc w:val="both"/>
        <w:rPr>
          <w:lang w:val="en-NZ"/>
        </w:rPr>
      </w:pPr>
      <w:r w:rsidRPr="00B12B67">
        <w:rPr>
          <w:lang w:val="en-NZ"/>
        </w:rPr>
        <w:t>If the Employee does not have enough annual leave to cover this period, the Employer and Employee will negotiate how to handle the time off. This may include the Employee taking unpaid leave or leave in advance.</w:t>
      </w:r>
    </w:p>
    <w:p w:rsidRPr="00B12B67" w:rsidR="0024212B" w:rsidRDefault="0024212B" w14:paraId="3F4CBFE8" w14:textId="77777777">
      <w:pPr>
        <w:pStyle w:val="BodyText"/>
        <w:spacing w:before="2"/>
        <w:rPr>
          <w:lang w:val="en-NZ"/>
        </w:rPr>
      </w:pPr>
    </w:p>
    <w:p w:rsidRPr="00B12B67" w:rsidR="0024212B" w:rsidRDefault="008B543A" w14:paraId="7E6AEB16" w14:textId="77777777">
      <w:pPr>
        <w:pStyle w:val="BodyText"/>
        <w:ind w:left="1000" w:right="488"/>
        <w:rPr>
          <w:lang w:val="en-NZ"/>
        </w:rPr>
      </w:pPr>
      <w:r w:rsidRPr="00B12B67">
        <w:rPr>
          <w:lang w:val="en-NZ"/>
        </w:rPr>
        <w:t>If the Employee has worked for less than 12 months by the time of the closedown, they will be paid 8% of their gross earnings to date up to the start of the closedown period (in accordance with the provisions of the Holidays Act 2003).</w:t>
      </w:r>
    </w:p>
    <w:p w:rsidRPr="00B12B67" w:rsidR="0024212B" w:rsidRDefault="0024212B" w14:paraId="66C9B9F4" w14:textId="77777777">
      <w:pPr>
        <w:pStyle w:val="BodyText"/>
        <w:spacing w:before="3"/>
        <w:rPr>
          <w:lang w:val="en-NZ"/>
        </w:rPr>
      </w:pPr>
    </w:p>
    <w:p w:rsidRPr="00B12B67" w:rsidR="0024212B" w:rsidRDefault="008B543A" w14:paraId="63EFB55B"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Working on Public</w:t>
      </w:r>
      <w:r w:rsidRPr="00B12B67">
        <w:rPr>
          <w:i/>
          <w:spacing w:val="-15"/>
          <w:sz w:val="20"/>
          <w:lang w:val="en-NZ"/>
        </w:rPr>
        <w:t xml:space="preserve"> </w:t>
      </w:r>
      <w:r w:rsidRPr="00B12B67">
        <w:rPr>
          <w:i/>
          <w:sz w:val="20"/>
          <w:lang w:val="en-NZ"/>
        </w:rPr>
        <w:t>Holidays</w:t>
      </w:r>
    </w:p>
    <w:p w:rsidRPr="00B12B67" w:rsidR="0024212B" w:rsidRDefault="008B543A" w14:paraId="7E0D5D97" w14:textId="77777777">
      <w:pPr>
        <w:pStyle w:val="BodyText"/>
        <w:ind w:left="1000" w:right="363"/>
        <w:rPr>
          <w:lang w:val="en-NZ"/>
        </w:rPr>
      </w:pPr>
      <w:r w:rsidRPr="00B12B67">
        <w:rPr>
          <w:lang w:val="en-NZ"/>
        </w:rPr>
        <w:t>The Employee agrees to work on any public holiday that would otherwise be a working day for them, if required. The Employee also agrees not to work on any public holiday unless asked to do so.</w:t>
      </w:r>
    </w:p>
    <w:p w:rsidRPr="00B12B67" w:rsidR="0024212B" w:rsidRDefault="0024212B" w14:paraId="61CC5B85" w14:textId="77777777">
      <w:pPr>
        <w:pStyle w:val="BodyText"/>
        <w:spacing w:before="9"/>
        <w:rPr>
          <w:sz w:val="19"/>
          <w:lang w:val="en-NZ"/>
        </w:rPr>
      </w:pPr>
    </w:p>
    <w:p w:rsidRPr="00B12B67" w:rsidR="0024212B" w:rsidRDefault="008B543A" w14:paraId="77DFEC48" w14:textId="77777777">
      <w:pPr>
        <w:pStyle w:val="BodyText"/>
        <w:spacing w:before="1"/>
        <w:ind w:left="999" w:right="522"/>
        <w:jc w:val="both"/>
        <w:rPr>
          <w:lang w:val="en-NZ"/>
        </w:rPr>
      </w:pPr>
      <w:r w:rsidRPr="00B12B67">
        <w:rPr>
          <w:lang w:val="en-NZ"/>
        </w:rPr>
        <w:t>If the Employee works on a public holiday, they will be paid their relevant pay for the time actually worked at the rate of time-and-a-half. They will also be entitled to time off in lieu equivalent to the hours worked.</w:t>
      </w:r>
    </w:p>
    <w:p w:rsidRPr="00B12B67" w:rsidR="0024212B" w:rsidRDefault="0024212B" w14:paraId="647886BB" w14:textId="77777777">
      <w:pPr>
        <w:pStyle w:val="BodyText"/>
        <w:rPr>
          <w:lang w:val="en-NZ"/>
        </w:rPr>
      </w:pPr>
    </w:p>
    <w:p w:rsidRPr="00B12B67" w:rsidR="0024212B" w:rsidRDefault="008B543A" w14:paraId="7ED5A872" w14:textId="77777777">
      <w:pPr>
        <w:pStyle w:val="BodyText"/>
        <w:ind w:left="1000" w:right="466"/>
        <w:rPr>
          <w:lang w:val="en-NZ"/>
        </w:rPr>
      </w:pPr>
      <w:r w:rsidRPr="00B12B67">
        <w:rPr>
          <w:lang w:val="en-NZ"/>
        </w:rPr>
        <w:t>If the Employee does not work on a public holiday, they will receive a paid day off if a public holiday falls on a day that would otherwise be a working day for them.</w:t>
      </w:r>
    </w:p>
    <w:p w:rsidRPr="00B12B67" w:rsidR="0024212B" w:rsidRDefault="0024212B" w14:paraId="65AC088F" w14:textId="77777777">
      <w:pPr>
        <w:pStyle w:val="BodyText"/>
        <w:spacing w:before="12"/>
        <w:rPr>
          <w:sz w:val="19"/>
          <w:lang w:val="en-NZ"/>
        </w:rPr>
      </w:pPr>
    </w:p>
    <w:p w:rsidRPr="00B12B67" w:rsidR="0024212B" w:rsidRDefault="008B543A" w14:paraId="13D14C90" w14:textId="77777777">
      <w:pPr>
        <w:pStyle w:val="BodyText"/>
        <w:ind w:left="1000" w:right="319"/>
        <w:rPr>
          <w:lang w:val="en-NZ"/>
        </w:rPr>
      </w:pPr>
      <w:r w:rsidRPr="00B12B67">
        <w:rPr>
          <w:lang w:val="en-NZ"/>
        </w:rPr>
        <w:t>If the Employee is on sick leave or bereavement leave on a public holiday on which the Employee was scheduled to work, then the day will be treated as an unworked public holiday. The Employee will receive a paid day off but will not be entitled to time and a half or an alternative holiday.</w:t>
      </w:r>
    </w:p>
    <w:p w:rsidR="0024212B" w:rsidRDefault="0024212B" w14:paraId="5F72F864" w14:textId="7CC60337">
      <w:pPr>
        <w:pStyle w:val="BodyText"/>
        <w:rPr>
          <w:lang w:val="en-NZ"/>
        </w:rPr>
      </w:pPr>
    </w:p>
    <w:p w:rsidR="0093447D" w:rsidRDefault="0093447D" w14:paraId="53764705" w14:textId="7B8F7656">
      <w:pPr>
        <w:pStyle w:val="BodyText"/>
        <w:rPr>
          <w:lang w:val="en-NZ"/>
        </w:rPr>
      </w:pPr>
    </w:p>
    <w:p w:rsidR="0093447D" w:rsidRDefault="0093447D" w14:paraId="49BBB42F" w14:textId="40FC3B20">
      <w:pPr>
        <w:pStyle w:val="BodyText"/>
        <w:rPr>
          <w:lang w:val="en-NZ"/>
        </w:rPr>
      </w:pPr>
    </w:p>
    <w:p w:rsidR="0093447D" w:rsidRDefault="0093447D" w14:paraId="2775227A" w14:textId="53B872B8">
      <w:pPr>
        <w:pStyle w:val="BodyText"/>
        <w:rPr>
          <w:lang w:val="en-NZ"/>
        </w:rPr>
      </w:pPr>
    </w:p>
    <w:p w:rsidR="0093447D" w:rsidRDefault="0093447D" w14:paraId="6615D2DC" w14:textId="6E472FD7">
      <w:pPr>
        <w:pStyle w:val="BodyText"/>
        <w:rPr>
          <w:lang w:val="en-NZ"/>
        </w:rPr>
      </w:pPr>
    </w:p>
    <w:p w:rsidR="0093447D" w:rsidRDefault="0093447D" w14:paraId="3C0336DA" w14:textId="625C2AD3">
      <w:pPr>
        <w:pStyle w:val="BodyText"/>
        <w:rPr>
          <w:lang w:val="en-NZ"/>
        </w:rPr>
      </w:pPr>
    </w:p>
    <w:p w:rsidR="0093447D" w:rsidRDefault="0093447D" w14:paraId="04E3D47F" w14:textId="335BB892">
      <w:pPr>
        <w:pStyle w:val="BodyText"/>
        <w:rPr>
          <w:lang w:val="en-NZ"/>
        </w:rPr>
      </w:pPr>
    </w:p>
    <w:p w:rsidR="0093447D" w:rsidRDefault="0093447D" w14:paraId="60C487DD" w14:textId="6E9D066B">
      <w:pPr>
        <w:pStyle w:val="BodyText"/>
        <w:rPr>
          <w:lang w:val="en-NZ"/>
        </w:rPr>
      </w:pPr>
    </w:p>
    <w:p w:rsidR="0093447D" w:rsidRDefault="0093447D" w14:paraId="190C2E9C" w14:textId="0364D458">
      <w:pPr>
        <w:pStyle w:val="BodyText"/>
        <w:rPr>
          <w:lang w:val="en-NZ"/>
        </w:rPr>
      </w:pPr>
    </w:p>
    <w:p w:rsidR="0093447D" w:rsidRDefault="0093447D" w14:paraId="4E32D3E3" w14:textId="0EF793D8">
      <w:pPr>
        <w:pStyle w:val="BodyText"/>
        <w:rPr>
          <w:lang w:val="en-NZ"/>
        </w:rPr>
      </w:pPr>
    </w:p>
    <w:p w:rsidR="0093447D" w:rsidRDefault="0093447D" w14:paraId="4AEF79EB" w14:textId="60250BE7">
      <w:pPr>
        <w:pStyle w:val="BodyText"/>
        <w:rPr>
          <w:lang w:val="en-NZ"/>
        </w:rPr>
      </w:pPr>
    </w:p>
    <w:p w:rsidRPr="00B12B67" w:rsidR="0093447D" w:rsidRDefault="0093447D" w14:paraId="08468D77" w14:textId="77777777">
      <w:pPr>
        <w:pStyle w:val="BodyText"/>
        <w:rPr>
          <w:lang w:val="en-NZ"/>
        </w:rPr>
      </w:pPr>
    </w:p>
    <w:p w:rsidRPr="00B12B67" w:rsidR="0024212B" w:rsidRDefault="008B543A" w14:paraId="58B00A7D" w14:textId="77777777">
      <w:pPr>
        <w:pStyle w:val="ListParagraph"/>
        <w:numPr>
          <w:ilvl w:val="1"/>
          <w:numId w:val="10"/>
        </w:numPr>
        <w:tabs>
          <w:tab w:val="left" w:pos="1298"/>
        </w:tabs>
        <w:spacing w:line="243" w:lineRule="exact"/>
        <w:ind w:hanging="297"/>
        <w:rPr>
          <w:i/>
          <w:sz w:val="20"/>
          <w:lang w:val="en-NZ"/>
        </w:rPr>
      </w:pPr>
      <w:r w:rsidRPr="00B12B67">
        <w:rPr>
          <w:i/>
          <w:sz w:val="20"/>
          <w:lang w:val="en-NZ"/>
        </w:rPr>
        <w:t>Sick</w:t>
      </w:r>
      <w:r w:rsidRPr="00B12B67">
        <w:rPr>
          <w:i/>
          <w:spacing w:val="-3"/>
          <w:sz w:val="20"/>
          <w:lang w:val="en-NZ"/>
        </w:rPr>
        <w:t xml:space="preserve"> </w:t>
      </w:r>
      <w:r w:rsidRPr="00B12B67">
        <w:rPr>
          <w:i/>
          <w:sz w:val="20"/>
          <w:lang w:val="en-NZ"/>
        </w:rPr>
        <w:t>Leave</w:t>
      </w:r>
    </w:p>
    <w:p w:rsidRPr="00B12B67" w:rsidR="0024212B" w:rsidRDefault="008B543A" w14:paraId="748F4868" w14:textId="7F1D105C">
      <w:pPr>
        <w:pStyle w:val="BodyText"/>
        <w:ind w:left="999" w:right="673"/>
        <w:rPr>
          <w:lang w:val="en-NZ"/>
        </w:rPr>
      </w:pPr>
      <w:r w:rsidRPr="00B12B67">
        <w:rPr>
          <w:lang w:val="en-NZ"/>
        </w:rPr>
        <w:t xml:space="preserve">The Employee is entitled to sick leave in accordance with the provisions of the Holidays Act 2003. Following six months’ continuous employment, the Employee is entitled to a further </w:t>
      </w:r>
      <w:r w:rsidRPr="00B12B67" w:rsidR="001F285D">
        <w:rPr>
          <w:lang w:val="en-NZ"/>
        </w:rPr>
        <w:t>10</w:t>
      </w:r>
      <w:r w:rsidRPr="00B12B67">
        <w:rPr>
          <w:lang w:val="en-NZ"/>
        </w:rPr>
        <w:t xml:space="preserve"> days’ sick leave for every subsequent 12 months of ongoing employment.</w:t>
      </w:r>
    </w:p>
    <w:p w:rsidRPr="00B12B67" w:rsidR="0024212B" w:rsidRDefault="0041196D" w14:paraId="37D9A64F" w14:textId="6BAF0452">
      <w:pPr>
        <w:pStyle w:val="BodyText"/>
        <w:spacing w:before="64"/>
        <w:ind w:left="1000"/>
        <w:rPr>
          <w:lang w:val="en-NZ"/>
        </w:rPr>
      </w:pPr>
      <w:r>
        <w:rPr>
          <w:lang w:val="en-NZ"/>
        </w:rPr>
        <w:t xml:space="preserve">Under the Holidays Act 2003 a </w:t>
      </w:r>
      <w:r w:rsidRPr="00B12B67" w:rsidR="008B543A">
        <w:rPr>
          <w:lang w:val="en-NZ"/>
        </w:rPr>
        <w:t xml:space="preserve">maximum of </w:t>
      </w:r>
      <w:r w:rsidRPr="001B103F" w:rsidR="008B543A">
        <w:rPr>
          <w:lang w:val="en-NZ"/>
        </w:rPr>
        <w:t>20</w:t>
      </w:r>
      <w:r w:rsidRPr="00B12B67" w:rsidR="008B543A">
        <w:rPr>
          <w:lang w:val="en-NZ"/>
        </w:rPr>
        <w:t xml:space="preserve"> days’ sick leave can be accrued.</w:t>
      </w:r>
    </w:p>
    <w:p w:rsidRPr="00B12B67" w:rsidR="0024212B" w:rsidRDefault="0024212B" w14:paraId="33CDE729" w14:textId="77777777">
      <w:pPr>
        <w:pStyle w:val="BodyText"/>
        <w:spacing w:before="11"/>
        <w:rPr>
          <w:sz w:val="19"/>
          <w:lang w:val="en-NZ"/>
        </w:rPr>
      </w:pPr>
    </w:p>
    <w:p w:rsidRPr="00B12B67" w:rsidR="0024212B" w:rsidRDefault="008B543A" w14:paraId="7D29EE27" w14:textId="77777777">
      <w:pPr>
        <w:pStyle w:val="BodyText"/>
        <w:ind w:left="1000" w:right="488"/>
        <w:rPr>
          <w:lang w:val="en-NZ"/>
        </w:rPr>
      </w:pPr>
      <w:r w:rsidRPr="00B12B67">
        <w:rPr>
          <w:lang w:val="en-NZ"/>
        </w:rPr>
        <w:t>The Employer may request proof of illness or injury, such as a medical certificate, if the Employee is away from work due to illness or injury:</w:t>
      </w:r>
    </w:p>
    <w:p w:rsidRPr="00B12B67" w:rsidR="0024212B" w:rsidRDefault="008B543A" w14:paraId="4CA23B57" w14:textId="77777777">
      <w:pPr>
        <w:pStyle w:val="ListParagraph"/>
        <w:numPr>
          <w:ilvl w:val="0"/>
          <w:numId w:val="7"/>
        </w:numPr>
        <w:tabs>
          <w:tab w:val="left" w:pos="1719"/>
          <w:tab w:val="left" w:pos="1720"/>
        </w:tabs>
        <w:spacing w:before="4" w:line="243" w:lineRule="exact"/>
        <w:rPr>
          <w:sz w:val="20"/>
          <w:lang w:val="en-NZ"/>
        </w:rPr>
      </w:pPr>
      <w:r w:rsidRPr="00B12B67">
        <w:rPr>
          <w:sz w:val="20"/>
          <w:lang w:val="en-NZ"/>
        </w:rPr>
        <w:t>For</w:t>
      </w:r>
      <w:r w:rsidRPr="00B12B67">
        <w:rPr>
          <w:spacing w:val="-6"/>
          <w:sz w:val="20"/>
          <w:lang w:val="en-NZ"/>
        </w:rPr>
        <w:t xml:space="preserve"> </w:t>
      </w:r>
      <w:r w:rsidRPr="00B12B67">
        <w:rPr>
          <w:sz w:val="20"/>
          <w:lang w:val="en-NZ"/>
        </w:rPr>
        <w:t>less</w:t>
      </w:r>
      <w:r w:rsidRPr="00B12B67">
        <w:rPr>
          <w:spacing w:val="-7"/>
          <w:sz w:val="20"/>
          <w:lang w:val="en-NZ"/>
        </w:rPr>
        <w:t xml:space="preserve"> </w:t>
      </w:r>
      <w:r w:rsidRPr="00B12B67">
        <w:rPr>
          <w:sz w:val="20"/>
          <w:lang w:val="en-NZ"/>
        </w:rPr>
        <w:t>than</w:t>
      </w:r>
      <w:r w:rsidRPr="00B12B67">
        <w:rPr>
          <w:spacing w:val="-1"/>
          <w:sz w:val="20"/>
          <w:lang w:val="en-NZ"/>
        </w:rPr>
        <w:t xml:space="preserve"> </w:t>
      </w:r>
      <w:r w:rsidRPr="00B12B67">
        <w:rPr>
          <w:sz w:val="20"/>
          <w:lang w:val="en-NZ"/>
        </w:rPr>
        <w:t>three</w:t>
      </w:r>
      <w:r w:rsidRPr="00B12B67">
        <w:rPr>
          <w:spacing w:val="-7"/>
          <w:sz w:val="20"/>
          <w:lang w:val="en-NZ"/>
        </w:rPr>
        <w:t xml:space="preserve"> </w:t>
      </w:r>
      <w:r w:rsidRPr="00B12B67">
        <w:rPr>
          <w:sz w:val="20"/>
          <w:lang w:val="en-NZ"/>
        </w:rPr>
        <w:t>consecutive</w:t>
      </w:r>
      <w:r w:rsidRPr="00B12B67">
        <w:rPr>
          <w:spacing w:val="-6"/>
          <w:sz w:val="20"/>
          <w:lang w:val="en-NZ"/>
        </w:rPr>
        <w:t xml:space="preserve"> </w:t>
      </w:r>
      <w:r w:rsidRPr="00B12B67">
        <w:rPr>
          <w:sz w:val="20"/>
          <w:lang w:val="en-NZ"/>
        </w:rPr>
        <w:t>calendar</w:t>
      </w:r>
      <w:r w:rsidRPr="00B12B67">
        <w:rPr>
          <w:spacing w:val="-6"/>
          <w:sz w:val="20"/>
          <w:lang w:val="en-NZ"/>
        </w:rPr>
        <w:t xml:space="preserve"> </w:t>
      </w:r>
      <w:r w:rsidRPr="00B12B67">
        <w:rPr>
          <w:sz w:val="20"/>
          <w:lang w:val="en-NZ"/>
        </w:rPr>
        <w:t>days,</w:t>
      </w:r>
      <w:r w:rsidRPr="00B12B67">
        <w:rPr>
          <w:spacing w:val="-2"/>
          <w:sz w:val="20"/>
          <w:lang w:val="en-NZ"/>
        </w:rPr>
        <w:t xml:space="preserve"> </w:t>
      </w:r>
      <w:r w:rsidRPr="00B12B67">
        <w:rPr>
          <w:sz w:val="20"/>
          <w:lang w:val="en-NZ"/>
        </w:rPr>
        <w:t>at</w:t>
      </w:r>
      <w:r w:rsidRPr="00B12B67">
        <w:rPr>
          <w:spacing w:val="-5"/>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Employer’s</w:t>
      </w:r>
      <w:r w:rsidRPr="00B12B67">
        <w:rPr>
          <w:spacing w:val="-7"/>
          <w:sz w:val="20"/>
          <w:lang w:val="en-NZ"/>
        </w:rPr>
        <w:t xml:space="preserve"> </w:t>
      </w:r>
      <w:r w:rsidRPr="00B12B67">
        <w:rPr>
          <w:sz w:val="20"/>
          <w:lang w:val="en-NZ"/>
        </w:rPr>
        <w:t>cost;</w:t>
      </w:r>
      <w:r w:rsidRPr="00B12B67">
        <w:rPr>
          <w:spacing w:val="-5"/>
          <w:sz w:val="20"/>
          <w:lang w:val="en-NZ"/>
        </w:rPr>
        <w:t xml:space="preserve"> </w:t>
      </w:r>
      <w:r w:rsidRPr="00B12B67">
        <w:rPr>
          <w:sz w:val="20"/>
          <w:lang w:val="en-NZ"/>
        </w:rPr>
        <w:t>or</w:t>
      </w:r>
    </w:p>
    <w:p w:rsidRPr="00B12B67" w:rsidR="0024212B" w:rsidRDefault="008B543A" w14:paraId="06CB451C" w14:textId="77777777">
      <w:pPr>
        <w:pStyle w:val="ListParagraph"/>
        <w:numPr>
          <w:ilvl w:val="0"/>
          <w:numId w:val="7"/>
        </w:numPr>
        <w:tabs>
          <w:tab w:val="left" w:pos="1719"/>
          <w:tab w:val="left" w:pos="1720"/>
        </w:tabs>
        <w:spacing w:line="243" w:lineRule="exact"/>
        <w:rPr>
          <w:sz w:val="20"/>
          <w:lang w:val="en-NZ"/>
        </w:rPr>
      </w:pPr>
      <w:r w:rsidRPr="00B12B67">
        <w:rPr>
          <w:sz w:val="20"/>
          <w:lang w:val="en-NZ"/>
        </w:rPr>
        <w:t>For</w:t>
      </w:r>
      <w:r w:rsidRPr="00B12B67">
        <w:rPr>
          <w:spacing w:val="-6"/>
          <w:sz w:val="20"/>
          <w:lang w:val="en-NZ"/>
        </w:rPr>
        <w:t xml:space="preserve"> </w:t>
      </w:r>
      <w:r w:rsidRPr="00B12B67">
        <w:rPr>
          <w:sz w:val="20"/>
          <w:lang w:val="en-NZ"/>
        </w:rPr>
        <w:t>three</w:t>
      </w:r>
      <w:r w:rsidRPr="00B12B67">
        <w:rPr>
          <w:spacing w:val="-6"/>
          <w:sz w:val="20"/>
          <w:lang w:val="en-NZ"/>
        </w:rPr>
        <w:t xml:space="preserve"> </w:t>
      </w:r>
      <w:r w:rsidRPr="00B12B67">
        <w:rPr>
          <w:sz w:val="20"/>
          <w:lang w:val="en-NZ"/>
        </w:rPr>
        <w:t>or</w:t>
      </w:r>
      <w:r w:rsidRPr="00B12B67">
        <w:rPr>
          <w:spacing w:val="-3"/>
          <w:sz w:val="20"/>
          <w:lang w:val="en-NZ"/>
        </w:rPr>
        <w:t xml:space="preserve"> </w:t>
      </w:r>
      <w:r w:rsidRPr="00B12B67">
        <w:rPr>
          <w:sz w:val="20"/>
          <w:lang w:val="en-NZ"/>
        </w:rPr>
        <w:t>more</w:t>
      </w:r>
      <w:r w:rsidRPr="00B12B67">
        <w:rPr>
          <w:spacing w:val="-6"/>
          <w:sz w:val="20"/>
          <w:lang w:val="en-NZ"/>
        </w:rPr>
        <w:t xml:space="preserve"> </w:t>
      </w:r>
      <w:r w:rsidRPr="00B12B67">
        <w:rPr>
          <w:sz w:val="20"/>
          <w:lang w:val="en-NZ"/>
        </w:rPr>
        <w:t>consecutive</w:t>
      </w:r>
      <w:r w:rsidRPr="00B12B67">
        <w:rPr>
          <w:spacing w:val="-5"/>
          <w:sz w:val="20"/>
          <w:lang w:val="en-NZ"/>
        </w:rPr>
        <w:t xml:space="preserve"> </w:t>
      </w:r>
      <w:r w:rsidRPr="00B12B67">
        <w:rPr>
          <w:sz w:val="20"/>
          <w:lang w:val="en-NZ"/>
        </w:rPr>
        <w:t>calendar</w:t>
      </w:r>
      <w:r w:rsidRPr="00B12B67">
        <w:rPr>
          <w:spacing w:val="-5"/>
          <w:sz w:val="20"/>
          <w:lang w:val="en-NZ"/>
        </w:rPr>
        <w:t xml:space="preserve"> </w:t>
      </w:r>
      <w:r w:rsidRPr="00B12B67">
        <w:rPr>
          <w:sz w:val="20"/>
          <w:lang w:val="en-NZ"/>
        </w:rPr>
        <w:t>days,</w:t>
      </w:r>
      <w:r w:rsidRPr="00B12B67">
        <w:rPr>
          <w:spacing w:val="-3"/>
          <w:sz w:val="20"/>
          <w:lang w:val="en-NZ"/>
        </w:rPr>
        <w:t xml:space="preserve"> </w:t>
      </w:r>
      <w:r w:rsidRPr="00B12B67">
        <w:rPr>
          <w:sz w:val="20"/>
          <w:lang w:val="en-NZ"/>
        </w:rPr>
        <w:t>at</w:t>
      </w:r>
      <w:r w:rsidRPr="00B12B67">
        <w:rPr>
          <w:spacing w:val="-4"/>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Employee’s</w:t>
      </w:r>
      <w:r w:rsidRPr="00B12B67">
        <w:rPr>
          <w:spacing w:val="-6"/>
          <w:sz w:val="20"/>
          <w:lang w:val="en-NZ"/>
        </w:rPr>
        <w:t xml:space="preserve"> </w:t>
      </w:r>
      <w:r w:rsidRPr="00B12B67">
        <w:rPr>
          <w:sz w:val="20"/>
          <w:lang w:val="en-NZ"/>
        </w:rPr>
        <w:t>cost.</w:t>
      </w:r>
    </w:p>
    <w:p w:rsidR="0024212B" w:rsidRDefault="0024212B" w14:paraId="3F27081B" w14:textId="77777777">
      <w:pPr>
        <w:pStyle w:val="BodyText"/>
        <w:rPr>
          <w:lang w:val="en-NZ"/>
        </w:rPr>
      </w:pPr>
    </w:p>
    <w:p w:rsidRPr="00F91D3F" w:rsidR="0024212B" w:rsidRDefault="008B543A" w14:paraId="576ED1D8" w14:textId="77777777">
      <w:pPr>
        <w:pStyle w:val="ListParagraph"/>
        <w:numPr>
          <w:ilvl w:val="1"/>
          <w:numId w:val="10"/>
        </w:numPr>
        <w:tabs>
          <w:tab w:val="left" w:pos="1298"/>
        </w:tabs>
        <w:ind w:hanging="297"/>
        <w:rPr>
          <w:i/>
          <w:sz w:val="20"/>
          <w:szCs w:val="20"/>
          <w:lang w:val="en-NZ"/>
        </w:rPr>
      </w:pPr>
      <w:r w:rsidRPr="00F91D3F">
        <w:rPr>
          <w:i/>
          <w:sz w:val="20"/>
          <w:szCs w:val="20"/>
          <w:lang w:val="en-NZ"/>
        </w:rPr>
        <w:t>Domestic Violence</w:t>
      </w:r>
      <w:r w:rsidRPr="00F91D3F">
        <w:rPr>
          <w:i/>
          <w:spacing w:val="1"/>
          <w:sz w:val="20"/>
          <w:szCs w:val="20"/>
          <w:lang w:val="en-NZ"/>
        </w:rPr>
        <w:t xml:space="preserve"> </w:t>
      </w:r>
      <w:r w:rsidRPr="00F91D3F">
        <w:rPr>
          <w:i/>
          <w:sz w:val="20"/>
          <w:szCs w:val="20"/>
          <w:lang w:val="en-NZ"/>
        </w:rPr>
        <w:t>Leave</w:t>
      </w:r>
    </w:p>
    <w:p w:rsidRPr="00F91D3F" w:rsidR="00ED50C4" w:rsidP="00ED50C4" w:rsidRDefault="00ED50C4" w14:paraId="273AA3C7" w14:textId="77777777">
      <w:pPr>
        <w:tabs>
          <w:tab w:val="left" w:pos="1298"/>
        </w:tabs>
        <w:ind w:left="1000"/>
        <w:rPr>
          <w:i/>
          <w:sz w:val="20"/>
          <w:szCs w:val="20"/>
          <w:lang w:val="en-NZ"/>
        </w:rPr>
      </w:pPr>
    </w:p>
    <w:p w:rsidRPr="00F91D3F" w:rsidR="0024212B" w:rsidP="00375294" w:rsidRDefault="008B543A" w14:paraId="517523BC" w14:textId="3189F197">
      <w:pPr>
        <w:pStyle w:val="BodyText"/>
        <w:spacing w:before="1"/>
        <w:ind w:left="993" w:right="759"/>
        <w:rPr>
          <w:lang w:val="en-NZ"/>
        </w:rPr>
      </w:pPr>
      <w:r w:rsidRPr="00F91D3F">
        <w:rPr>
          <w:lang w:val="en-NZ"/>
        </w:rPr>
        <w:t>The Employee is entitled to domestic violence leave in accordance with the provisions of the Domestic Violence – Victims Protection Act 2018.</w:t>
      </w:r>
      <w:r w:rsidRPr="00F91D3F" w:rsidR="0018609B">
        <w:rPr>
          <w:lang w:val="en-NZ"/>
        </w:rPr>
        <w:br/>
      </w:r>
    </w:p>
    <w:p w:rsidRPr="00F91D3F" w:rsidR="0024212B" w:rsidP="00375294" w:rsidRDefault="008B543A" w14:paraId="15E8BC17" w14:textId="7B7CE816">
      <w:pPr>
        <w:pStyle w:val="Heading2"/>
        <w:spacing w:line="241" w:lineRule="exact"/>
        <w:ind w:left="993"/>
        <w:rPr>
          <w:lang w:val="en-NZ"/>
        </w:rPr>
      </w:pPr>
      <w:r w:rsidRPr="00F91D3F">
        <w:rPr>
          <w:lang w:val="en-NZ"/>
        </w:rPr>
        <w:t xml:space="preserve">‘The Hours worked test’ - </w:t>
      </w:r>
      <w:r w:rsidRPr="00F91D3F" w:rsidR="0018609B">
        <w:rPr>
          <w:lang w:val="en-NZ"/>
        </w:rPr>
        <w:t>d</w:t>
      </w:r>
      <w:r w:rsidRPr="00F91D3F">
        <w:rPr>
          <w:lang w:val="en-NZ"/>
        </w:rPr>
        <w:t>efines who can take domestic</w:t>
      </w:r>
      <w:r w:rsidRPr="00F91D3F">
        <w:rPr>
          <w:spacing w:val="-22"/>
          <w:lang w:val="en-NZ"/>
        </w:rPr>
        <w:t xml:space="preserve"> </w:t>
      </w:r>
      <w:r w:rsidRPr="00F91D3F">
        <w:rPr>
          <w:lang w:val="en-NZ"/>
        </w:rPr>
        <w:t>Leave.</w:t>
      </w:r>
      <w:r w:rsidRPr="00F91D3F" w:rsidR="0018609B">
        <w:rPr>
          <w:lang w:val="en-NZ"/>
        </w:rPr>
        <w:br/>
      </w:r>
    </w:p>
    <w:p w:rsidRPr="00F91D3F" w:rsidR="0024212B" w:rsidP="00375294" w:rsidRDefault="008B543A" w14:paraId="1C847B33" w14:textId="77777777">
      <w:pPr>
        <w:pStyle w:val="BodyText"/>
        <w:ind w:left="993" w:right="213"/>
        <w:rPr>
          <w:lang w:val="en-NZ"/>
        </w:rPr>
      </w:pPr>
      <w:r w:rsidRPr="00F91D3F">
        <w:rPr>
          <w:lang w:val="en-NZ"/>
        </w:rPr>
        <w:t>Employees can take paid domestic violence leave if they have worked for their employer for at least 6 months or meet one of the following conditions. These are</w:t>
      </w:r>
      <w:r w:rsidRPr="00F91D3F">
        <w:rPr>
          <w:spacing w:val="-10"/>
          <w:lang w:val="en-NZ"/>
        </w:rPr>
        <w:t xml:space="preserve"> </w:t>
      </w:r>
      <w:r w:rsidRPr="00F91D3F">
        <w:rPr>
          <w:lang w:val="en-NZ"/>
        </w:rPr>
        <w:t>that:</w:t>
      </w:r>
    </w:p>
    <w:p w:rsidRPr="00F91D3F" w:rsidR="00945E2C" w:rsidP="0018609B" w:rsidRDefault="00945E2C" w14:paraId="72DF26E7" w14:textId="77777777">
      <w:pPr>
        <w:pStyle w:val="ListParagraph"/>
        <w:tabs>
          <w:tab w:val="left" w:pos="1645"/>
          <w:tab w:val="left" w:pos="1646"/>
        </w:tabs>
        <w:spacing w:line="243" w:lineRule="exact"/>
        <w:ind w:left="993" w:firstLine="0"/>
        <w:rPr>
          <w:sz w:val="20"/>
          <w:szCs w:val="20"/>
          <w:lang w:val="en-NZ"/>
        </w:rPr>
      </w:pPr>
    </w:p>
    <w:p w:rsidRPr="00F91D3F" w:rsidR="0024212B" w:rsidP="00945E2C" w:rsidRDefault="00945E2C" w14:paraId="7128E271" w14:textId="0D2A7B8E">
      <w:pPr>
        <w:pStyle w:val="ListParagraph"/>
        <w:tabs>
          <w:tab w:val="left" w:pos="1645"/>
          <w:tab w:val="left" w:pos="1646"/>
        </w:tabs>
        <w:spacing w:line="243" w:lineRule="exact"/>
        <w:ind w:left="993" w:firstLine="0"/>
        <w:rPr>
          <w:sz w:val="20"/>
          <w:szCs w:val="20"/>
          <w:lang w:val="en-NZ"/>
        </w:rPr>
      </w:pPr>
      <w:r w:rsidRPr="00F91D3F">
        <w:rPr>
          <w:sz w:val="20"/>
          <w:szCs w:val="20"/>
          <w:lang w:val="en-NZ"/>
        </w:rPr>
        <w:t>T</w:t>
      </w:r>
      <w:r w:rsidRPr="00F91D3F" w:rsidR="008B543A">
        <w:rPr>
          <w:sz w:val="20"/>
          <w:szCs w:val="20"/>
          <w:lang w:val="en-NZ"/>
        </w:rPr>
        <w:t>he employment has continued for 6</w:t>
      </w:r>
      <w:r w:rsidRPr="00F91D3F" w:rsidR="008B543A">
        <w:rPr>
          <w:spacing w:val="-3"/>
          <w:sz w:val="20"/>
          <w:szCs w:val="20"/>
          <w:lang w:val="en-NZ"/>
        </w:rPr>
        <w:t xml:space="preserve"> </w:t>
      </w:r>
      <w:r w:rsidRPr="00F91D3F" w:rsidR="008B543A">
        <w:rPr>
          <w:sz w:val="20"/>
          <w:szCs w:val="20"/>
          <w:lang w:val="en-NZ"/>
        </w:rPr>
        <w:t>months</w:t>
      </w:r>
      <w:r w:rsidRPr="00F91D3F">
        <w:rPr>
          <w:sz w:val="20"/>
          <w:szCs w:val="20"/>
          <w:lang w:val="en-NZ"/>
        </w:rPr>
        <w:t>. D</w:t>
      </w:r>
      <w:r w:rsidRPr="00F91D3F" w:rsidR="008B543A">
        <w:rPr>
          <w:sz w:val="20"/>
          <w:szCs w:val="20"/>
          <w:lang w:val="en-NZ"/>
        </w:rPr>
        <w:t>uring those 6 months they have worked for at least an average of 10 hours a week. During this time, the employee must have worked</w:t>
      </w:r>
      <w:r w:rsidRPr="00F91D3F" w:rsidR="008B543A">
        <w:rPr>
          <w:spacing w:val="-1"/>
          <w:sz w:val="20"/>
          <w:szCs w:val="20"/>
          <w:lang w:val="en-NZ"/>
        </w:rPr>
        <w:t xml:space="preserve"> </w:t>
      </w:r>
      <w:r w:rsidRPr="00F91D3F" w:rsidR="008B543A">
        <w:rPr>
          <w:sz w:val="20"/>
          <w:szCs w:val="20"/>
          <w:lang w:val="en-NZ"/>
        </w:rPr>
        <w:t>either:</w:t>
      </w:r>
    </w:p>
    <w:p w:rsidRPr="00F91D3F" w:rsidR="0024212B" w:rsidP="00B43AED" w:rsidRDefault="00B43AED" w14:paraId="4884061B" w14:textId="5A57AD02">
      <w:pPr>
        <w:tabs>
          <w:tab w:val="left" w:pos="1744"/>
        </w:tabs>
        <w:spacing w:line="243" w:lineRule="exact"/>
        <w:rPr>
          <w:sz w:val="20"/>
          <w:szCs w:val="20"/>
          <w:lang w:val="en-NZ"/>
        </w:rPr>
      </w:pPr>
      <w:r w:rsidRPr="00F91D3F">
        <w:rPr>
          <w:sz w:val="20"/>
          <w:szCs w:val="20"/>
          <w:lang w:val="en-NZ"/>
        </w:rPr>
        <w:tab/>
      </w:r>
      <w:r w:rsidRPr="00F91D3F" w:rsidR="008B543A">
        <w:rPr>
          <w:sz w:val="20"/>
          <w:szCs w:val="20"/>
          <w:lang w:val="en-NZ"/>
        </w:rPr>
        <w:t>1 hour each week</w:t>
      </w:r>
    </w:p>
    <w:p w:rsidRPr="00F91D3F" w:rsidR="0024212B" w:rsidP="00B43AED" w:rsidRDefault="00B43AED" w14:paraId="0BEB19CC" w14:textId="31D29C20">
      <w:pPr>
        <w:tabs>
          <w:tab w:val="left" w:pos="1744"/>
        </w:tabs>
        <w:spacing w:line="243" w:lineRule="exact"/>
        <w:rPr>
          <w:sz w:val="20"/>
          <w:szCs w:val="20"/>
          <w:lang w:val="en-NZ"/>
        </w:rPr>
      </w:pPr>
      <w:r w:rsidRPr="00F91D3F">
        <w:rPr>
          <w:sz w:val="20"/>
          <w:szCs w:val="20"/>
          <w:lang w:val="en-NZ"/>
        </w:rPr>
        <w:tab/>
      </w:r>
      <w:r w:rsidRPr="00F91D3F" w:rsidR="008B543A">
        <w:rPr>
          <w:sz w:val="20"/>
          <w:szCs w:val="20"/>
          <w:lang w:val="en-NZ"/>
        </w:rPr>
        <w:t>40 hours each</w:t>
      </w:r>
      <w:r w:rsidRPr="00F91D3F" w:rsidR="008B543A">
        <w:rPr>
          <w:spacing w:val="1"/>
          <w:sz w:val="20"/>
          <w:szCs w:val="20"/>
          <w:lang w:val="en-NZ"/>
        </w:rPr>
        <w:t xml:space="preserve"> </w:t>
      </w:r>
      <w:r w:rsidRPr="00F91D3F" w:rsidR="008B543A">
        <w:rPr>
          <w:sz w:val="20"/>
          <w:szCs w:val="20"/>
          <w:lang w:val="en-NZ"/>
        </w:rPr>
        <w:t>month.</w:t>
      </w:r>
      <w:r w:rsidRPr="00F91D3F" w:rsidR="00945E2C">
        <w:rPr>
          <w:sz w:val="20"/>
          <w:szCs w:val="20"/>
          <w:lang w:val="en-NZ"/>
        </w:rPr>
        <w:br/>
      </w:r>
    </w:p>
    <w:p w:rsidRPr="00F91D3F" w:rsidR="0024212B" w:rsidP="00375294" w:rsidRDefault="008B543A" w14:paraId="55494E5F" w14:textId="77777777">
      <w:pPr>
        <w:pStyle w:val="BodyText"/>
        <w:spacing w:before="5"/>
        <w:ind w:left="993"/>
        <w:rPr>
          <w:lang w:val="en-NZ"/>
        </w:rPr>
      </w:pPr>
      <w:r w:rsidRPr="00F91D3F">
        <w:rPr>
          <w:lang w:val="en-NZ"/>
        </w:rPr>
        <w:t>These are the same conditions for getting sick leave and bereavement leave</w:t>
      </w:r>
    </w:p>
    <w:p w:rsidRPr="00F91D3F" w:rsidR="0024212B" w:rsidP="00375294" w:rsidRDefault="0024212B" w14:paraId="7850733E" w14:textId="77777777">
      <w:pPr>
        <w:pStyle w:val="BodyText"/>
        <w:spacing w:before="7"/>
        <w:ind w:left="993"/>
        <w:rPr>
          <w:lang w:val="en-NZ"/>
        </w:rPr>
      </w:pPr>
    </w:p>
    <w:p w:rsidRPr="00F91D3F" w:rsidR="0024212B" w:rsidP="00375294" w:rsidRDefault="008B543A" w14:paraId="4161FE78" w14:textId="77777777">
      <w:pPr>
        <w:pStyle w:val="BodyText"/>
        <w:ind w:left="993"/>
        <w:rPr>
          <w:lang w:val="en-NZ"/>
        </w:rPr>
      </w:pPr>
      <w:r w:rsidRPr="00F91D3F">
        <w:rPr>
          <w:lang w:val="en-NZ"/>
        </w:rPr>
        <w:t>10 days of domestic violence leave</w:t>
      </w:r>
    </w:p>
    <w:p w:rsidRPr="00F91D3F" w:rsidR="0024212B" w:rsidP="00375294" w:rsidRDefault="008B543A" w14:paraId="676C1FA0" w14:textId="77777777">
      <w:pPr>
        <w:pStyle w:val="BodyText"/>
        <w:ind w:left="993"/>
        <w:rPr>
          <w:lang w:val="en-NZ"/>
        </w:rPr>
      </w:pPr>
      <w:r w:rsidRPr="00F91D3F">
        <w:rPr>
          <w:lang w:val="en-NZ"/>
        </w:rPr>
        <w:t>The Employee is entitled to 10 days of paid domestic violence leave each year.</w:t>
      </w:r>
    </w:p>
    <w:p w:rsidRPr="00F91D3F" w:rsidR="0024212B" w:rsidP="00375294" w:rsidRDefault="0024212B" w14:paraId="3A063BC1" w14:textId="77777777">
      <w:pPr>
        <w:pStyle w:val="BodyText"/>
        <w:spacing w:before="11"/>
        <w:ind w:left="993"/>
        <w:rPr>
          <w:lang w:val="en-NZ"/>
        </w:rPr>
      </w:pPr>
    </w:p>
    <w:p w:rsidRPr="00F91D3F" w:rsidR="0024212B" w:rsidP="00375294" w:rsidRDefault="008B543A" w14:paraId="59E7081F" w14:textId="47463877">
      <w:pPr>
        <w:pStyle w:val="Heading1"/>
        <w:ind w:left="993" w:right="484"/>
        <w:rPr>
          <w:color w:val="0000FF"/>
          <w:sz w:val="20"/>
          <w:szCs w:val="20"/>
          <w:u w:val="single" w:color="0000FF"/>
          <w:lang w:val="en-NZ"/>
        </w:rPr>
      </w:pPr>
      <w:r w:rsidRPr="00F91D3F">
        <w:rPr>
          <w:sz w:val="20"/>
          <w:szCs w:val="20"/>
          <w:lang w:val="en-NZ"/>
        </w:rPr>
        <w:t>The employer can ask for proof that the employee is affected by domestic violence. The employer does not need to pay the employee until they get this proof, unless the employee has a ‘reasonable excuse’</w:t>
      </w:r>
      <w:r w:rsidRPr="00F91D3F" w:rsidR="007737EC">
        <w:rPr>
          <w:sz w:val="20"/>
          <w:szCs w:val="20"/>
          <w:lang w:val="en-NZ"/>
        </w:rPr>
        <w:t xml:space="preserve"> </w:t>
      </w:r>
      <w:hyperlink r:id="rId23">
        <w:r w:rsidR="00B10FF1">
          <w:rPr>
            <w:color w:val="0000FF"/>
            <w:sz w:val="20"/>
            <w:szCs w:val="20"/>
            <w:u w:val="single" w:color="0000FF"/>
            <w:lang w:val="en-NZ"/>
          </w:rPr>
          <w:t>Family violence leave rights and responsibilities - Employment NZ</w:t>
        </w:r>
      </w:hyperlink>
    </w:p>
    <w:p w:rsidRPr="00B12B67" w:rsidR="007737EC" w:rsidP="007737EC" w:rsidRDefault="007737EC" w14:paraId="4CA50081" w14:textId="77777777">
      <w:pPr>
        <w:pStyle w:val="Heading1"/>
        <w:ind w:left="1240" w:right="484"/>
        <w:rPr>
          <w:sz w:val="15"/>
          <w:lang w:val="en-NZ"/>
        </w:rPr>
      </w:pPr>
    </w:p>
    <w:p w:rsidRPr="00B12B67" w:rsidR="0024212B" w:rsidRDefault="008B543A" w14:paraId="0F2F79FC" w14:textId="77777777">
      <w:pPr>
        <w:pStyle w:val="ListParagraph"/>
        <w:numPr>
          <w:ilvl w:val="1"/>
          <w:numId w:val="10"/>
        </w:numPr>
        <w:tabs>
          <w:tab w:val="left" w:pos="1298"/>
        </w:tabs>
        <w:spacing w:before="59" w:line="241" w:lineRule="exact"/>
        <w:ind w:hanging="297"/>
        <w:rPr>
          <w:i/>
          <w:sz w:val="20"/>
          <w:lang w:val="en-NZ"/>
        </w:rPr>
      </w:pPr>
      <w:r w:rsidRPr="00B12B67">
        <w:rPr>
          <w:i/>
          <w:sz w:val="20"/>
          <w:lang w:val="en-NZ"/>
        </w:rPr>
        <w:t>Parental</w:t>
      </w:r>
      <w:r w:rsidRPr="00B12B67">
        <w:rPr>
          <w:i/>
          <w:spacing w:val="-4"/>
          <w:sz w:val="20"/>
          <w:lang w:val="en-NZ"/>
        </w:rPr>
        <w:t xml:space="preserve"> </w:t>
      </w:r>
      <w:r w:rsidRPr="00B12B67">
        <w:rPr>
          <w:i/>
          <w:sz w:val="20"/>
          <w:lang w:val="en-NZ"/>
        </w:rPr>
        <w:t>Leave</w:t>
      </w:r>
    </w:p>
    <w:p w:rsidRPr="00B12B67" w:rsidR="0024212B" w:rsidRDefault="008B543A" w14:paraId="2B678187" w14:textId="77777777">
      <w:pPr>
        <w:pStyle w:val="BodyText"/>
        <w:ind w:left="999" w:right="598"/>
        <w:rPr>
          <w:lang w:val="en-NZ"/>
        </w:rPr>
      </w:pPr>
      <w:r w:rsidRPr="00B12B67">
        <w:rPr>
          <w:lang w:val="en-NZ"/>
        </w:rPr>
        <w:t>The Employee is entitled to parental leave in accordance with the provisions of the Parental Leave and Employment Protection Act 1987.</w:t>
      </w:r>
    </w:p>
    <w:p w:rsidRPr="00B12B67" w:rsidR="0024212B" w:rsidRDefault="0024212B" w14:paraId="3CE0EEBC" w14:textId="77777777">
      <w:pPr>
        <w:pStyle w:val="BodyText"/>
        <w:spacing w:before="11"/>
        <w:rPr>
          <w:sz w:val="19"/>
          <w:lang w:val="en-NZ"/>
        </w:rPr>
      </w:pPr>
    </w:p>
    <w:p w:rsidRPr="00B12B67" w:rsidR="0024212B" w:rsidP="000A276A" w:rsidRDefault="008B543A" w14:paraId="1C338235" w14:textId="1B4FB27C">
      <w:pPr>
        <w:pStyle w:val="BodyText"/>
        <w:ind w:left="999" w:right="366"/>
        <w:rPr>
          <w:lang w:val="en-NZ"/>
        </w:rPr>
      </w:pPr>
      <w:r w:rsidRPr="00B12B67">
        <w:rPr>
          <w:lang w:val="en-NZ"/>
        </w:rPr>
        <w:t xml:space="preserve">See </w:t>
      </w:r>
      <w:hyperlink w:history="1" r:id="rId24">
        <w:r w:rsidR="00061E5A">
          <w:rPr>
            <w:rStyle w:val="Hyperlink"/>
          </w:rPr>
          <w:t>Paid parental leave - IRD</w:t>
        </w:r>
      </w:hyperlink>
      <w:r w:rsidRPr="00B12B67" w:rsidR="00061E5A">
        <w:rPr>
          <w:lang w:val="en-NZ"/>
        </w:rPr>
        <w:t xml:space="preserve"> </w:t>
      </w:r>
      <w:r w:rsidRPr="00B12B67">
        <w:rPr>
          <w:lang w:val="en-NZ"/>
        </w:rPr>
        <w:t>for information on the Paid Parental Leave entitlement funded by the Government.</w:t>
      </w:r>
    </w:p>
    <w:p w:rsidRPr="00B12B67" w:rsidR="0024212B" w:rsidRDefault="0024212B" w14:paraId="7F16F1E8" w14:textId="77777777">
      <w:pPr>
        <w:pStyle w:val="BodyText"/>
        <w:spacing w:before="2"/>
        <w:rPr>
          <w:lang w:val="en-NZ"/>
        </w:rPr>
      </w:pPr>
    </w:p>
    <w:p w:rsidRPr="00B12B67" w:rsidR="0024212B" w:rsidRDefault="008B543A" w14:paraId="2E4B5C80" w14:textId="77777777">
      <w:pPr>
        <w:pStyle w:val="ListParagraph"/>
        <w:numPr>
          <w:ilvl w:val="1"/>
          <w:numId w:val="10"/>
        </w:numPr>
        <w:tabs>
          <w:tab w:val="left" w:pos="1296"/>
        </w:tabs>
        <w:spacing w:line="243" w:lineRule="exact"/>
        <w:ind w:left="1295" w:hanging="295"/>
        <w:rPr>
          <w:i/>
          <w:sz w:val="20"/>
          <w:lang w:val="en-NZ"/>
        </w:rPr>
      </w:pPr>
      <w:r w:rsidRPr="00B12B67">
        <w:rPr>
          <w:i/>
          <w:sz w:val="20"/>
          <w:lang w:val="en-NZ"/>
        </w:rPr>
        <w:t>Bereavement</w:t>
      </w:r>
      <w:r w:rsidRPr="00B12B67">
        <w:rPr>
          <w:i/>
          <w:spacing w:val="-8"/>
          <w:sz w:val="20"/>
          <w:lang w:val="en-NZ"/>
        </w:rPr>
        <w:t xml:space="preserve"> </w:t>
      </w:r>
      <w:r w:rsidRPr="00B12B67">
        <w:rPr>
          <w:i/>
          <w:sz w:val="20"/>
          <w:lang w:val="en-NZ"/>
        </w:rPr>
        <w:t>Leave</w:t>
      </w:r>
    </w:p>
    <w:p w:rsidRPr="00B12B67" w:rsidR="0024212B" w:rsidRDefault="008B543A" w14:paraId="1C2860DC" w14:textId="77777777">
      <w:pPr>
        <w:pStyle w:val="BodyText"/>
        <w:ind w:left="1000" w:right="382"/>
        <w:rPr>
          <w:lang w:val="en-NZ"/>
        </w:rPr>
      </w:pPr>
      <w:r w:rsidRPr="00B12B67">
        <w:rPr>
          <w:lang w:val="en-NZ"/>
        </w:rPr>
        <w:t>The Employee is entitled to bereavement leave in accordance with the provisions of the Holidays Act 2003.</w:t>
      </w:r>
    </w:p>
    <w:p w:rsidRPr="00B12B67" w:rsidR="0024212B" w:rsidRDefault="0024212B" w14:paraId="5418A0E7" w14:textId="77777777">
      <w:pPr>
        <w:pStyle w:val="BodyText"/>
        <w:spacing w:before="11"/>
        <w:rPr>
          <w:sz w:val="19"/>
          <w:lang w:val="en-NZ"/>
        </w:rPr>
      </w:pPr>
    </w:p>
    <w:p w:rsidR="0024212B" w:rsidP="00D160D3" w:rsidRDefault="008B543A" w14:paraId="4FE1949C" w14:textId="77777777">
      <w:pPr>
        <w:pStyle w:val="BodyText"/>
        <w:tabs>
          <w:tab w:val="left" w:pos="8789"/>
        </w:tabs>
        <w:ind w:left="1000" w:right="776"/>
        <w:rPr>
          <w:lang w:val="en-NZ"/>
        </w:rPr>
      </w:pPr>
      <w:r w:rsidRPr="00B12B67">
        <w:rPr>
          <w:lang w:val="en-NZ"/>
        </w:rPr>
        <w:t>The intent of this clause is to provide reasonable opportunity for the Employee to discharge any obligation and/or pay respects to a deceased person with whom the Employee has had a close association. Such obligations may exist because of blood or family ties, or because of a cultural obligation such as attendance at a tangihanga.</w:t>
      </w:r>
    </w:p>
    <w:p w:rsidRPr="00B12B67" w:rsidR="000A276A" w:rsidRDefault="000A276A" w14:paraId="7C270786" w14:textId="77777777">
      <w:pPr>
        <w:pStyle w:val="BodyText"/>
        <w:ind w:left="1000" w:right="776"/>
        <w:rPr>
          <w:lang w:val="en-NZ"/>
        </w:rPr>
      </w:pPr>
    </w:p>
    <w:p w:rsidRPr="00B12B67" w:rsidR="0024212B" w:rsidRDefault="008B543A" w14:paraId="1C0F0495"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Unpaid</w:t>
      </w:r>
      <w:r w:rsidRPr="00B12B67">
        <w:rPr>
          <w:i/>
          <w:spacing w:val="-5"/>
          <w:sz w:val="20"/>
          <w:lang w:val="en-NZ"/>
        </w:rPr>
        <w:t xml:space="preserve"> </w:t>
      </w:r>
      <w:r w:rsidRPr="00B12B67">
        <w:rPr>
          <w:i/>
          <w:sz w:val="20"/>
          <w:lang w:val="en-NZ"/>
        </w:rPr>
        <w:t>Leave</w:t>
      </w:r>
    </w:p>
    <w:p w:rsidRPr="00B12B67" w:rsidR="0024212B" w:rsidRDefault="008B543A" w14:paraId="072F8ECA" w14:textId="77777777">
      <w:pPr>
        <w:pStyle w:val="BodyText"/>
        <w:spacing w:line="237" w:lineRule="auto"/>
        <w:ind w:left="999" w:right="565"/>
        <w:rPr>
          <w:lang w:val="en-NZ"/>
        </w:rPr>
      </w:pPr>
      <w:r w:rsidRPr="00B12B67">
        <w:rPr>
          <w:lang w:val="en-NZ"/>
        </w:rPr>
        <w:t>Application to the Employer for unpaid leave will be granted at the sole discretion of the Employer on a case by case basis.</w:t>
      </w:r>
    </w:p>
    <w:p w:rsidR="0024212B" w:rsidRDefault="0024212B" w14:paraId="468599DF" w14:textId="15ADBAF7">
      <w:pPr>
        <w:pStyle w:val="BodyText"/>
        <w:spacing w:before="5"/>
        <w:rPr>
          <w:lang w:val="en-NZ"/>
        </w:rPr>
      </w:pPr>
    </w:p>
    <w:p w:rsidR="0093447D" w:rsidRDefault="0093447D" w14:paraId="44EA5A11" w14:textId="6D8E0AD3">
      <w:pPr>
        <w:pStyle w:val="BodyText"/>
        <w:spacing w:before="5"/>
        <w:rPr>
          <w:lang w:val="en-NZ"/>
        </w:rPr>
      </w:pPr>
    </w:p>
    <w:p w:rsidRPr="00B12B67" w:rsidR="0093447D" w:rsidRDefault="0093447D" w14:paraId="7D4239E2" w14:textId="77777777">
      <w:pPr>
        <w:pStyle w:val="BodyText"/>
        <w:spacing w:before="5"/>
        <w:rPr>
          <w:lang w:val="en-NZ"/>
        </w:rPr>
      </w:pPr>
    </w:p>
    <w:p w:rsidRPr="00B12B67" w:rsidR="0024212B" w:rsidRDefault="008B543A" w14:paraId="0E6CEC96" w14:textId="77777777">
      <w:pPr>
        <w:pStyle w:val="ListParagraph"/>
        <w:numPr>
          <w:ilvl w:val="1"/>
          <w:numId w:val="10"/>
        </w:numPr>
        <w:tabs>
          <w:tab w:val="left" w:pos="1298"/>
        </w:tabs>
        <w:spacing w:line="243" w:lineRule="exact"/>
        <w:ind w:hanging="297"/>
        <w:rPr>
          <w:i/>
          <w:sz w:val="20"/>
          <w:lang w:val="en-NZ"/>
        </w:rPr>
      </w:pPr>
      <w:r w:rsidRPr="00B12B67">
        <w:rPr>
          <w:i/>
          <w:sz w:val="20"/>
          <w:lang w:val="en-NZ"/>
        </w:rPr>
        <w:t>Time off in</w:t>
      </w:r>
      <w:r w:rsidRPr="00B12B67">
        <w:rPr>
          <w:i/>
          <w:spacing w:val="-12"/>
          <w:sz w:val="20"/>
          <w:lang w:val="en-NZ"/>
        </w:rPr>
        <w:t xml:space="preserve"> </w:t>
      </w:r>
      <w:r w:rsidRPr="00B12B67">
        <w:rPr>
          <w:i/>
          <w:sz w:val="20"/>
          <w:lang w:val="en-NZ"/>
        </w:rPr>
        <w:t>lieu</w:t>
      </w:r>
    </w:p>
    <w:p w:rsidR="00BB07D9" w:rsidP="00BB07D9" w:rsidRDefault="008B543A" w14:paraId="6AAAC7D0" w14:textId="77777777">
      <w:pPr>
        <w:pStyle w:val="BodyText"/>
        <w:ind w:left="999" w:right="501"/>
        <w:jc w:val="both"/>
        <w:rPr>
          <w:lang w:val="en-NZ"/>
        </w:rPr>
      </w:pPr>
      <w:r w:rsidRPr="00B12B67">
        <w:rPr>
          <w:lang w:val="en-NZ"/>
        </w:rPr>
        <w:t>If the Employer requires the Employee to work hours in addition to their normal working hours, the Employee will be entitled to time off in lieu on the basis of one hour off for each additional hour or part of an hour worked.</w:t>
      </w:r>
    </w:p>
    <w:p w:rsidR="00BB07D9" w:rsidP="00BB07D9" w:rsidRDefault="00BB07D9" w14:paraId="51ED44AC" w14:textId="77777777">
      <w:pPr>
        <w:pStyle w:val="BodyText"/>
        <w:ind w:left="999" w:right="501"/>
        <w:jc w:val="both"/>
        <w:rPr>
          <w:lang w:val="en-NZ"/>
        </w:rPr>
      </w:pPr>
    </w:p>
    <w:p w:rsidRPr="00B12B67" w:rsidR="0024212B" w:rsidP="00BB07D9" w:rsidRDefault="008B543A" w14:paraId="27B41F8D" w14:textId="34C05798">
      <w:pPr>
        <w:pStyle w:val="BodyText"/>
        <w:ind w:left="999" w:right="501"/>
        <w:jc w:val="both"/>
        <w:rPr>
          <w:lang w:val="en-NZ"/>
        </w:rPr>
      </w:pPr>
      <w:r w:rsidRPr="00B12B67">
        <w:rPr>
          <w:lang w:val="en-NZ"/>
        </w:rPr>
        <w:t>The Employee must provide at least 3 days’ notice for taking time off in lieu.</w:t>
      </w:r>
    </w:p>
    <w:p w:rsidRPr="00B12B67" w:rsidR="0024212B" w:rsidRDefault="0024212B" w14:paraId="442B31ED" w14:textId="77777777">
      <w:pPr>
        <w:pStyle w:val="BodyText"/>
        <w:spacing w:before="1"/>
        <w:rPr>
          <w:lang w:val="en-NZ"/>
        </w:rPr>
      </w:pPr>
    </w:p>
    <w:p w:rsidR="0024212B" w:rsidRDefault="008B543A" w14:paraId="48272970" w14:textId="77777777">
      <w:pPr>
        <w:pStyle w:val="BodyText"/>
        <w:ind w:left="1000" w:right="432"/>
        <w:jc w:val="both"/>
        <w:rPr>
          <w:lang w:val="en-NZ"/>
        </w:rPr>
      </w:pPr>
      <w:r w:rsidRPr="00B12B67">
        <w:rPr>
          <w:lang w:val="en-NZ"/>
        </w:rPr>
        <w:t>The</w:t>
      </w:r>
      <w:r w:rsidRPr="00B12B67">
        <w:rPr>
          <w:spacing w:val="-8"/>
          <w:lang w:val="en-NZ"/>
        </w:rPr>
        <w:t xml:space="preserve"> </w:t>
      </w:r>
      <w:r w:rsidRPr="00B12B67">
        <w:rPr>
          <w:lang w:val="en-NZ"/>
        </w:rPr>
        <w:t>Employee</w:t>
      </w:r>
      <w:r w:rsidRPr="00B12B67">
        <w:rPr>
          <w:spacing w:val="-4"/>
          <w:lang w:val="en-NZ"/>
        </w:rPr>
        <w:t xml:space="preserve"> </w:t>
      </w:r>
      <w:r w:rsidRPr="00B12B67">
        <w:rPr>
          <w:lang w:val="en-NZ"/>
        </w:rPr>
        <w:t>must</w:t>
      </w:r>
      <w:r w:rsidRPr="00B12B67">
        <w:rPr>
          <w:spacing w:val="-4"/>
          <w:lang w:val="en-NZ"/>
        </w:rPr>
        <w:t xml:space="preserve"> </w:t>
      </w:r>
      <w:r w:rsidRPr="00B12B67">
        <w:rPr>
          <w:lang w:val="en-NZ"/>
        </w:rPr>
        <w:t>take</w:t>
      </w:r>
      <w:r w:rsidRPr="00B12B67">
        <w:rPr>
          <w:spacing w:val="-8"/>
          <w:lang w:val="en-NZ"/>
        </w:rPr>
        <w:t xml:space="preserve"> </w:t>
      </w:r>
      <w:r w:rsidRPr="00B12B67">
        <w:rPr>
          <w:lang w:val="en-NZ"/>
        </w:rPr>
        <w:t>their time</w:t>
      </w:r>
      <w:r w:rsidRPr="00B12B67">
        <w:rPr>
          <w:spacing w:val="-8"/>
          <w:lang w:val="en-NZ"/>
        </w:rPr>
        <w:t xml:space="preserve"> </w:t>
      </w:r>
      <w:r w:rsidRPr="00B12B67">
        <w:rPr>
          <w:lang w:val="en-NZ"/>
        </w:rPr>
        <w:t>off</w:t>
      </w:r>
      <w:r w:rsidRPr="00B12B67">
        <w:rPr>
          <w:spacing w:val="-5"/>
          <w:lang w:val="en-NZ"/>
        </w:rPr>
        <w:t xml:space="preserve"> </w:t>
      </w:r>
      <w:r w:rsidRPr="00B12B67">
        <w:rPr>
          <w:lang w:val="en-NZ"/>
        </w:rPr>
        <w:t>in</w:t>
      </w:r>
      <w:r w:rsidRPr="00B12B67">
        <w:rPr>
          <w:spacing w:val="-4"/>
          <w:lang w:val="en-NZ"/>
        </w:rPr>
        <w:t xml:space="preserve"> </w:t>
      </w:r>
      <w:r w:rsidRPr="00B12B67">
        <w:rPr>
          <w:lang w:val="en-NZ"/>
        </w:rPr>
        <w:t>lieu</w:t>
      </w:r>
      <w:r w:rsidRPr="00B12B67">
        <w:rPr>
          <w:spacing w:val="-4"/>
          <w:lang w:val="en-NZ"/>
        </w:rPr>
        <w:t xml:space="preserve"> </w:t>
      </w:r>
      <w:r w:rsidRPr="00B12B67">
        <w:rPr>
          <w:lang w:val="en-NZ"/>
        </w:rPr>
        <w:t>within</w:t>
      </w:r>
      <w:r w:rsidRPr="00B12B67">
        <w:rPr>
          <w:spacing w:val="-4"/>
          <w:lang w:val="en-NZ"/>
        </w:rPr>
        <w:t xml:space="preserve"> </w:t>
      </w:r>
      <w:r w:rsidRPr="00B12B67">
        <w:rPr>
          <w:lang w:val="en-NZ"/>
        </w:rPr>
        <w:t>3</w:t>
      </w:r>
      <w:r w:rsidRPr="00B12B67">
        <w:rPr>
          <w:spacing w:val="-6"/>
          <w:lang w:val="en-NZ"/>
        </w:rPr>
        <w:t xml:space="preserve"> </w:t>
      </w:r>
      <w:r w:rsidRPr="00B12B67">
        <w:rPr>
          <w:lang w:val="en-NZ"/>
        </w:rPr>
        <w:t>weeks</w:t>
      </w:r>
      <w:r w:rsidRPr="00B12B67">
        <w:rPr>
          <w:spacing w:val="-8"/>
          <w:lang w:val="en-NZ"/>
        </w:rPr>
        <w:t xml:space="preserve"> </w:t>
      </w:r>
      <w:r w:rsidRPr="00B12B67">
        <w:rPr>
          <w:lang w:val="en-NZ"/>
        </w:rPr>
        <w:t>of</w:t>
      </w:r>
      <w:r w:rsidRPr="00B12B67">
        <w:rPr>
          <w:spacing w:val="-7"/>
          <w:lang w:val="en-NZ"/>
        </w:rPr>
        <w:t xml:space="preserve"> </w:t>
      </w:r>
      <w:r w:rsidRPr="00B12B67">
        <w:rPr>
          <w:lang w:val="en-NZ"/>
        </w:rPr>
        <w:t>the</w:t>
      </w:r>
      <w:r w:rsidRPr="00B12B67">
        <w:rPr>
          <w:spacing w:val="-6"/>
          <w:lang w:val="en-NZ"/>
        </w:rPr>
        <w:t xml:space="preserve"> </w:t>
      </w:r>
      <w:r w:rsidRPr="00B12B67">
        <w:rPr>
          <w:lang w:val="en-NZ"/>
        </w:rPr>
        <w:t>start</w:t>
      </w:r>
      <w:r w:rsidRPr="00B12B67">
        <w:rPr>
          <w:spacing w:val="-4"/>
          <w:lang w:val="en-NZ"/>
        </w:rPr>
        <w:t xml:space="preserve"> </w:t>
      </w:r>
      <w:r w:rsidRPr="00B12B67">
        <w:rPr>
          <w:lang w:val="en-NZ"/>
        </w:rPr>
        <w:t>of</w:t>
      </w:r>
      <w:r w:rsidRPr="00B12B67">
        <w:rPr>
          <w:spacing w:val="-5"/>
          <w:lang w:val="en-NZ"/>
        </w:rPr>
        <w:t xml:space="preserve"> </w:t>
      </w:r>
      <w:r w:rsidRPr="00B12B67">
        <w:rPr>
          <w:lang w:val="en-NZ"/>
        </w:rPr>
        <w:t>the</w:t>
      </w:r>
      <w:r w:rsidRPr="00B12B67">
        <w:rPr>
          <w:spacing w:val="-5"/>
          <w:lang w:val="en-NZ"/>
        </w:rPr>
        <w:t xml:space="preserve"> </w:t>
      </w:r>
      <w:r w:rsidRPr="00B12B67">
        <w:rPr>
          <w:lang w:val="en-NZ"/>
        </w:rPr>
        <w:t>entitlement</w:t>
      </w:r>
      <w:r w:rsidRPr="00B12B67">
        <w:rPr>
          <w:spacing w:val="-7"/>
          <w:lang w:val="en-NZ"/>
        </w:rPr>
        <w:t xml:space="preserve"> </w:t>
      </w:r>
      <w:r w:rsidRPr="00B12B67">
        <w:rPr>
          <w:lang w:val="en-NZ"/>
        </w:rPr>
        <w:t>period.</w:t>
      </w:r>
      <w:r w:rsidRPr="00B12B67">
        <w:rPr>
          <w:spacing w:val="-4"/>
          <w:lang w:val="en-NZ"/>
        </w:rPr>
        <w:t xml:space="preserve"> </w:t>
      </w:r>
      <w:r w:rsidRPr="00B12B67">
        <w:rPr>
          <w:lang w:val="en-NZ"/>
        </w:rPr>
        <w:t>If the Employee does not apply to take time off in lieu within the entitlement period, the accumulated time</w:t>
      </w:r>
      <w:r w:rsidRPr="00B12B67">
        <w:rPr>
          <w:spacing w:val="-7"/>
          <w:lang w:val="en-NZ"/>
        </w:rPr>
        <w:t xml:space="preserve"> </w:t>
      </w:r>
      <w:r w:rsidRPr="00B12B67">
        <w:rPr>
          <w:lang w:val="en-NZ"/>
        </w:rPr>
        <w:t>will</w:t>
      </w:r>
      <w:r w:rsidRPr="00B12B67">
        <w:rPr>
          <w:spacing w:val="-5"/>
          <w:lang w:val="en-NZ"/>
        </w:rPr>
        <w:t xml:space="preserve"> </w:t>
      </w:r>
      <w:r w:rsidRPr="00B12B67">
        <w:rPr>
          <w:lang w:val="en-NZ"/>
        </w:rPr>
        <w:t>be</w:t>
      </w:r>
      <w:r w:rsidRPr="00B12B67">
        <w:rPr>
          <w:spacing w:val="-7"/>
          <w:lang w:val="en-NZ"/>
        </w:rPr>
        <w:t xml:space="preserve"> </w:t>
      </w:r>
      <w:r w:rsidRPr="00B12B67">
        <w:rPr>
          <w:lang w:val="en-NZ"/>
        </w:rPr>
        <w:t>forfeited.</w:t>
      </w:r>
      <w:r w:rsidRPr="00B12B67">
        <w:rPr>
          <w:spacing w:val="-5"/>
          <w:lang w:val="en-NZ"/>
        </w:rPr>
        <w:t xml:space="preserve"> </w:t>
      </w:r>
      <w:r w:rsidRPr="00B12B67">
        <w:rPr>
          <w:lang w:val="en-NZ"/>
        </w:rPr>
        <w:t>A</w:t>
      </w:r>
      <w:r w:rsidRPr="00B12B67">
        <w:rPr>
          <w:spacing w:val="-6"/>
          <w:lang w:val="en-NZ"/>
        </w:rPr>
        <w:t xml:space="preserve"> </w:t>
      </w:r>
      <w:r w:rsidRPr="00B12B67">
        <w:rPr>
          <w:lang w:val="en-NZ"/>
        </w:rPr>
        <w:t>maximum</w:t>
      </w:r>
      <w:r w:rsidRPr="00B12B67">
        <w:rPr>
          <w:spacing w:val="-8"/>
          <w:lang w:val="en-NZ"/>
        </w:rPr>
        <w:t xml:space="preserve"> </w:t>
      </w:r>
      <w:r w:rsidRPr="00B12B67">
        <w:rPr>
          <w:lang w:val="en-NZ"/>
        </w:rPr>
        <w:t>of</w:t>
      </w:r>
      <w:r w:rsidRPr="00B12B67">
        <w:rPr>
          <w:spacing w:val="-9"/>
          <w:lang w:val="en-NZ"/>
        </w:rPr>
        <w:t xml:space="preserve"> </w:t>
      </w:r>
      <w:r w:rsidRPr="00B12B67">
        <w:rPr>
          <w:lang w:val="en-NZ"/>
        </w:rPr>
        <w:t>8</w:t>
      </w:r>
      <w:r w:rsidRPr="00B12B67">
        <w:rPr>
          <w:spacing w:val="-5"/>
          <w:lang w:val="en-NZ"/>
        </w:rPr>
        <w:t xml:space="preserve"> </w:t>
      </w:r>
      <w:r w:rsidRPr="00B12B67">
        <w:rPr>
          <w:lang w:val="en-NZ"/>
        </w:rPr>
        <w:t>hours</w:t>
      </w:r>
      <w:r w:rsidRPr="00B12B67">
        <w:rPr>
          <w:spacing w:val="-6"/>
          <w:lang w:val="en-NZ"/>
        </w:rPr>
        <w:t xml:space="preserve"> </w:t>
      </w:r>
      <w:r w:rsidRPr="00B12B67">
        <w:rPr>
          <w:lang w:val="en-NZ"/>
        </w:rPr>
        <w:t>of</w:t>
      </w:r>
      <w:r w:rsidRPr="00B12B67">
        <w:rPr>
          <w:spacing w:val="-9"/>
          <w:lang w:val="en-NZ"/>
        </w:rPr>
        <w:t xml:space="preserve"> </w:t>
      </w:r>
      <w:r w:rsidRPr="00B12B67">
        <w:rPr>
          <w:lang w:val="en-NZ"/>
        </w:rPr>
        <w:t>time</w:t>
      </w:r>
      <w:r w:rsidRPr="00B12B67">
        <w:rPr>
          <w:spacing w:val="-5"/>
          <w:lang w:val="en-NZ"/>
        </w:rPr>
        <w:t xml:space="preserve"> </w:t>
      </w:r>
      <w:r w:rsidRPr="00B12B67">
        <w:rPr>
          <w:lang w:val="en-NZ"/>
        </w:rPr>
        <w:t>off</w:t>
      </w:r>
      <w:r w:rsidRPr="00B12B67">
        <w:rPr>
          <w:spacing w:val="-7"/>
          <w:lang w:val="en-NZ"/>
        </w:rPr>
        <w:t xml:space="preserve"> </w:t>
      </w:r>
      <w:r w:rsidRPr="00B12B67">
        <w:rPr>
          <w:lang w:val="en-NZ"/>
        </w:rPr>
        <w:t>in</w:t>
      </w:r>
      <w:r w:rsidRPr="00B12B67">
        <w:rPr>
          <w:spacing w:val="-2"/>
          <w:lang w:val="en-NZ"/>
        </w:rPr>
        <w:t xml:space="preserve"> </w:t>
      </w:r>
      <w:r w:rsidRPr="00B12B67">
        <w:rPr>
          <w:lang w:val="en-NZ"/>
        </w:rPr>
        <w:t>lieu</w:t>
      </w:r>
      <w:r w:rsidRPr="00B12B67">
        <w:rPr>
          <w:spacing w:val="-5"/>
          <w:lang w:val="en-NZ"/>
        </w:rPr>
        <w:t xml:space="preserve"> </w:t>
      </w:r>
      <w:r w:rsidRPr="00B12B67">
        <w:rPr>
          <w:lang w:val="en-NZ"/>
        </w:rPr>
        <w:t>can</w:t>
      </w:r>
      <w:r w:rsidRPr="00B12B67">
        <w:rPr>
          <w:spacing w:val="-4"/>
          <w:lang w:val="en-NZ"/>
        </w:rPr>
        <w:t xml:space="preserve"> </w:t>
      </w:r>
      <w:r w:rsidRPr="00B12B67">
        <w:rPr>
          <w:lang w:val="en-NZ"/>
        </w:rPr>
        <w:t>be</w:t>
      </w:r>
      <w:r w:rsidRPr="00B12B67">
        <w:rPr>
          <w:spacing w:val="-9"/>
          <w:lang w:val="en-NZ"/>
        </w:rPr>
        <w:t xml:space="preserve"> </w:t>
      </w:r>
      <w:r w:rsidRPr="00B12B67">
        <w:rPr>
          <w:lang w:val="en-NZ"/>
        </w:rPr>
        <w:t>accrued.</w:t>
      </w:r>
    </w:p>
    <w:p w:rsidR="00B02A81" w:rsidRDefault="00B02A81" w14:paraId="6567D922" w14:textId="77777777">
      <w:pPr>
        <w:pStyle w:val="BodyText"/>
        <w:ind w:left="1000" w:right="432"/>
        <w:jc w:val="both"/>
        <w:rPr>
          <w:lang w:val="en-NZ"/>
        </w:rPr>
      </w:pPr>
    </w:p>
    <w:p w:rsidRPr="00B12B67" w:rsidR="0024212B" w:rsidRDefault="008B543A" w14:paraId="02D82D81" w14:textId="77777777">
      <w:pPr>
        <w:pStyle w:val="Heading2"/>
        <w:numPr>
          <w:ilvl w:val="0"/>
          <w:numId w:val="10"/>
        </w:numPr>
        <w:tabs>
          <w:tab w:val="left" w:pos="1200"/>
        </w:tabs>
        <w:ind w:hanging="199"/>
        <w:rPr>
          <w:lang w:val="en-NZ"/>
        </w:rPr>
      </w:pPr>
      <w:bookmarkStart w:name="8._Health_and_Safety" w:id="28"/>
      <w:bookmarkEnd w:id="28"/>
      <w:r w:rsidRPr="00B12B67">
        <w:rPr>
          <w:lang w:val="en-NZ"/>
        </w:rPr>
        <w:t>Health and</w:t>
      </w:r>
      <w:r w:rsidRPr="00B12B67">
        <w:rPr>
          <w:spacing w:val="-1"/>
          <w:lang w:val="en-NZ"/>
        </w:rPr>
        <w:t xml:space="preserve"> </w:t>
      </w:r>
      <w:r w:rsidRPr="00B12B67">
        <w:rPr>
          <w:lang w:val="en-NZ"/>
        </w:rPr>
        <w:t>Safety</w:t>
      </w:r>
    </w:p>
    <w:p w:rsidRPr="00B12B67" w:rsidR="0024212B" w:rsidRDefault="0024212B" w14:paraId="3A564E3C" w14:textId="77777777">
      <w:pPr>
        <w:pStyle w:val="BodyText"/>
        <w:spacing w:before="11"/>
        <w:rPr>
          <w:b/>
          <w:sz w:val="19"/>
          <w:lang w:val="en-NZ"/>
        </w:rPr>
      </w:pPr>
    </w:p>
    <w:p w:rsidRPr="00B12B67" w:rsidR="0024212B" w:rsidRDefault="008B543A" w14:paraId="1C041943" w14:textId="77777777">
      <w:pPr>
        <w:pStyle w:val="ListParagraph"/>
        <w:numPr>
          <w:ilvl w:val="1"/>
          <w:numId w:val="10"/>
        </w:numPr>
        <w:tabs>
          <w:tab w:val="left" w:pos="1298"/>
        </w:tabs>
        <w:ind w:hanging="297"/>
        <w:rPr>
          <w:i/>
          <w:sz w:val="20"/>
          <w:lang w:val="en-NZ"/>
        </w:rPr>
      </w:pPr>
      <w:r w:rsidRPr="00B12B67">
        <w:rPr>
          <w:i/>
          <w:sz w:val="20"/>
          <w:lang w:val="en-NZ"/>
        </w:rPr>
        <w:t>Health and Safety</w:t>
      </w:r>
      <w:r w:rsidRPr="00B12B67">
        <w:rPr>
          <w:i/>
          <w:spacing w:val="-10"/>
          <w:sz w:val="20"/>
          <w:lang w:val="en-NZ"/>
        </w:rPr>
        <w:t xml:space="preserve"> </w:t>
      </w:r>
      <w:r w:rsidRPr="00B12B67">
        <w:rPr>
          <w:i/>
          <w:sz w:val="20"/>
          <w:lang w:val="en-NZ"/>
        </w:rPr>
        <w:t>Obligations</w:t>
      </w:r>
    </w:p>
    <w:p w:rsidRPr="00B12B67" w:rsidR="0024212B" w:rsidRDefault="008B543A" w14:paraId="6449D210" w14:textId="77777777">
      <w:pPr>
        <w:pStyle w:val="BodyText"/>
        <w:spacing w:before="1"/>
        <w:ind w:left="1000" w:right="642"/>
        <w:rPr>
          <w:lang w:val="en-NZ"/>
        </w:rPr>
      </w:pPr>
      <w:r w:rsidRPr="00B12B67">
        <w:rPr>
          <w:lang w:val="en-NZ"/>
        </w:rPr>
        <w:t>The Employer and the Employee will comply with their obligations under the Health and Safety at Work Act 2015 and The Employer’s rules and policies.</w:t>
      </w:r>
    </w:p>
    <w:p w:rsidRPr="00B12B67" w:rsidR="0024212B" w:rsidRDefault="0024212B" w14:paraId="7F0CAEE3" w14:textId="77777777">
      <w:pPr>
        <w:pStyle w:val="BodyText"/>
        <w:spacing w:before="12"/>
        <w:rPr>
          <w:sz w:val="19"/>
          <w:lang w:val="en-NZ"/>
        </w:rPr>
      </w:pPr>
    </w:p>
    <w:p w:rsidRPr="00B12B67" w:rsidR="0024212B" w:rsidRDefault="008B543A" w14:paraId="249E3D11" w14:textId="77777777">
      <w:pPr>
        <w:pStyle w:val="BodyText"/>
        <w:ind w:left="1000"/>
        <w:rPr>
          <w:lang w:val="en-NZ"/>
        </w:rPr>
      </w:pPr>
      <w:r w:rsidRPr="00B12B67">
        <w:rPr>
          <w:lang w:val="en-NZ"/>
        </w:rPr>
        <w:t>The Employer will ensure, so far as is reasonably practicable:</w:t>
      </w:r>
    </w:p>
    <w:p w:rsidRPr="00B12B67" w:rsidR="0024212B" w:rsidRDefault="008B543A" w14:paraId="65997FBA" w14:textId="77777777">
      <w:pPr>
        <w:pStyle w:val="ListParagraph"/>
        <w:numPr>
          <w:ilvl w:val="2"/>
          <w:numId w:val="10"/>
        </w:numPr>
        <w:tabs>
          <w:tab w:val="left" w:pos="1720"/>
        </w:tabs>
        <w:spacing w:line="243" w:lineRule="exact"/>
        <w:rPr>
          <w:sz w:val="20"/>
          <w:lang w:val="en-NZ"/>
        </w:rPr>
      </w:pPr>
      <w:r w:rsidRPr="00B12B67">
        <w:rPr>
          <w:sz w:val="20"/>
          <w:lang w:val="en-NZ"/>
        </w:rPr>
        <w:t>The health and safety of workers who work for the</w:t>
      </w:r>
      <w:r w:rsidRPr="00B12B67">
        <w:rPr>
          <w:spacing w:val="-27"/>
          <w:sz w:val="20"/>
          <w:lang w:val="en-NZ"/>
        </w:rPr>
        <w:t xml:space="preserve"> </w:t>
      </w:r>
      <w:r w:rsidRPr="00B12B67">
        <w:rPr>
          <w:sz w:val="20"/>
          <w:lang w:val="en-NZ"/>
        </w:rPr>
        <w:t>Employer;</w:t>
      </w:r>
    </w:p>
    <w:p w:rsidRPr="00B12B67" w:rsidR="0024212B" w:rsidRDefault="008B543A" w14:paraId="4CC5F882" w14:textId="77777777">
      <w:pPr>
        <w:pStyle w:val="ListParagraph"/>
        <w:numPr>
          <w:ilvl w:val="2"/>
          <w:numId w:val="10"/>
        </w:numPr>
        <w:tabs>
          <w:tab w:val="left" w:pos="1720"/>
        </w:tabs>
        <w:ind w:right="736"/>
        <w:rPr>
          <w:sz w:val="20"/>
          <w:lang w:val="en-NZ"/>
        </w:rPr>
      </w:pPr>
      <w:r w:rsidRPr="00B12B67">
        <w:rPr>
          <w:sz w:val="20"/>
          <w:lang w:val="en-NZ"/>
        </w:rPr>
        <w:t>The health and safety of workers whose activities in carrying out work are influenced or directed by the Employer;</w:t>
      </w:r>
      <w:r w:rsidRPr="00B12B67">
        <w:rPr>
          <w:spacing w:val="-14"/>
          <w:sz w:val="20"/>
          <w:lang w:val="en-NZ"/>
        </w:rPr>
        <w:t xml:space="preserve"> </w:t>
      </w:r>
      <w:r w:rsidRPr="00B12B67">
        <w:rPr>
          <w:sz w:val="20"/>
          <w:lang w:val="en-NZ"/>
        </w:rPr>
        <w:t>and</w:t>
      </w:r>
    </w:p>
    <w:p w:rsidRPr="00B12B67" w:rsidR="0024212B" w:rsidRDefault="008B543A" w14:paraId="61DB6951" w14:textId="77777777">
      <w:pPr>
        <w:pStyle w:val="ListParagraph"/>
        <w:numPr>
          <w:ilvl w:val="2"/>
          <w:numId w:val="10"/>
        </w:numPr>
        <w:tabs>
          <w:tab w:val="left" w:pos="1720"/>
        </w:tabs>
        <w:spacing w:before="1"/>
        <w:ind w:right="582"/>
        <w:rPr>
          <w:sz w:val="20"/>
          <w:lang w:val="en-NZ"/>
        </w:rPr>
      </w:pPr>
      <w:r w:rsidRPr="00B12B67">
        <w:rPr>
          <w:sz w:val="20"/>
          <w:lang w:val="en-NZ"/>
        </w:rPr>
        <w:t>That the health and safety of other persons is not put at risk from work carried out by the Employer.</w:t>
      </w:r>
    </w:p>
    <w:p w:rsidRPr="00B12B67" w:rsidR="0024212B" w:rsidRDefault="0024212B" w14:paraId="39643D51" w14:textId="77777777">
      <w:pPr>
        <w:pStyle w:val="BodyText"/>
        <w:spacing w:before="9"/>
        <w:rPr>
          <w:sz w:val="19"/>
          <w:lang w:val="en-NZ"/>
        </w:rPr>
      </w:pPr>
    </w:p>
    <w:p w:rsidRPr="00B12B67" w:rsidR="0024212B" w:rsidRDefault="008B543A" w14:paraId="55910DB0" w14:textId="77777777">
      <w:pPr>
        <w:pStyle w:val="BodyText"/>
        <w:ind w:left="1000"/>
        <w:rPr>
          <w:lang w:val="en-NZ"/>
        </w:rPr>
      </w:pPr>
      <w:r w:rsidRPr="00B12B67">
        <w:rPr>
          <w:lang w:val="en-NZ"/>
        </w:rPr>
        <w:t>The Employee will:</w:t>
      </w:r>
    </w:p>
    <w:p w:rsidRPr="00B12B67" w:rsidR="0024212B" w:rsidRDefault="008B543A" w14:paraId="38C6FACB" w14:textId="77777777">
      <w:pPr>
        <w:pStyle w:val="ListParagraph"/>
        <w:numPr>
          <w:ilvl w:val="0"/>
          <w:numId w:val="5"/>
        </w:numPr>
        <w:tabs>
          <w:tab w:val="left" w:pos="1720"/>
        </w:tabs>
        <w:spacing w:before="1"/>
        <w:rPr>
          <w:sz w:val="20"/>
          <w:lang w:val="en-NZ"/>
        </w:rPr>
      </w:pPr>
      <w:r w:rsidRPr="00B12B67">
        <w:rPr>
          <w:sz w:val="20"/>
          <w:lang w:val="en-NZ"/>
        </w:rPr>
        <w:t>Take reasonable care for their own health</w:t>
      </w:r>
      <w:r w:rsidRPr="00B12B67">
        <w:rPr>
          <w:spacing w:val="3"/>
          <w:sz w:val="20"/>
          <w:lang w:val="en-NZ"/>
        </w:rPr>
        <w:t xml:space="preserve"> </w:t>
      </w:r>
      <w:r w:rsidRPr="00B12B67">
        <w:rPr>
          <w:sz w:val="20"/>
          <w:lang w:val="en-NZ"/>
        </w:rPr>
        <w:t>and safety;</w:t>
      </w:r>
    </w:p>
    <w:p w:rsidRPr="00B12B67" w:rsidR="0024212B" w:rsidRDefault="008B543A" w14:paraId="44902021" w14:textId="77777777">
      <w:pPr>
        <w:pStyle w:val="ListParagraph"/>
        <w:numPr>
          <w:ilvl w:val="0"/>
          <w:numId w:val="5"/>
        </w:numPr>
        <w:tabs>
          <w:tab w:val="left" w:pos="1720"/>
        </w:tabs>
        <w:spacing w:before="39"/>
        <w:ind w:right="731"/>
        <w:rPr>
          <w:sz w:val="20"/>
          <w:lang w:val="en-NZ"/>
        </w:rPr>
      </w:pPr>
      <w:r w:rsidRPr="00B12B67">
        <w:rPr>
          <w:sz w:val="20"/>
          <w:lang w:val="en-NZ"/>
        </w:rPr>
        <w:t>Take reasonable care that their acts or omissions do not adversely affect the health and safety of other persons;</w:t>
      </w:r>
      <w:r w:rsidRPr="00B12B67">
        <w:rPr>
          <w:spacing w:val="-16"/>
          <w:sz w:val="20"/>
          <w:lang w:val="en-NZ"/>
        </w:rPr>
        <w:t xml:space="preserve"> </w:t>
      </w:r>
      <w:r w:rsidRPr="00B12B67">
        <w:rPr>
          <w:sz w:val="20"/>
          <w:lang w:val="en-NZ"/>
        </w:rPr>
        <w:t>and</w:t>
      </w:r>
    </w:p>
    <w:p w:rsidRPr="00B12B67" w:rsidR="0024212B" w:rsidRDefault="008B543A" w14:paraId="682D586B" w14:textId="77777777">
      <w:pPr>
        <w:pStyle w:val="ListParagraph"/>
        <w:numPr>
          <w:ilvl w:val="0"/>
          <w:numId w:val="5"/>
        </w:numPr>
        <w:tabs>
          <w:tab w:val="left" w:pos="1720"/>
        </w:tabs>
        <w:spacing w:before="1"/>
        <w:ind w:right="662"/>
        <w:rPr>
          <w:sz w:val="20"/>
          <w:lang w:val="en-NZ"/>
        </w:rPr>
      </w:pPr>
      <w:r w:rsidRPr="00B12B67">
        <w:rPr>
          <w:sz w:val="20"/>
          <w:lang w:val="en-NZ"/>
        </w:rPr>
        <w:t>Comply with any reasonable instruction, policy, or procedure of the Employer relating to health or safety at the</w:t>
      </w:r>
      <w:r w:rsidRPr="00B12B67">
        <w:rPr>
          <w:spacing w:val="-16"/>
          <w:sz w:val="20"/>
          <w:lang w:val="en-NZ"/>
        </w:rPr>
        <w:t xml:space="preserve"> </w:t>
      </w:r>
      <w:r w:rsidRPr="00B12B67">
        <w:rPr>
          <w:sz w:val="20"/>
          <w:lang w:val="en-NZ"/>
        </w:rPr>
        <w:t>workplace.</w:t>
      </w:r>
    </w:p>
    <w:p w:rsidR="0024212B" w:rsidRDefault="0024212B" w14:paraId="2EA5F72F" w14:textId="77777777">
      <w:pPr>
        <w:pStyle w:val="BodyText"/>
        <w:spacing w:before="7"/>
        <w:rPr>
          <w:lang w:val="en-NZ"/>
        </w:rPr>
      </w:pPr>
    </w:p>
    <w:p w:rsidRPr="00B12B67" w:rsidR="00B15864" w:rsidRDefault="00B15864" w14:paraId="7C079D24" w14:textId="77777777">
      <w:pPr>
        <w:pStyle w:val="BodyText"/>
        <w:spacing w:before="7"/>
        <w:rPr>
          <w:lang w:val="en-NZ"/>
        </w:rPr>
      </w:pPr>
    </w:p>
    <w:p w:rsidRPr="00B12B67" w:rsidR="0024212B" w:rsidRDefault="008B543A" w14:paraId="300898A6"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Alcohol and Drug</w:t>
      </w:r>
      <w:r w:rsidRPr="00B12B67">
        <w:rPr>
          <w:i/>
          <w:spacing w:val="-14"/>
          <w:sz w:val="20"/>
          <w:lang w:val="en-NZ"/>
        </w:rPr>
        <w:t xml:space="preserve"> </w:t>
      </w:r>
      <w:r w:rsidRPr="00B12B67">
        <w:rPr>
          <w:i/>
          <w:sz w:val="20"/>
          <w:lang w:val="en-NZ"/>
        </w:rPr>
        <w:t>Testing</w:t>
      </w:r>
    </w:p>
    <w:p w:rsidRPr="00B12B67" w:rsidR="0024212B" w:rsidRDefault="008B543A" w14:paraId="54D4D239" w14:textId="77777777">
      <w:pPr>
        <w:pStyle w:val="BodyText"/>
        <w:ind w:left="999" w:right="348"/>
        <w:rPr>
          <w:lang w:val="en-NZ"/>
        </w:rPr>
      </w:pPr>
      <w:r w:rsidRPr="00B12B67">
        <w:rPr>
          <w:lang w:val="en-NZ"/>
        </w:rPr>
        <w:t>Where the Employer has good reason for believing that the Employee is under the influence of illegal drugs or alcohol while at work, the Employer may require the Employee to undergo a non-invasive drug test (urine test) conducted by a registered medical professional.</w:t>
      </w:r>
    </w:p>
    <w:p w:rsidRPr="00B12B67" w:rsidR="0024212B" w:rsidRDefault="0024212B" w14:paraId="0391BE36" w14:textId="77777777">
      <w:pPr>
        <w:pStyle w:val="BodyText"/>
        <w:spacing w:before="10"/>
        <w:rPr>
          <w:sz w:val="19"/>
          <w:lang w:val="en-NZ"/>
        </w:rPr>
      </w:pPr>
    </w:p>
    <w:p w:rsidRPr="00B12B67" w:rsidR="0024212B" w:rsidRDefault="008B543A" w14:paraId="093AC781" w14:textId="77777777">
      <w:pPr>
        <w:pStyle w:val="BodyText"/>
        <w:ind w:left="1000" w:right="293"/>
        <w:rPr>
          <w:lang w:val="en-NZ"/>
        </w:rPr>
      </w:pPr>
      <w:r w:rsidRPr="00B12B67">
        <w:rPr>
          <w:lang w:val="en-NZ"/>
        </w:rPr>
        <w:t>In deciding whether to conduct a drug test, the Employer will consult with the Employee and consider any comments or explanation made by the Employee.</w:t>
      </w:r>
    </w:p>
    <w:p w:rsidRPr="00B12B67" w:rsidR="0024212B" w:rsidRDefault="0024212B" w14:paraId="2F0467F2" w14:textId="77777777">
      <w:pPr>
        <w:pStyle w:val="BodyText"/>
        <w:spacing w:before="10"/>
        <w:rPr>
          <w:sz w:val="19"/>
          <w:lang w:val="en-NZ"/>
        </w:rPr>
      </w:pPr>
    </w:p>
    <w:p w:rsidRPr="00B12B67" w:rsidR="0024212B" w:rsidRDefault="008B543A" w14:paraId="57147EB6" w14:textId="77777777">
      <w:pPr>
        <w:pStyle w:val="BodyText"/>
        <w:ind w:left="1000" w:right="546"/>
        <w:rPr>
          <w:lang w:val="en-NZ"/>
        </w:rPr>
      </w:pPr>
      <w:r w:rsidRPr="00B12B67">
        <w:rPr>
          <w:lang w:val="en-NZ"/>
        </w:rPr>
        <w:t>In determining the steps to be taken following a positive drug test result, the Employer will consult with the Employee and consider any comments or explanation made by the Employee.</w:t>
      </w:r>
    </w:p>
    <w:p w:rsidRPr="00B12B67" w:rsidR="0024212B" w:rsidRDefault="0024212B" w14:paraId="484DF71D" w14:textId="77777777">
      <w:pPr>
        <w:pStyle w:val="BodyText"/>
        <w:spacing w:before="4"/>
        <w:rPr>
          <w:lang w:val="en-NZ"/>
        </w:rPr>
      </w:pPr>
    </w:p>
    <w:p w:rsidRPr="00B12B67" w:rsidR="0024212B" w:rsidRDefault="008B543A" w14:paraId="720DFC0F"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Medical</w:t>
      </w:r>
      <w:r w:rsidRPr="00B12B67">
        <w:rPr>
          <w:i/>
          <w:spacing w:val="-9"/>
          <w:sz w:val="20"/>
          <w:lang w:val="en-NZ"/>
        </w:rPr>
        <w:t xml:space="preserve"> </w:t>
      </w:r>
      <w:r w:rsidRPr="00B12B67">
        <w:rPr>
          <w:i/>
          <w:sz w:val="20"/>
          <w:lang w:val="en-NZ"/>
        </w:rPr>
        <w:t>Examination</w:t>
      </w:r>
    </w:p>
    <w:p w:rsidRPr="00B12B67" w:rsidR="0024212B" w:rsidRDefault="008B543A" w14:paraId="1D8BB434" w14:textId="77777777">
      <w:pPr>
        <w:pStyle w:val="BodyText"/>
        <w:ind w:left="999" w:right="292"/>
        <w:rPr>
          <w:lang w:val="en-NZ"/>
        </w:rPr>
      </w:pPr>
      <w:r w:rsidRPr="00B12B67">
        <w:rPr>
          <w:lang w:val="en-NZ"/>
        </w:rPr>
        <w:t>The Employer may request that the Employee undergo a medical examination by a registered medical practitioner, at the Employer’s cost, if the Employer reasonably believes that the Employee’s health is:</w:t>
      </w:r>
    </w:p>
    <w:p w:rsidRPr="00B12B67" w:rsidR="0024212B" w:rsidRDefault="008B543A" w14:paraId="138CDFF9" w14:textId="77777777">
      <w:pPr>
        <w:pStyle w:val="ListParagraph"/>
        <w:numPr>
          <w:ilvl w:val="2"/>
          <w:numId w:val="10"/>
        </w:numPr>
        <w:tabs>
          <w:tab w:val="left" w:pos="1766"/>
        </w:tabs>
        <w:spacing w:before="2" w:line="243" w:lineRule="exact"/>
        <w:ind w:left="1765"/>
        <w:rPr>
          <w:sz w:val="20"/>
          <w:lang w:val="en-NZ"/>
        </w:rPr>
      </w:pPr>
      <w:r w:rsidRPr="00B12B67">
        <w:rPr>
          <w:sz w:val="20"/>
          <w:lang w:val="en-NZ"/>
        </w:rPr>
        <w:t>Affecting their performance;</w:t>
      </w:r>
      <w:r w:rsidRPr="00B12B67">
        <w:rPr>
          <w:spacing w:val="-14"/>
          <w:sz w:val="20"/>
          <w:lang w:val="en-NZ"/>
        </w:rPr>
        <w:t xml:space="preserve"> </w:t>
      </w:r>
      <w:r w:rsidRPr="00B12B67">
        <w:rPr>
          <w:sz w:val="20"/>
          <w:lang w:val="en-NZ"/>
        </w:rPr>
        <w:t>or</w:t>
      </w:r>
    </w:p>
    <w:p w:rsidRPr="00B12B67" w:rsidR="0024212B" w:rsidRDefault="008B543A" w14:paraId="1E7905F6" w14:textId="77777777">
      <w:pPr>
        <w:pStyle w:val="ListParagraph"/>
        <w:numPr>
          <w:ilvl w:val="2"/>
          <w:numId w:val="10"/>
        </w:numPr>
        <w:tabs>
          <w:tab w:val="left" w:pos="1766"/>
        </w:tabs>
        <w:spacing w:line="243" w:lineRule="exact"/>
        <w:ind w:left="1765"/>
        <w:rPr>
          <w:sz w:val="20"/>
          <w:lang w:val="en-NZ"/>
        </w:rPr>
      </w:pPr>
      <w:r w:rsidRPr="00B12B67">
        <w:rPr>
          <w:sz w:val="20"/>
          <w:lang w:val="en-NZ"/>
        </w:rPr>
        <w:t>Affecting</w:t>
      </w:r>
      <w:r w:rsidRPr="00B12B67">
        <w:rPr>
          <w:spacing w:val="-6"/>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health</w:t>
      </w:r>
      <w:r w:rsidRPr="00B12B67">
        <w:rPr>
          <w:spacing w:val="-3"/>
          <w:sz w:val="20"/>
          <w:lang w:val="en-NZ"/>
        </w:rPr>
        <w:t xml:space="preserve"> </w:t>
      </w:r>
      <w:r w:rsidRPr="00B12B67">
        <w:rPr>
          <w:sz w:val="20"/>
          <w:lang w:val="en-NZ"/>
        </w:rPr>
        <w:t>or</w:t>
      </w:r>
      <w:r w:rsidRPr="00B12B67">
        <w:rPr>
          <w:spacing w:val="-5"/>
          <w:sz w:val="20"/>
          <w:lang w:val="en-NZ"/>
        </w:rPr>
        <w:t xml:space="preserve"> </w:t>
      </w:r>
      <w:r w:rsidRPr="00B12B67">
        <w:rPr>
          <w:sz w:val="20"/>
          <w:lang w:val="en-NZ"/>
        </w:rPr>
        <w:t>safety</w:t>
      </w:r>
      <w:r w:rsidRPr="00B12B67">
        <w:rPr>
          <w:spacing w:val="-1"/>
          <w:sz w:val="20"/>
          <w:lang w:val="en-NZ"/>
        </w:rPr>
        <w:t xml:space="preserve"> </w:t>
      </w:r>
      <w:r w:rsidRPr="00B12B67">
        <w:rPr>
          <w:sz w:val="20"/>
          <w:lang w:val="en-NZ"/>
        </w:rPr>
        <w:t>of</w:t>
      </w:r>
      <w:r w:rsidRPr="00B12B67">
        <w:rPr>
          <w:spacing w:val="-7"/>
          <w:sz w:val="20"/>
          <w:lang w:val="en-NZ"/>
        </w:rPr>
        <w:t xml:space="preserve"> </w:t>
      </w:r>
      <w:r w:rsidRPr="00B12B67">
        <w:rPr>
          <w:sz w:val="20"/>
          <w:lang w:val="en-NZ"/>
        </w:rPr>
        <w:t>any</w:t>
      </w:r>
      <w:r w:rsidRPr="00B12B67">
        <w:rPr>
          <w:spacing w:val="-2"/>
          <w:sz w:val="20"/>
          <w:lang w:val="en-NZ"/>
        </w:rPr>
        <w:t xml:space="preserve"> </w:t>
      </w:r>
      <w:r w:rsidRPr="00B12B67">
        <w:rPr>
          <w:sz w:val="20"/>
          <w:lang w:val="en-NZ"/>
        </w:rPr>
        <w:t>person</w:t>
      </w:r>
      <w:r w:rsidRPr="00B12B67">
        <w:rPr>
          <w:spacing w:val="-3"/>
          <w:sz w:val="20"/>
          <w:lang w:val="en-NZ"/>
        </w:rPr>
        <w:t xml:space="preserve"> </w:t>
      </w:r>
      <w:r w:rsidRPr="00B12B67">
        <w:rPr>
          <w:sz w:val="20"/>
          <w:lang w:val="en-NZ"/>
        </w:rPr>
        <w:t>in</w:t>
      </w:r>
      <w:r w:rsidRPr="00B12B67">
        <w:rPr>
          <w:spacing w:val="-2"/>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workplace.</w:t>
      </w:r>
    </w:p>
    <w:p w:rsidRPr="00B12B67" w:rsidR="0024212B" w:rsidRDefault="0024212B" w14:paraId="23E6722E" w14:textId="77777777">
      <w:pPr>
        <w:pStyle w:val="BodyText"/>
        <w:spacing w:before="2"/>
        <w:rPr>
          <w:lang w:val="en-NZ"/>
        </w:rPr>
      </w:pPr>
    </w:p>
    <w:p w:rsidRPr="00B12B67" w:rsidR="0024212B" w:rsidRDefault="008B543A" w14:paraId="5AB710F2" w14:textId="77777777">
      <w:pPr>
        <w:pStyle w:val="ListParagraph"/>
        <w:numPr>
          <w:ilvl w:val="1"/>
          <w:numId w:val="10"/>
        </w:numPr>
        <w:tabs>
          <w:tab w:val="left" w:pos="1298"/>
        </w:tabs>
        <w:spacing w:line="243" w:lineRule="exact"/>
        <w:ind w:hanging="297"/>
        <w:rPr>
          <w:i/>
          <w:sz w:val="20"/>
          <w:lang w:val="en-NZ"/>
        </w:rPr>
      </w:pPr>
      <w:r w:rsidRPr="00B12B67">
        <w:rPr>
          <w:i/>
          <w:sz w:val="20"/>
          <w:lang w:val="en-NZ"/>
        </w:rPr>
        <w:t>Smoking</w:t>
      </w:r>
    </w:p>
    <w:p w:rsidRPr="00B12B67" w:rsidR="0024212B" w:rsidRDefault="008B543A" w14:paraId="3C1203A2" w14:textId="77777777">
      <w:pPr>
        <w:pStyle w:val="BodyText"/>
        <w:spacing w:line="243" w:lineRule="exact"/>
        <w:ind w:left="999"/>
        <w:rPr>
          <w:lang w:val="en-NZ"/>
        </w:rPr>
      </w:pPr>
      <w:r w:rsidRPr="00B12B67">
        <w:rPr>
          <w:lang w:val="en-NZ"/>
        </w:rPr>
        <w:t>Under the Smoke-Free Environments Act 1990, the Employer’s premises are totally smoke free.</w:t>
      </w:r>
    </w:p>
    <w:p w:rsidRPr="00B12B67" w:rsidR="0024212B" w:rsidRDefault="0024212B" w14:paraId="1A223106" w14:textId="77777777">
      <w:pPr>
        <w:pStyle w:val="BodyText"/>
        <w:spacing w:before="11"/>
        <w:rPr>
          <w:sz w:val="19"/>
          <w:lang w:val="en-NZ"/>
        </w:rPr>
      </w:pPr>
    </w:p>
    <w:p w:rsidRPr="00B12B67" w:rsidR="0024212B" w:rsidRDefault="008B543A" w14:paraId="2CBF7E7C" w14:textId="77777777">
      <w:pPr>
        <w:pStyle w:val="BodyText"/>
        <w:ind w:left="1000" w:right="314"/>
        <w:rPr>
          <w:lang w:val="en-NZ"/>
        </w:rPr>
      </w:pPr>
      <w:r w:rsidRPr="00B12B67">
        <w:rPr>
          <w:lang w:val="en-NZ"/>
        </w:rPr>
        <w:t>If the Employee wishes to smoke during rest or meal breaks, they will smoke only off-site, in locations where they can reasonably expect to be out-of-sight of mokopuna or their whānau entering or leaving the work</w:t>
      </w:r>
      <w:r w:rsidRPr="00B12B67">
        <w:rPr>
          <w:spacing w:val="-13"/>
          <w:lang w:val="en-NZ"/>
        </w:rPr>
        <w:t xml:space="preserve"> </w:t>
      </w:r>
      <w:r w:rsidRPr="00B12B67">
        <w:rPr>
          <w:lang w:val="en-NZ"/>
        </w:rPr>
        <w:t>premises.</w:t>
      </w:r>
    </w:p>
    <w:p w:rsidRPr="00B12B67" w:rsidR="0024212B" w:rsidRDefault="0024212B" w14:paraId="49642394" w14:textId="77777777">
      <w:pPr>
        <w:pStyle w:val="BodyText"/>
        <w:spacing w:before="2"/>
        <w:rPr>
          <w:lang w:val="en-NZ"/>
        </w:rPr>
      </w:pPr>
    </w:p>
    <w:p w:rsidRPr="00B12B67" w:rsidR="0024212B" w:rsidRDefault="008B543A" w14:paraId="21B5B803"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Convictions</w:t>
      </w:r>
    </w:p>
    <w:p w:rsidRPr="00B12B67" w:rsidR="0024212B" w:rsidRDefault="008B543A" w14:paraId="53611D5C" w14:textId="77777777">
      <w:pPr>
        <w:pStyle w:val="BodyText"/>
        <w:ind w:left="999" w:right="630"/>
        <w:rPr>
          <w:lang w:val="en-NZ"/>
        </w:rPr>
      </w:pPr>
      <w:r w:rsidRPr="00B12B67">
        <w:rPr>
          <w:lang w:val="en-NZ"/>
        </w:rPr>
        <w:t>Subject to the Criminal Records (Clean Slate) Act 2004, the Employee must inform the Employer if they are (or have previously been) convicted of any crime, whether in New Zealand or any other country.</w:t>
      </w:r>
    </w:p>
    <w:p w:rsidRPr="00B12B67" w:rsidR="0024212B" w:rsidRDefault="0024212B" w14:paraId="37287AC9" w14:textId="77777777">
      <w:pPr>
        <w:pStyle w:val="BodyText"/>
        <w:spacing w:before="11"/>
        <w:rPr>
          <w:sz w:val="19"/>
          <w:lang w:val="en-NZ"/>
        </w:rPr>
      </w:pPr>
    </w:p>
    <w:p w:rsidRPr="00B12B67" w:rsidR="0024212B" w:rsidRDefault="008B543A" w14:paraId="26FB3FC5" w14:textId="77777777">
      <w:pPr>
        <w:pStyle w:val="Heading2"/>
        <w:numPr>
          <w:ilvl w:val="0"/>
          <w:numId w:val="10"/>
        </w:numPr>
        <w:tabs>
          <w:tab w:val="left" w:pos="1200"/>
        </w:tabs>
        <w:ind w:hanging="199"/>
        <w:rPr>
          <w:lang w:val="en-NZ"/>
        </w:rPr>
      </w:pPr>
      <w:bookmarkStart w:name="9._Other_Employment_Obligations" w:id="29"/>
      <w:bookmarkEnd w:id="29"/>
      <w:r w:rsidRPr="00B12B67">
        <w:rPr>
          <w:lang w:val="en-NZ"/>
        </w:rPr>
        <w:t>Other Employment</w:t>
      </w:r>
      <w:r w:rsidRPr="00B12B67">
        <w:rPr>
          <w:spacing w:val="-9"/>
          <w:lang w:val="en-NZ"/>
        </w:rPr>
        <w:t xml:space="preserve"> </w:t>
      </w:r>
      <w:r w:rsidRPr="00B12B67">
        <w:rPr>
          <w:lang w:val="en-NZ"/>
        </w:rPr>
        <w:t>Obligations</w:t>
      </w:r>
    </w:p>
    <w:p w:rsidRPr="00B12B67" w:rsidR="0024212B" w:rsidRDefault="0024212B" w14:paraId="0FCA3EBD" w14:textId="77777777">
      <w:pPr>
        <w:pStyle w:val="BodyText"/>
        <w:spacing w:before="1"/>
        <w:rPr>
          <w:b/>
          <w:lang w:val="en-NZ"/>
        </w:rPr>
      </w:pPr>
    </w:p>
    <w:p w:rsidRPr="00B12B67" w:rsidR="0024212B" w:rsidP="00EB756D" w:rsidRDefault="008B543A" w14:paraId="5CD587CA" w14:textId="77777777">
      <w:pPr>
        <w:pStyle w:val="ListParagraph"/>
        <w:numPr>
          <w:ilvl w:val="1"/>
          <w:numId w:val="10"/>
        </w:numPr>
        <w:tabs>
          <w:tab w:val="left" w:pos="1298"/>
        </w:tabs>
        <w:ind w:hanging="297"/>
        <w:rPr>
          <w:i/>
          <w:sz w:val="20"/>
          <w:lang w:val="en-NZ"/>
        </w:rPr>
      </w:pPr>
      <w:r w:rsidRPr="00B12B67">
        <w:rPr>
          <w:i/>
          <w:sz w:val="20"/>
          <w:lang w:val="en-NZ"/>
        </w:rPr>
        <w:t>Confidential</w:t>
      </w:r>
      <w:r w:rsidRPr="00B12B67">
        <w:rPr>
          <w:i/>
          <w:spacing w:val="-18"/>
          <w:sz w:val="20"/>
          <w:lang w:val="en-NZ"/>
        </w:rPr>
        <w:t xml:space="preserve"> </w:t>
      </w:r>
      <w:r w:rsidRPr="00B12B67">
        <w:rPr>
          <w:i/>
          <w:sz w:val="20"/>
          <w:lang w:val="en-NZ"/>
        </w:rPr>
        <w:t>Information</w:t>
      </w:r>
    </w:p>
    <w:p w:rsidRPr="00B12B67" w:rsidR="0024212B" w:rsidP="00EB756D" w:rsidRDefault="008B543A" w14:paraId="06C733E4" w14:textId="77777777">
      <w:pPr>
        <w:pStyle w:val="BodyText"/>
        <w:spacing w:before="1"/>
        <w:ind w:left="1000" w:right="372"/>
        <w:rPr>
          <w:lang w:val="en-NZ"/>
        </w:rPr>
      </w:pPr>
      <w:r w:rsidRPr="00B12B67">
        <w:rPr>
          <w:lang w:val="en-NZ"/>
        </w:rPr>
        <w:t>During employment, the Employee will have access to information of a confidential, commercial, or sensitive nature. The Employee is required to treat all such information as confidential and it shall be held in the strictest confidence by the Employee both during and after their employment.</w:t>
      </w:r>
    </w:p>
    <w:p w:rsidRPr="00B12B67" w:rsidR="0024212B" w:rsidP="00EB756D" w:rsidRDefault="0024212B" w14:paraId="231E6DB3" w14:textId="77777777">
      <w:pPr>
        <w:pStyle w:val="BodyText"/>
        <w:spacing w:before="10"/>
        <w:rPr>
          <w:sz w:val="19"/>
          <w:lang w:val="en-NZ"/>
        </w:rPr>
      </w:pPr>
    </w:p>
    <w:p w:rsidRPr="00B12B67" w:rsidR="0024212B" w:rsidP="00EB756D" w:rsidRDefault="008B543A" w14:paraId="61632486" w14:textId="77777777">
      <w:pPr>
        <w:pStyle w:val="BodyText"/>
        <w:ind w:left="1000" w:right="416"/>
        <w:rPr>
          <w:lang w:val="en-NZ"/>
        </w:rPr>
      </w:pPr>
      <w:r w:rsidRPr="00B12B67">
        <w:rPr>
          <w:lang w:val="en-NZ"/>
        </w:rPr>
        <w:t>Except as required or as necessary for the proper performance of their duties, the Employee will not use, disclose, or distribute for any reason to any person or entity any information produced or acquired by the Employee in the course of employment. This includes information about the Employer’s business.</w:t>
      </w:r>
    </w:p>
    <w:p w:rsidRPr="00B12B67" w:rsidR="0024212B" w:rsidP="00EB756D" w:rsidRDefault="0024212B" w14:paraId="337D00DF" w14:textId="77777777">
      <w:pPr>
        <w:pStyle w:val="BodyText"/>
        <w:spacing w:before="8"/>
        <w:rPr>
          <w:sz w:val="19"/>
          <w:lang w:val="en-NZ"/>
        </w:rPr>
      </w:pPr>
    </w:p>
    <w:p w:rsidRPr="00B12B67" w:rsidR="0024212B" w:rsidP="00EB756D" w:rsidRDefault="008B543A" w14:paraId="5D973CD5" w14:textId="77777777">
      <w:pPr>
        <w:pStyle w:val="ListParagraph"/>
        <w:numPr>
          <w:ilvl w:val="1"/>
          <w:numId w:val="10"/>
        </w:numPr>
        <w:tabs>
          <w:tab w:val="left" w:pos="1298"/>
        </w:tabs>
        <w:ind w:hanging="297"/>
        <w:rPr>
          <w:i/>
          <w:sz w:val="20"/>
          <w:lang w:val="en-NZ"/>
        </w:rPr>
      </w:pPr>
      <w:r w:rsidRPr="00B12B67">
        <w:rPr>
          <w:i/>
          <w:sz w:val="20"/>
          <w:lang w:val="en-NZ"/>
        </w:rPr>
        <w:t>Copyright and Intellectual</w:t>
      </w:r>
      <w:r w:rsidRPr="00B12B67">
        <w:rPr>
          <w:i/>
          <w:spacing w:val="-22"/>
          <w:sz w:val="20"/>
          <w:lang w:val="en-NZ"/>
        </w:rPr>
        <w:t xml:space="preserve"> </w:t>
      </w:r>
      <w:r w:rsidRPr="00B12B67">
        <w:rPr>
          <w:i/>
          <w:sz w:val="20"/>
          <w:lang w:val="en-NZ"/>
        </w:rPr>
        <w:t>Property</w:t>
      </w:r>
    </w:p>
    <w:p w:rsidRPr="00B12B67" w:rsidR="0024212B" w:rsidP="00EB756D" w:rsidRDefault="008B543A" w14:paraId="0E059EB5" w14:textId="77777777">
      <w:pPr>
        <w:pStyle w:val="BodyText"/>
        <w:spacing w:before="1"/>
        <w:ind w:left="999"/>
        <w:rPr>
          <w:lang w:val="en-NZ"/>
        </w:rPr>
      </w:pPr>
      <w:r w:rsidRPr="00B12B67">
        <w:rPr>
          <w:lang w:val="en-NZ"/>
        </w:rPr>
        <w:t>Anything the Employee produces in their employment is the property of the Employer.</w:t>
      </w:r>
    </w:p>
    <w:p w:rsidRPr="00B12B67" w:rsidR="0024212B" w:rsidP="00EB756D" w:rsidRDefault="0024212B" w14:paraId="08A64BBE" w14:textId="77777777">
      <w:pPr>
        <w:pStyle w:val="BodyText"/>
        <w:spacing w:before="11"/>
        <w:rPr>
          <w:sz w:val="19"/>
          <w:lang w:val="en-NZ"/>
        </w:rPr>
      </w:pPr>
    </w:p>
    <w:p w:rsidRPr="00B12B67" w:rsidR="0024212B" w:rsidP="00EB756D" w:rsidRDefault="008B543A" w14:paraId="6EB45E29" w14:textId="77777777">
      <w:pPr>
        <w:pStyle w:val="ListParagraph"/>
        <w:numPr>
          <w:ilvl w:val="1"/>
          <w:numId w:val="10"/>
        </w:numPr>
        <w:tabs>
          <w:tab w:val="left" w:pos="1298"/>
        </w:tabs>
        <w:ind w:hanging="297"/>
        <w:rPr>
          <w:i/>
          <w:sz w:val="20"/>
          <w:lang w:val="en-NZ"/>
        </w:rPr>
      </w:pPr>
      <w:r w:rsidRPr="00B12B67">
        <w:rPr>
          <w:i/>
          <w:sz w:val="20"/>
          <w:lang w:val="en-NZ"/>
        </w:rPr>
        <w:t>Use of Telephone, Internet, and</w:t>
      </w:r>
      <w:r w:rsidRPr="00B12B67">
        <w:rPr>
          <w:i/>
          <w:spacing w:val="-16"/>
          <w:sz w:val="20"/>
          <w:lang w:val="en-NZ"/>
        </w:rPr>
        <w:t xml:space="preserve"> </w:t>
      </w:r>
      <w:r w:rsidRPr="00B12B67">
        <w:rPr>
          <w:i/>
          <w:sz w:val="20"/>
          <w:lang w:val="en-NZ"/>
        </w:rPr>
        <w:t>Email</w:t>
      </w:r>
    </w:p>
    <w:p w:rsidRPr="00B12B67" w:rsidR="0024212B" w:rsidP="00EB756D" w:rsidRDefault="008B543A" w14:paraId="188D3632" w14:textId="77777777">
      <w:pPr>
        <w:pStyle w:val="BodyText"/>
        <w:spacing w:before="1"/>
        <w:ind w:left="999" w:right="1102"/>
        <w:rPr>
          <w:lang w:val="en-NZ"/>
        </w:rPr>
      </w:pPr>
      <w:r w:rsidRPr="00B12B67">
        <w:rPr>
          <w:lang w:val="en-NZ"/>
        </w:rPr>
        <w:t>The Employee will have access to telephone, email, and internet facilities for the purpose of performing their duties of employment.</w:t>
      </w:r>
    </w:p>
    <w:p w:rsidRPr="00B12B67" w:rsidR="0024212B" w:rsidP="00EB756D" w:rsidRDefault="0024212B" w14:paraId="7C64D3D5" w14:textId="77777777">
      <w:pPr>
        <w:pStyle w:val="BodyText"/>
        <w:spacing w:before="9"/>
        <w:rPr>
          <w:sz w:val="19"/>
          <w:lang w:val="en-NZ"/>
        </w:rPr>
      </w:pPr>
    </w:p>
    <w:p w:rsidRPr="00B12B67" w:rsidR="0024212B" w:rsidP="00EB756D" w:rsidRDefault="008B543A" w14:paraId="431F9102" w14:textId="77777777">
      <w:pPr>
        <w:pStyle w:val="BodyText"/>
        <w:ind w:left="1000" w:right="500"/>
        <w:rPr>
          <w:lang w:val="en-NZ"/>
        </w:rPr>
      </w:pPr>
      <w:r w:rsidRPr="00B12B67">
        <w:rPr>
          <w:lang w:val="en-NZ"/>
        </w:rPr>
        <w:t>The Employee will ensure that their use of the facilities meets the protocol, ethical and social (whānau) standards of the workplace. The Employee should also comply with all internet and email policies issued by the Employer from time to time.</w:t>
      </w:r>
    </w:p>
    <w:p w:rsidRPr="00B12B67" w:rsidR="0024212B" w:rsidP="00EB756D" w:rsidRDefault="008B543A" w14:paraId="2D0AD2AB" w14:textId="77777777">
      <w:pPr>
        <w:pStyle w:val="BodyText"/>
        <w:spacing w:before="64"/>
        <w:ind w:left="999" w:right="781"/>
        <w:rPr>
          <w:lang w:val="en-NZ"/>
        </w:rPr>
      </w:pPr>
      <w:r w:rsidRPr="00B12B67">
        <w:rPr>
          <w:lang w:val="en-NZ"/>
        </w:rPr>
        <w:t>A reasonable level of personal use is acceptable, but it should not interfere with the Employee’s ability to complete the work they are employed to do. Use must not unduly interfere with the Employee’s obligations and must not be illegal, offensive, or contrary to the interests of the Employer.</w:t>
      </w:r>
    </w:p>
    <w:p w:rsidRPr="00B12B67" w:rsidR="0024212B" w:rsidRDefault="0024212B" w14:paraId="1340B4E7" w14:textId="77777777">
      <w:pPr>
        <w:pStyle w:val="BodyText"/>
        <w:spacing w:before="10"/>
        <w:rPr>
          <w:sz w:val="19"/>
          <w:lang w:val="en-NZ"/>
        </w:rPr>
      </w:pPr>
    </w:p>
    <w:p w:rsidRPr="00B12B67" w:rsidR="0024212B" w:rsidRDefault="008B543A" w14:paraId="3468C009" w14:textId="77777777">
      <w:pPr>
        <w:pStyle w:val="ListParagraph"/>
        <w:numPr>
          <w:ilvl w:val="1"/>
          <w:numId w:val="10"/>
        </w:numPr>
        <w:tabs>
          <w:tab w:val="left" w:pos="1298"/>
        </w:tabs>
        <w:ind w:hanging="297"/>
        <w:rPr>
          <w:i/>
          <w:sz w:val="20"/>
          <w:lang w:val="en-NZ"/>
        </w:rPr>
      </w:pPr>
      <w:r w:rsidRPr="00B12B67">
        <w:rPr>
          <w:i/>
          <w:sz w:val="20"/>
          <w:lang w:val="en-NZ"/>
        </w:rPr>
        <w:t>Privacy</w:t>
      </w:r>
      <w:r w:rsidRPr="00B12B67">
        <w:rPr>
          <w:i/>
          <w:spacing w:val="-13"/>
          <w:sz w:val="20"/>
          <w:lang w:val="en-NZ"/>
        </w:rPr>
        <w:t xml:space="preserve"> </w:t>
      </w:r>
      <w:r w:rsidRPr="00B12B67">
        <w:rPr>
          <w:i/>
          <w:sz w:val="20"/>
          <w:lang w:val="en-NZ"/>
        </w:rPr>
        <w:t>Obligations</w:t>
      </w:r>
    </w:p>
    <w:p w:rsidRPr="00B12B67" w:rsidR="0024212B" w:rsidRDefault="008B543A" w14:paraId="319BE300" w14:textId="77777777">
      <w:pPr>
        <w:pStyle w:val="BodyText"/>
        <w:spacing w:before="1"/>
        <w:ind w:left="1000" w:right="467"/>
        <w:rPr>
          <w:lang w:val="en-NZ"/>
        </w:rPr>
      </w:pPr>
      <w:r w:rsidRPr="00B12B67">
        <w:rPr>
          <w:lang w:val="en-NZ"/>
        </w:rPr>
        <w:t>The Employer may collect and retain personal information concerning any aspect of the Employee’s employment directly from the Employee or any third party. Under the Privacy Act 1993, the Employee has rights and obligations and rights of access to and correction of personal information (except insofar as it relates to any exemption provided by the Act).</w:t>
      </w:r>
    </w:p>
    <w:p w:rsidRPr="00B12B67" w:rsidR="0024212B" w:rsidRDefault="0024212B" w14:paraId="446046A6" w14:textId="77777777">
      <w:pPr>
        <w:pStyle w:val="BodyText"/>
        <w:spacing w:before="3"/>
        <w:rPr>
          <w:lang w:val="en-NZ"/>
        </w:rPr>
      </w:pPr>
    </w:p>
    <w:p w:rsidRPr="00B12B67" w:rsidR="0024212B" w:rsidRDefault="008B543A" w14:paraId="3C832B5E" w14:textId="77777777">
      <w:pPr>
        <w:pStyle w:val="ListParagraph"/>
        <w:numPr>
          <w:ilvl w:val="1"/>
          <w:numId w:val="10"/>
        </w:numPr>
        <w:tabs>
          <w:tab w:val="left" w:pos="1298"/>
        </w:tabs>
        <w:spacing w:line="242" w:lineRule="exact"/>
        <w:ind w:hanging="297"/>
        <w:rPr>
          <w:i/>
          <w:sz w:val="20"/>
          <w:lang w:val="en-NZ"/>
        </w:rPr>
      </w:pPr>
      <w:r w:rsidRPr="00B12B67">
        <w:rPr>
          <w:i/>
          <w:sz w:val="20"/>
          <w:lang w:val="en-NZ"/>
        </w:rPr>
        <w:t>Jury</w:t>
      </w:r>
      <w:r w:rsidRPr="00B12B67">
        <w:rPr>
          <w:i/>
          <w:spacing w:val="-6"/>
          <w:sz w:val="20"/>
          <w:lang w:val="en-NZ"/>
        </w:rPr>
        <w:t xml:space="preserve"> </w:t>
      </w:r>
      <w:r w:rsidRPr="00B12B67">
        <w:rPr>
          <w:i/>
          <w:sz w:val="20"/>
          <w:lang w:val="en-NZ"/>
        </w:rPr>
        <w:t>Service</w:t>
      </w:r>
    </w:p>
    <w:p w:rsidRPr="00B12B67" w:rsidR="0024212B" w:rsidRDefault="008B543A" w14:paraId="0F237F8E" w14:textId="77777777">
      <w:pPr>
        <w:pStyle w:val="BodyText"/>
        <w:ind w:left="999" w:right="341"/>
        <w:rPr>
          <w:lang w:val="en-NZ"/>
        </w:rPr>
      </w:pPr>
      <w:r w:rsidRPr="00B12B67">
        <w:rPr>
          <w:lang w:val="en-NZ"/>
        </w:rPr>
        <w:t>Employees called on for jury service are required to serve. If an Employee is called on for jury service, the Employer will pay the Employee in full for the first five days that the Employee would have otherwise worked.</w:t>
      </w:r>
    </w:p>
    <w:p w:rsidRPr="00B12B67" w:rsidR="0024212B" w:rsidRDefault="0024212B" w14:paraId="5FE12C39" w14:textId="77777777">
      <w:pPr>
        <w:pStyle w:val="BodyText"/>
        <w:spacing w:before="11"/>
        <w:rPr>
          <w:sz w:val="19"/>
          <w:lang w:val="en-NZ"/>
        </w:rPr>
      </w:pPr>
    </w:p>
    <w:p w:rsidRPr="00B12B67" w:rsidR="0024212B" w:rsidRDefault="008B543A" w14:paraId="5C6A650A" w14:textId="77777777">
      <w:pPr>
        <w:pStyle w:val="BodyText"/>
        <w:ind w:left="999" w:right="595"/>
        <w:rPr>
          <w:lang w:val="en-NZ"/>
        </w:rPr>
      </w:pPr>
      <w:r w:rsidRPr="00B12B67">
        <w:rPr>
          <w:lang w:val="en-NZ"/>
        </w:rPr>
        <w:t xml:space="preserve">The Employee will pay to the Employer any service payments received for performing jury </w:t>
      </w:r>
      <w:r w:rsidRPr="00B12B67" w:rsidR="0019573D">
        <w:rPr>
          <w:lang w:val="en-NZ"/>
        </w:rPr>
        <w:t>service but</w:t>
      </w:r>
      <w:r w:rsidRPr="00B12B67">
        <w:rPr>
          <w:lang w:val="en-NZ"/>
        </w:rPr>
        <w:t xml:space="preserve"> may retain the expenses.</w:t>
      </w:r>
    </w:p>
    <w:p w:rsidRPr="00B12B67" w:rsidR="0024212B" w:rsidRDefault="0024212B" w14:paraId="78B324C5" w14:textId="77777777">
      <w:pPr>
        <w:pStyle w:val="BodyText"/>
        <w:spacing w:before="4"/>
        <w:rPr>
          <w:lang w:val="en-NZ"/>
        </w:rPr>
      </w:pPr>
    </w:p>
    <w:p w:rsidRPr="00B12B67" w:rsidR="0024212B" w:rsidRDefault="008B543A" w14:paraId="0B96883D" w14:textId="77777777">
      <w:pPr>
        <w:pStyle w:val="ListParagraph"/>
        <w:numPr>
          <w:ilvl w:val="1"/>
          <w:numId w:val="10"/>
        </w:numPr>
        <w:tabs>
          <w:tab w:val="left" w:pos="1296"/>
        </w:tabs>
        <w:spacing w:line="242" w:lineRule="exact"/>
        <w:ind w:left="1295" w:hanging="295"/>
        <w:rPr>
          <w:i/>
          <w:sz w:val="20"/>
          <w:lang w:val="en-NZ"/>
        </w:rPr>
      </w:pPr>
      <w:r w:rsidRPr="00B12B67">
        <w:rPr>
          <w:i/>
          <w:sz w:val="20"/>
          <w:lang w:val="en-NZ"/>
        </w:rPr>
        <w:t>Service for Territorial or Reserve Forces or</w:t>
      </w:r>
      <w:r w:rsidRPr="00B12B67">
        <w:rPr>
          <w:i/>
          <w:spacing w:val="-1"/>
          <w:sz w:val="20"/>
          <w:lang w:val="en-NZ"/>
        </w:rPr>
        <w:t xml:space="preserve"> </w:t>
      </w:r>
      <w:r w:rsidRPr="00B12B67">
        <w:rPr>
          <w:i/>
          <w:sz w:val="20"/>
          <w:lang w:val="en-NZ"/>
        </w:rPr>
        <w:t>Special Service</w:t>
      </w:r>
    </w:p>
    <w:p w:rsidRPr="00B12B67" w:rsidR="0024212B" w:rsidRDefault="008B543A" w14:paraId="28F54A94" w14:textId="77777777">
      <w:pPr>
        <w:pStyle w:val="BodyText"/>
        <w:ind w:left="999" w:right="544"/>
        <w:rPr>
          <w:lang w:val="en-NZ"/>
        </w:rPr>
      </w:pPr>
      <w:r w:rsidRPr="00B12B67">
        <w:rPr>
          <w:lang w:val="en-NZ"/>
        </w:rPr>
        <w:t>The Employer will comply with its obligations set out in the Volunteers Employment Protection Act 1973.</w:t>
      </w:r>
    </w:p>
    <w:p w:rsidRPr="00B12B67" w:rsidR="0024212B" w:rsidRDefault="0024212B" w14:paraId="653ACF01" w14:textId="77777777">
      <w:pPr>
        <w:pStyle w:val="BodyText"/>
        <w:spacing w:before="10"/>
        <w:rPr>
          <w:sz w:val="19"/>
          <w:lang w:val="en-NZ"/>
        </w:rPr>
      </w:pPr>
    </w:p>
    <w:p w:rsidR="0024212B" w:rsidRDefault="008B543A" w14:paraId="1C243EE5" w14:textId="77777777">
      <w:pPr>
        <w:pStyle w:val="BodyText"/>
        <w:ind w:left="999" w:right="293"/>
        <w:rPr>
          <w:lang w:val="en-NZ"/>
        </w:rPr>
      </w:pPr>
      <w:r w:rsidRPr="00B12B67">
        <w:rPr>
          <w:lang w:val="en-NZ"/>
        </w:rPr>
        <w:t>If the Employee is required to be away from work for training or service as a member of the territorial or reserve forces or for special service under the Defence Act 1990, this will be unpaid leave.</w:t>
      </w:r>
    </w:p>
    <w:p w:rsidRPr="00B12B67" w:rsidR="0024053D" w:rsidRDefault="0024053D" w14:paraId="113932F0" w14:textId="77777777">
      <w:pPr>
        <w:pStyle w:val="BodyText"/>
        <w:ind w:left="999" w:right="293"/>
        <w:rPr>
          <w:lang w:val="en-NZ"/>
        </w:rPr>
      </w:pPr>
    </w:p>
    <w:p w:rsidRPr="00B12B67" w:rsidR="0024212B" w:rsidRDefault="008B543A" w14:paraId="358D8F63" w14:textId="77777777">
      <w:pPr>
        <w:pStyle w:val="ListParagraph"/>
        <w:numPr>
          <w:ilvl w:val="1"/>
          <w:numId w:val="10"/>
        </w:numPr>
        <w:tabs>
          <w:tab w:val="left" w:pos="1296"/>
        </w:tabs>
        <w:spacing w:line="242" w:lineRule="exact"/>
        <w:ind w:left="1295" w:hanging="295"/>
        <w:rPr>
          <w:i/>
          <w:sz w:val="20"/>
          <w:lang w:val="en-NZ"/>
        </w:rPr>
      </w:pPr>
      <w:r w:rsidRPr="00B12B67">
        <w:rPr>
          <w:i/>
          <w:sz w:val="20"/>
          <w:lang w:val="en-NZ"/>
        </w:rPr>
        <w:t>Media</w:t>
      </w:r>
    </w:p>
    <w:p w:rsidR="0024212B" w:rsidRDefault="008B543A" w14:paraId="12C2ABA6" w14:textId="77777777">
      <w:pPr>
        <w:pStyle w:val="BodyText"/>
        <w:ind w:left="999" w:right="615"/>
        <w:rPr>
          <w:lang w:val="en-NZ"/>
        </w:rPr>
      </w:pPr>
      <w:r w:rsidRPr="00B12B67">
        <w:rPr>
          <w:lang w:val="en-NZ"/>
        </w:rPr>
        <w:t>The Employee must not make any statements to the media or any external agency about the Employer or its affairs without the express written permission of the Employer or Te Kōhanga Reo National Trust.</w:t>
      </w:r>
    </w:p>
    <w:p w:rsidRPr="00B12B67" w:rsidR="0024212B" w:rsidRDefault="0024212B" w14:paraId="513FBB3F" w14:textId="77777777">
      <w:pPr>
        <w:pStyle w:val="BodyText"/>
        <w:spacing w:before="10"/>
        <w:rPr>
          <w:sz w:val="19"/>
          <w:lang w:val="en-NZ"/>
        </w:rPr>
      </w:pPr>
    </w:p>
    <w:p w:rsidRPr="00B12B67" w:rsidR="0024212B" w:rsidRDefault="008B543A" w14:paraId="14FF45B8" w14:textId="77777777">
      <w:pPr>
        <w:pStyle w:val="ListParagraph"/>
        <w:numPr>
          <w:ilvl w:val="1"/>
          <w:numId w:val="10"/>
        </w:numPr>
        <w:tabs>
          <w:tab w:val="left" w:pos="1296"/>
        </w:tabs>
        <w:ind w:left="1295" w:hanging="295"/>
        <w:rPr>
          <w:i/>
          <w:sz w:val="20"/>
          <w:lang w:val="en-NZ"/>
        </w:rPr>
      </w:pPr>
      <w:r w:rsidRPr="00B12B67">
        <w:rPr>
          <w:i/>
          <w:sz w:val="20"/>
          <w:lang w:val="en-NZ"/>
        </w:rPr>
        <w:t>Employer Policies and</w:t>
      </w:r>
      <w:r w:rsidRPr="00B12B67">
        <w:rPr>
          <w:i/>
          <w:spacing w:val="-22"/>
          <w:sz w:val="20"/>
          <w:lang w:val="en-NZ"/>
        </w:rPr>
        <w:t xml:space="preserve"> </w:t>
      </w:r>
      <w:r w:rsidRPr="00B12B67">
        <w:rPr>
          <w:i/>
          <w:sz w:val="20"/>
          <w:lang w:val="en-NZ"/>
        </w:rPr>
        <w:t>Procedures</w:t>
      </w:r>
    </w:p>
    <w:p w:rsidRPr="00B12B67" w:rsidR="0024212B" w:rsidRDefault="008B543A" w14:paraId="2022518D" w14:textId="77777777">
      <w:pPr>
        <w:pStyle w:val="BodyText"/>
        <w:spacing w:before="1" w:line="243" w:lineRule="exact"/>
        <w:ind w:left="999"/>
        <w:rPr>
          <w:lang w:val="en-NZ"/>
        </w:rPr>
      </w:pPr>
      <w:r w:rsidRPr="00B12B67">
        <w:rPr>
          <w:lang w:val="en-NZ"/>
        </w:rPr>
        <w:t>The Employee will familiarise themselves with and follow all policies and procedures of the Employer</w:t>
      </w:r>
    </w:p>
    <w:p w:rsidRPr="00B12B67" w:rsidR="0024212B" w:rsidRDefault="008B543A" w14:paraId="5F9F606B" w14:textId="77777777">
      <w:pPr>
        <w:pStyle w:val="BodyText"/>
        <w:spacing w:line="243" w:lineRule="exact"/>
        <w:ind w:left="999"/>
        <w:rPr>
          <w:lang w:val="en-NZ"/>
        </w:rPr>
      </w:pPr>
      <w:r w:rsidRPr="00B12B67">
        <w:rPr>
          <w:lang w:val="en-NZ"/>
        </w:rPr>
        <w:t>and Te Kōhanga Reo National Trust.</w:t>
      </w:r>
    </w:p>
    <w:p w:rsidRPr="00B12B67" w:rsidR="0024212B" w:rsidRDefault="008B543A" w14:paraId="0042CCAE" w14:textId="77777777">
      <w:pPr>
        <w:pStyle w:val="BodyText"/>
        <w:ind w:left="1000" w:right="377"/>
        <w:rPr>
          <w:lang w:val="en-NZ"/>
        </w:rPr>
      </w:pPr>
      <w:r w:rsidRPr="00B12B67">
        <w:rPr>
          <w:lang w:val="en-NZ"/>
        </w:rPr>
        <w:t>The Employer may amend, cancel, or introduce policies and procedures as it considers necessary. Before any changes take effect, the Employer will notify the Employee of any changes to policies and procedures of the Employer or Te Kōhanga Reo National Trust.</w:t>
      </w:r>
    </w:p>
    <w:p w:rsidRPr="00B12B67" w:rsidR="0024212B" w:rsidRDefault="0024212B" w14:paraId="1DB2E097" w14:textId="77777777">
      <w:pPr>
        <w:pStyle w:val="BodyText"/>
        <w:rPr>
          <w:lang w:val="en-NZ"/>
        </w:rPr>
      </w:pPr>
    </w:p>
    <w:p w:rsidRPr="00B12B67" w:rsidR="0024212B" w:rsidRDefault="008B543A" w14:paraId="725ECF3B" w14:textId="77777777">
      <w:pPr>
        <w:pStyle w:val="BodyText"/>
        <w:ind w:left="1000" w:right="467"/>
        <w:rPr>
          <w:lang w:val="en-NZ"/>
        </w:rPr>
      </w:pPr>
      <w:r w:rsidRPr="00B12B67">
        <w:rPr>
          <w:lang w:val="en-NZ"/>
        </w:rPr>
        <w:t>If there is any conflict between any of the terms of this agreement and/or any instruction, policy, or procedure, the following order of priority shall apply (in order from high-priority to low-priority):</w:t>
      </w:r>
    </w:p>
    <w:p w:rsidRPr="00B12B67" w:rsidR="0024212B" w:rsidRDefault="008B543A" w14:paraId="3A40F282" w14:textId="77777777">
      <w:pPr>
        <w:pStyle w:val="ListParagraph"/>
        <w:numPr>
          <w:ilvl w:val="2"/>
          <w:numId w:val="10"/>
        </w:numPr>
        <w:tabs>
          <w:tab w:val="left" w:pos="1720"/>
        </w:tabs>
        <w:spacing w:before="2" w:line="242" w:lineRule="exact"/>
        <w:rPr>
          <w:sz w:val="20"/>
          <w:lang w:val="en-NZ"/>
        </w:rPr>
      </w:pPr>
      <w:r w:rsidRPr="00B12B67">
        <w:rPr>
          <w:sz w:val="20"/>
          <w:lang w:val="en-NZ"/>
        </w:rPr>
        <w:t>The terms of this</w:t>
      </w:r>
      <w:r w:rsidRPr="00B12B67">
        <w:rPr>
          <w:spacing w:val="-20"/>
          <w:sz w:val="20"/>
          <w:lang w:val="en-NZ"/>
        </w:rPr>
        <w:t xml:space="preserve"> </w:t>
      </w:r>
      <w:r w:rsidRPr="00B12B67">
        <w:rPr>
          <w:sz w:val="20"/>
          <w:lang w:val="en-NZ"/>
        </w:rPr>
        <w:t>agreement;</w:t>
      </w:r>
    </w:p>
    <w:p w:rsidRPr="00B12B67" w:rsidR="0024212B" w:rsidRDefault="008B543A" w14:paraId="68A44A9A" w14:textId="77777777">
      <w:pPr>
        <w:pStyle w:val="ListParagraph"/>
        <w:numPr>
          <w:ilvl w:val="2"/>
          <w:numId w:val="10"/>
        </w:numPr>
        <w:tabs>
          <w:tab w:val="left" w:pos="1718"/>
        </w:tabs>
        <w:spacing w:line="242" w:lineRule="exact"/>
        <w:ind w:left="1717"/>
        <w:rPr>
          <w:sz w:val="20"/>
          <w:lang w:val="en-NZ"/>
        </w:rPr>
      </w:pPr>
      <w:r w:rsidRPr="00B12B67">
        <w:rPr>
          <w:sz w:val="20"/>
          <w:lang w:val="en-NZ"/>
        </w:rPr>
        <w:t>Any</w:t>
      </w:r>
      <w:r w:rsidRPr="00B12B67">
        <w:rPr>
          <w:spacing w:val="-2"/>
          <w:sz w:val="20"/>
          <w:lang w:val="en-NZ"/>
        </w:rPr>
        <w:t xml:space="preserve"> </w:t>
      </w:r>
      <w:r w:rsidRPr="00B12B67">
        <w:rPr>
          <w:sz w:val="20"/>
          <w:lang w:val="en-NZ"/>
        </w:rPr>
        <w:t>policies</w:t>
      </w:r>
      <w:r w:rsidRPr="00B12B67">
        <w:rPr>
          <w:spacing w:val="-7"/>
          <w:sz w:val="20"/>
          <w:lang w:val="en-NZ"/>
        </w:rPr>
        <w:t xml:space="preserve"> </w:t>
      </w:r>
      <w:r w:rsidRPr="00B12B67">
        <w:rPr>
          <w:sz w:val="20"/>
          <w:lang w:val="en-NZ"/>
        </w:rPr>
        <w:t>and</w:t>
      </w:r>
      <w:r w:rsidRPr="00B12B67">
        <w:rPr>
          <w:spacing w:val="-3"/>
          <w:sz w:val="20"/>
          <w:lang w:val="en-NZ"/>
        </w:rPr>
        <w:t xml:space="preserve"> </w:t>
      </w:r>
      <w:r w:rsidRPr="00B12B67">
        <w:rPr>
          <w:sz w:val="20"/>
          <w:lang w:val="en-NZ"/>
        </w:rPr>
        <w:t>procedures</w:t>
      </w:r>
      <w:r w:rsidRPr="00B12B67">
        <w:rPr>
          <w:spacing w:val="-7"/>
          <w:sz w:val="20"/>
          <w:lang w:val="en-NZ"/>
        </w:rPr>
        <w:t xml:space="preserve"> </w:t>
      </w:r>
      <w:r w:rsidRPr="00B12B67">
        <w:rPr>
          <w:sz w:val="20"/>
          <w:lang w:val="en-NZ"/>
        </w:rPr>
        <w:t>of</w:t>
      </w:r>
      <w:r w:rsidRPr="00B12B67">
        <w:rPr>
          <w:spacing w:val="-7"/>
          <w:sz w:val="20"/>
          <w:lang w:val="en-NZ"/>
        </w:rPr>
        <w:t xml:space="preserve"> </w:t>
      </w:r>
      <w:r w:rsidRPr="00B12B67">
        <w:rPr>
          <w:sz w:val="20"/>
          <w:lang w:val="en-NZ"/>
        </w:rPr>
        <w:t>Te</w:t>
      </w:r>
      <w:r w:rsidRPr="00B12B67">
        <w:rPr>
          <w:spacing w:val="-6"/>
          <w:sz w:val="20"/>
          <w:lang w:val="en-NZ"/>
        </w:rPr>
        <w:t xml:space="preserve"> </w:t>
      </w:r>
      <w:r w:rsidRPr="00B12B67">
        <w:rPr>
          <w:sz w:val="20"/>
          <w:lang w:val="en-NZ"/>
        </w:rPr>
        <w:t>Kōhanga</w:t>
      </w:r>
      <w:r w:rsidRPr="00B12B67">
        <w:rPr>
          <w:spacing w:val="-3"/>
          <w:sz w:val="20"/>
          <w:lang w:val="en-NZ"/>
        </w:rPr>
        <w:t xml:space="preserve"> </w:t>
      </w:r>
      <w:r w:rsidRPr="00B12B67">
        <w:rPr>
          <w:sz w:val="20"/>
          <w:lang w:val="en-NZ"/>
        </w:rPr>
        <w:t>Reo</w:t>
      </w:r>
      <w:r w:rsidRPr="00B12B67">
        <w:rPr>
          <w:spacing w:val="-3"/>
          <w:sz w:val="20"/>
          <w:lang w:val="en-NZ"/>
        </w:rPr>
        <w:t xml:space="preserve"> </w:t>
      </w:r>
      <w:r w:rsidRPr="00B12B67">
        <w:rPr>
          <w:sz w:val="20"/>
          <w:lang w:val="en-NZ"/>
        </w:rPr>
        <w:t>National</w:t>
      </w:r>
      <w:r w:rsidRPr="00B12B67">
        <w:rPr>
          <w:spacing w:val="-4"/>
          <w:sz w:val="20"/>
          <w:lang w:val="en-NZ"/>
        </w:rPr>
        <w:t xml:space="preserve"> </w:t>
      </w:r>
      <w:r w:rsidRPr="00B12B67">
        <w:rPr>
          <w:sz w:val="20"/>
          <w:lang w:val="en-NZ"/>
        </w:rPr>
        <w:t>Trust</w:t>
      </w:r>
      <w:r w:rsidRPr="00B12B67">
        <w:rPr>
          <w:spacing w:val="-3"/>
          <w:sz w:val="20"/>
          <w:lang w:val="en-NZ"/>
        </w:rPr>
        <w:t xml:space="preserve"> </w:t>
      </w:r>
      <w:r w:rsidRPr="00B12B67">
        <w:rPr>
          <w:sz w:val="20"/>
          <w:lang w:val="en-NZ"/>
        </w:rPr>
        <w:t>or</w:t>
      </w:r>
      <w:r w:rsidRPr="00B12B67">
        <w:rPr>
          <w:spacing w:val="-3"/>
          <w:sz w:val="20"/>
          <w:lang w:val="en-NZ"/>
        </w:rPr>
        <w:t xml:space="preserve"> </w:t>
      </w:r>
      <w:r w:rsidRPr="00B12B67">
        <w:rPr>
          <w:sz w:val="20"/>
          <w:lang w:val="en-NZ"/>
        </w:rPr>
        <w:t>of</w:t>
      </w:r>
      <w:r w:rsidRPr="00B12B67">
        <w:rPr>
          <w:spacing w:val="-7"/>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Employer;</w:t>
      </w:r>
      <w:r w:rsidRPr="00B12B67">
        <w:rPr>
          <w:spacing w:val="-6"/>
          <w:sz w:val="20"/>
          <w:lang w:val="en-NZ"/>
        </w:rPr>
        <w:t xml:space="preserve"> </w:t>
      </w:r>
      <w:r w:rsidRPr="00B12B67">
        <w:rPr>
          <w:sz w:val="20"/>
          <w:lang w:val="en-NZ"/>
        </w:rPr>
        <w:t>and</w:t>
      </w:r>
    </w:p>
    <w:p w:rsidRPr="00B12B67" w:rsidR="0024212B" w:rsidRDefault="008B543A" w14:paraId="01CEECF0" w14:textId="77777777">
      <w:pPr>
        <w:pStyle w:val="ListParagraph"/>
        <w:numPr>
          <w:ilvl w:val="2"/>
          <w:numId w:val="10"/>
        </w:numPr>
        <w:tabs>
          <w:tab w:val="left" w:pos="1718"/>
        </w:tabs>
        <w:ind w:left="1717"/>
        <w:rPr>
          <w:sz w:val="20"/>
          <w:lang w:val="en-NZ"/>
        </w:rPr>
      </w:pPr>
      <w:r w:rsidRPr="00B12B67">
        <w:rPr>
          <w:sz w:val="20"/>
          <w:lang w:val="en-NZ"/>
        </w:rPr>
        <w:t>Any instructions given by the</w:t>
      </w:r>
      <w:r w:rsidRPr="00B12B67">
        <w:rPr>
          <w:spacing w:val="-21"/>
          <w:sz w:val="20"/>
          <w:lang w:val="en-NZ"/>
        </w:rPr>
        <w:t xml:space="preserve"> </w:t>
      </w:r>
      <w:r w:rsidRPr="00B12B67">
        <w:rPr>
          <w:sz w:val="20"/>
          <w:lang w:val="en-NZ"/>
        </w:rPr>
        <w:t>Employer.</w:t>
      </w:r>
    </w:p>
    <w:p w:rsidRPr="00B12B67" w:rsidR="0024212B" w:rsidRDefault="0024212B" w14:paraId="7A645161" w14:textId="77777777">
      <w:pPr>
        <w:pStyle w:val="BodyText"/>
        <w:spacing w:before="11"/>
        <w:rPr>
          <w:sz w:val="19"/>
          <w:lang w:val="en-NZ"/>
        </w:rPr>
      </w:pPr>
    </w:p>
    <w:p w:rsidRPr="00B12B67" w:rsidR="0024212B" w:rsidRDefault="008B543A" w14:paraId="7592FE28" w14:textId="77777777">
      <w:pPr>
        <w:pStyle w:val="ListParagraph"/>
        <w:numPr>
          <w:ilvl w:val="1"/>
          <w:numId w:val="10"/>
        </w:numPr>
        <w:tabs>
          <w:tab w:val="left" w:pos="1296"/>
        </w:tabs>
        <w:spacing w:before="1" w:line="243" w:lineRule="exact"/>
        <w:ind w:left="1295"/>
        <w:rPr>
          <w:i/>
          <w:sz w:val="20"/>
          <w:lang w:val="en-NZ"/>
        </w:rPr>
      </w:pPr>
      <w:r w:rsidRPr="00B12B67">
        <w:rPr>
          <w:i/>
          <w:sz w:val="20"/>
          <w:lang w:val="en-NZ"/>
        </w:rPr>
        <w:t>Conflict of</w:t>
      </w:r>
      <w:r w:rsidRPr="00B12B67">
        <w:rPr>
          <w:i/>
          <w:spacing w:val="-14"/>
          <w:sz w:val="20"/>
          <w:lang w:val="en-NZ"/>
        </w:rPr>
        <w:t xml:space="preserve"> </w:t>
      </w:r>
      <w:r w:rsidRPr="00B12B67">
        <w:rPr>
          <w:i/>
          <w:sz w:val="20"/>
          <w:lang w:val="en-NZ"/>
        </w:rPr>
        <w:t>Interest</w:t>
      </w:r>
    </w:p>
    <w:p w:rsidRPr="00B12B67" w:rsidR="0024212B" w:rsidRDefault="008B543A" w14:paraId="232D487B" w14:textId="77777777">
      <w:pPr>
        <w:pStyle w:val="BodyText"/>
        <w:ind w:left="997" w:right="406"/>
        <w:rPr>
          <w:lang w:val="en-NZ"/>
        </w:rPr>
      </w:pPr>
      <w:r w:rsidRPr="00B12B67">
        <w:rPr>
          <w:lang w:val="en-NZ"/>
        </w:rPr>
        <w:t>The Employee agrees that there are no conflicts, retractions, or other matters which would interfere with their ability to discharge their obligations under this agreement.</w:t>
      </w:r>
    </w:p>
    <w:p w:rsidRPr="00B12B67" w:rsidR="0024212B" w:rsidRDefault="0024212B" w14:paraId="1B426B94" w14:textId="77777777">
      <w:pPr>
        <w:pStyle w:val="BodyText"/>
        <w:spacing w:before="10"/>
        <w:rPr>
          <w:sz w:val="19"/>
          <w:lang w:val="en-NZ"/>
        </w:rPr>
      </w:pPr>
    </w:p>
    <w:p w:rsidRPr="00B12B67" w:rsidR="0024212B" w:rsidRDefault="008B543A" w14:paraId="5E25DEE3" w14:textId="77777777">
      <w:pPr>
        <w:pStyle w:val="BodyText"/>
        <w:ind w:left="997" w:right="771"/>
        <w:rPr>
          <w:lang w:val="en-NZ"/>
        </w:rPr>
      </w:pPr>
      <w:r w:rsidRPr="00B12B67">
        <w:rPr>
          <w:lang w:val="en-NZ"/>
        </w:rPr>
        <w:t>The Employee is expected to devote full time energy to this position and agree that whilst the Employee is employed by the organisation, the Employee will not be engaged in any business or activity which may detract from their ability to work satisfactorily.</w:t>
      </w:r>
    </w:p>
    <w:p w:rsidRPr="00B12B67" w:rsidR="0024212B" w:rsidRDefault="0024212B" w14:paraId="6DE4874C" w14:textId="77777777">
      <w:pPr>
        <w:pStyle w:val="BodyText"/>
        <w:spacing w:before="10"/>
        <w:rPr>
          <w:sz w:val="19"/>
          <w:lang w:val="en-NZ"/>
        </w:rPr>
      </w:pPr>
    </w:p>
    <w:p w:rsidRPr="00B12B67" w:rsidR="0024212B" w:rsidRDefault="008B543A" w14:paraId="732770D5" w14:textId="77777777">
      <w:pPr>
        <w:pStyle w:val="BodyText"/>
        <w:spacing w:before="1"/>
        <w:ind w:left="997" w:right="327"/>
        <w:rPr>
          <w:lang w:val="en-NZ"/>
        </w:rPr>
      </w:pPr>
      <w:r w:rsidRPr="00B12B67">
        <w:rPr>
          <w:lang w:val="en-NZ"/>
        </w:rPr>
        <w:t>If, at any time, the Employee becomes aware of any potential or actual conflict between the interests of the Employee and the interests of the Employer, then the Employee will immediately inform the Employer.</w:t>
      </w:r>
    </w:p>
    <w:p w:rsidRPr="00B12B67" w:rsidR="0024212B" w:rsidRDefault="008B543A" w14:paraId="4B208FE4" w14:textId="77777777">
      <w:pPr>
        <w:pStyle w:val="BodyText"/>
        <w:spacing w:before="64"/>
        <w:ind w:left="1000" w:right="691"/>
        <w:rPr>
          <w:lang w:val="en-NZ"/>
        </w:rPr>
      </w:pPr>
      <w:r w:rsidRPr="00B12B67">
        <w:rPr>
          <w:lang w:val="en-NZ"/>
        </w:rPr>
        <w:t>Where the Employer forms the view that such a conflict does or could exist, it may direct the Employee to take steps to resolve the conflict. The Employee will comply with these instructions.</w:t>
      </w:r>
    </w:p>
    <w:p w:rsidR="0024212B" w:rsidRDefault="0024212B" w14:paraId="3B3D090D" w14:textId="77777777">
      <w:pPr>
        <w:pStyle w:val="BodyText"/>
        <w:spacing w:before="1"/>
        <w:rPr>
          <w:lang w:val="en-NZ"/>
        </w:rPr>
      </w:pPr>
    </w:p>
    <w:p w:rsidRPr="00B12B67" w:rsidR="0024212B" w:rsidRDefault="008B543A" w14:paraId="2F910ECA" w14:textId="77777777">
      <w:pPr>
        <w:pStyle w:val="ListParagraph"/>
        <w:numPr>
          <w:ilvl w:val="1"/>
          <w:numId w:val="10"/>
        </w:numPr>
        <w:tabs>
          <w:tab w:val="left" w:pos="1399"/>
        </w:tabs>
        <w:spacing w:before="1" w:line="243" w:lineRule="exact"/>
        <w:ind w:left="1398" w:hanging="398"/>
        <w:rPr>
          <w:i/>
          <w:sz w:val="20"/>
          <w:lang w:val="en-NZ"/>
        </w:rPr>
      </w:pPr>
      <w:r w:rsidRPr="00B12B67">
        <w:rPr>
          <w:i/>
          <w:sz w:val="20"/>
          <w:lang w:val="en-NZ"/>
        </w:rPr>
        <w:t>Indemnity</w:t>
      </w:r>
    </w:p>
    <w:p w:rsidRPr="00B12B67" w:rsidR="0024212B" w:rsidRDefault="008B543A" w14:paraId="6AF137C4" w14:textId="77777777">
      <w:pPr>
        <w:pStyle w:val="BodyText"/>
        <w:ind w:left="1000" w:right="468"/>
        <w:rPr>
          <w:lang w:val="en-NZ"/>
        </w:rPr>
      </w:pPr>
      <w:r w:rsidRPr="00B12B67">
        <w:rPr>
          <w:lang w:val="en-NZ"/>
        </w:rPr>
        <w:t>The Employer shall, to the extent permissible under the law, indemnify the Employee from and against all actions, claims and demands brought against the Employee by any third party relating to the performance of the Employee’s duties and responsibilities. This applies provided that the Employee’s actions were in good faith and did not involve recklessness, wilful neglect, or any wilful failure to carry out lawful and reasonable instructions. In all other cases, the Employee will be liable for their actions.</w:t>
      </w:r>
    </w:p>
    <w:p w:rsidRPr="00B12B67" w:rsidR="0024212B" w:rsidRDefault="0024212B" w14:paraId="42F558FB" w14:textId="77777777">
      <w:pPr>
        <w:pStyle w:val="BodyText"/>
        <w:spacing w:before="3"/>
        <w:rPr>
          <w:lang w:val="en-NZ"/>
        </w:rPr>
      </w:pPr>
    </w:p>
    <w:p w:rsidRPr="00B12B67" w:rsidR="0024212B" w:rsidRDefault="008B543A" w14:paraId="59637BE9" w14:textId="77777777">
      <w:pPr>
        <w:pStyle w:val="ListParagraph"/>
        <w:numPr>
          <w:ilvl w:val="1"/>
          <w:numId w:val="10"/>
        </w:numPr>
        <w:tabs>
          <w:tab w:val="left" w:pos="1399"/>
        </w:tabs>
        <w:spacing w:line="242" w:lineRule="exact"/>
        <w:ind w:left="1398" w:hanging="398"/>
        <w:rPr>
          <w:i/>
          <w:sz w:val="20"/>
          <w:lang w:val="en-NZ"/>
        </w:rPr>
      </w:pPr>
      <w:r w:rsidRPr="00B12B67">
        <w:rPr>
          <w:i/>
          <w:sz w:val="20"/>
          <w:lang w:val="en-NZ"/>
        </w:rPr>
        <w:t>Use of Surveillance</w:t>
      </w:r>
      <w:r w:rsidRPr="00B12B67">
        <w:rPr>
          <w:i/>
          <w:spacing w:val="-15"/>
          <w:sz w:val="20"/>
          <w:lang w:val="en-NZ"/>
        </w:rPr>
        <w:t xml:space="preserve"> </w:t>
      </w:r>
      <w:r w:rsidRPr="00B12B67">
        <w:rPr>
          <w:i/>
          <w:sz w:val="20"/>
          <w:lang w:val="en-NZ"/>
        </w:rPr>
        <w:t>Equipment</w:t>
      </w:r>
    </w:p>
    <w:p w:rsidRPr="00B12B67" w:rsidR="0024212B" w:rsidRDefault="008B543A" w14:paraId="5895749B" w14:textId="77777777">
      <w:pPr>
        <w:pStyle w:val="BodyText"/>
        <w:ind w:left="1000" w:right="305"/>
        <w:rPr>
          <w:lang w:val="en-NZ"/>
        </w:rPr>
      </w:pPr>
      <w:r w:rsidRPr="00B12B67">
        <w:rPr>
          <w:lang w:val="en-NZ"/>
        </w:rPr>
        <w:t>The Employer may use surveillance equipment, such as cameras, global positioning satellite systems, voice recording, or email / internet use monitoring, for the purposes of, security (including to deter, or investigate loss or damage) monitoring /assessing safe work practice, for other health and safety purposes, training, and performance monitoring. The Employee has been made aware that such surveillance may be in operation, during the course of his or her employment, and acknowledges that information is being collected in this way. The Employer will abide by the provision of the Privacy Act 1993 when collecting and storing such information.</w:t>
      </w:r>
    </w:p>
    <w:p w:rsidRPr="00B12B67" w:rsidR="0024212B" w:rsidRDefault="0024212B" w14:paraId="78A74BC7" w14:textId="77777777">
      <w:pPr>
        <w:pStyle w:val="BodyText"/>
        <w:spacing w:before="11"/>
        <w:rPr>
          <w:sz w:val="19"/>
          <w:lang w:val="en-NZ"/>
        </w:rPr>
      </w:pPr>
    </w:p>
    <w:p w:rsidRPr="00B12B67" w:rsidR="0024212B" w:rsidRDefault="008B543A" w14:paraId="4512F998" w14:textId="77777777">
      <w:pPr>
        <w:pStyle w:val="Heading2"/>
        <w:numPr>
          <w:ilvl w:val="0"/>
          <w:numId w:val="10"/>
        </w:numPr>
        <w:tabs>
          <w:tab w:val="left" w:pos="1300"/>
        </w:tabs>
        <w:ind w:left="1300" w:hanging="300"/>
        <w:rPr>
          <w:lang w:val="en-NZ"/>
        </w:rPr>
      </w:pPr>
      <w:bookmarkStart w:name="10._Employee_Performance" w:id="30"/>
      <w:bookmarkEnd w:id="30"/>
      <w:r w:rsidRPr="00B12B67">
        <w:rPr>
          <w:lang w:val="en-NZ"/>
        </w:rPr>
        <w:t>Employee</w:t>
      </w:r>
      <w:r w:rsidRPr="00B12B67">
        <w:rPr>
          <w:spacing w:val="-5"/>
          <w:lang w:val="en-NZ"/>
        </w:rPr>
        <w:t xml:space="preserve"> </w:t>
      </w:r>
      <w:r w:rsidRPr="00B12B67">
        <w:rPr>
          <w:lang w:val="en-NZ"/>
        </w:rPr>
        <w:t>Performance</w:t>
      </w:r>
    </w:p>
    <w:p w:rsidRPr="00B12B67" w:rsidR="0024212B" w:rsidRDefault="0024212B" w14:paraId="03FE1011" w14:textId="77777777">
      <w:pPr>
        <w:pStyle w:val="BodyText"/>
        <w:spacing w:before="4"/>
        <w:rPr>
          <w:b/>
          <w:lang w:val="en-NZ"/>
        </w:rPr>
      </w:pPr>
    </w:p>
    <w:p w:rsidRPr="00B12B67" w:rsidR="0024212B" w:rsidRDefault="008B543A" w14:paraId="44BB1978" w14:textId="77777777">
      <w:pPr>
        <w:pStyle w:val="ListParagraph"/>
        <w:numPr>
          <w:ilvl w:val="1"/>
          <w:numId w:val="10"/>
        </w:numPr>
        <w:tabs>
          <w:tab w:val="left" w:pos="1399"/>
        </w:tabs>
        <w:spacing w:line="242" w:lineRule="exact"/>
        <w:ind w:left="1398" w:hanging="398"/>
        <w:rPr>
          <w:i/>
          <w:sz w:val="20"/>
          <w:lang w:val="en-NZ"/>
        </w:rPr>
      </w:pPr>
      <w:r w:rsidRPr="00B12B67">
        <w:rPr>
          <w:i/>
          <w:sz w:val="20"/>
          <w:lang w:val="en-NZ"/>
        </w:rPr>
        <w:t>Performance</w:t>
      </w:r>
      <w:r w:rsidRPr="00B12B67">
        <w:rPr>
          <w:i/>
          <w:spacing w:val="-10"/>
          <w:sz w:val="20"/>
          <w:lang w:val="en-NZ"/>
        </w:rPr>
        <w:t xml:space="preserve"> </w:t>
      </w:r>
      <w:r w:rsidRPr="00B12B67">
        <w:rPr>
          <w:i/>
          <w:sz w:val="20"/>
          <w:lang w:val="en-NZ"/>
        </w:rPr>
        <w:t>Objectives</w:t>
      </w:r>
    </w:p>
    <w:p w:rsidRPr="00B12B67" w:rsidR="0024212B" w:rsidRDefault="008B543A" w14:paraId="58CCDA66" w14:textId="77777777">
      <w:pPr>
        <w:pStyle w:val="BodyText"/>
        <w:ind w:left="1000" w:right="498" w:hanging="1"/>
        <w:rPr>
          <w:lang w:val="en-NZ"/>
        </w:rPr>
      </w:pPr>
      <w:r w:rsidRPr="00B12B67">
        <w:rPr>
          <w:lang w:val="en-NZ"/>
        </w:rPr>
        <w:t>The Employer will endeavour to set performance objectives for the Employee at least annually. The Employer will consult with the Employee in doing so.</w:t>
      </w:r>
    </w:p>
    <w:p w:rsidRPr="00B12B67" w:rsidR="0024212B" w:rsidRDefault="0024212B" w14:paraId="45E351AC" w14:textId="77777777">
      <w:pPr>
        <w:pStyle w:val="BodyText"/>
        <w:spacing w:before="2"/>
        <w:rPr>
          <w:lang w:val="en-NZ"/>
        </w:rPr>
      </w:pPr>
    </w:p>
    <w:p w:rsidRPr="00B12B67" w:rsidR="0024212B" w:rsidRDefault="008B543A" w14:paraId="3CC10C6D" w14:textId="77777777">
      <w:pPr>
        <w:pStyle w:val="ListParagraph"/>
        <w:numPr>
          <w:ilvl w:val="1"/>
          <w:numId w:val="10"/>
        </w:numPr>
        <w:tabs>
          <w:tab w:val="left" w:pos="1399"/>
        </w:tabs>
        <w:spacing w:line="242" w:lineRule="exact"/>
        <w:ind w:left="1398" w:hanging="398"/>
        <w:rPr>
          <w:i/>
          <w:sz w:val="20"/>
          <w:lang w:val="en-NZ"/>
        </w:rPr>
      </w:pPr>
      <w:r w:rsidRPr="00B12B67">
        <w:rPr>
          <w:i/>
          <w:sz w:val="20"/>
          <w:lang w:val="en-NZ"/>
        </w:rPr>
        <w:t>Performance</w:t>
      </w:r>
      <w:r w:rsidRPr="00B12B67">
        <w:rPr>
          <w:i/>
          <w:spacing w:val="-10"/>
          <w:sz w:val="20"/>
          <w:lang w:val="en-NZ"/>
        </w:rPr>
        <w:t xml:space="preserve"> </w:t>
      </w:r>
      <w:r w:rsidRPr="00B12B67">
        <w:rPr>
          <w:i/>
          <w:sz w:val="20"/>
          <w:lang w:val="en-NZ"/>
        </w:rPr>
        <w:t>Reviews</w:t>
      </w:r>
    </w:p>
    <w:p w:rsidRPr="00B12B67" w:rsidR="0024212B" w:rsidRDefault="008B543A" w14:paraId="55067C60" w14:textId="77777777">
      <w:pPr>
        <w:pStyle w:val="BodyText"/>
        <w:ind w:left="1000" w:right="536"/>
        <w:rPr>
          <w:lang w:val="en-NZ"/>
        </w:rPr>
      </w:pPr>
      <w:r w:rsidRPr="00B12B67">
        <w:rPr>
          <w:lang w:val="en-NZ"/>
        </w:rPr>
        <w:t>The Employer will endeavour to conduct a performance review of the Employee at least annually. When reviewing the Employee’s performance, the Employer will take the Employee’s performance objectives into account.</w:t>
      </w:r>
    </w:p>
    <w:p w:rsidR="0024212B" w:rsidRDefault="0024212B" w14:paraId="74DE535A" w14:textId="5BE9A6CE">
      <w:pPr>
        <w:pStyle w:val="BodyText"/>
        <w:spacing w:before="10"/>
        <w:rPr>
          <w:sz w:val="19"/>
          <w:lang w:val="en-NZ"/>
        </w:rPr>
      </w:pPr>
    </w:p>
    <w:p w:rsidRPr="00B12B67" w:rsidR="0093447D" w:rsidRDefault="0093447D" w14:paraId="2DB12193" w14:textId="77777777">
      <w:pPr>
        <w:pStyle w:val="BodyText"/>
        <w:spacing w:before="10"/>
        <w:rPr>
          <w:sz w:val="19"/>
          <w:lang w:val="en-NZ"/>
        </w:rPr>
      </w:pPr>
    </w:p>
    <w:p w:rsidRPr="00B12B67" w:rsidR="0024212B" w:rsidRDefault="008B543A" w14:paraId="103093CB" w14:textId="77777777">
      <w:pPr>
        <w:pStyle w:val="ListParagraph"/>
        <w:numPr>
          <w:ilvl w:val="1"/>
          <w:numId w:val="10"/>
        </w:numPr>
        <w:tabs>
          <w:tab w:val="left" w:pos="1399"/>
        </w:tabs>
        <w:ind w:left="1398" w:hanging="398"/>
        <w:rPr>
          <w:i/>
          <w:sz w:val="20"/>
          <w:lang w:val="en-NZ"/>
        </w:rPr>
      </w:pPr>
      <w:r w:rsidRPr="00B12B67">
        <w:rPr>
          <w:i/>
          <w:sz w:val="20"/>
          <w:lang w:val="en-NZ"/>
        </w:rPr>
        <w:t>Training and</w:t>
      </w:r>
      <w:r w:rsidRPr="00B12B67">
        <w:rPr>
          <w:i/>
          <w:spacing w:val="2"/>
          <w:sz w:val="20"/>
          <w:lang w:val="en-NZ"/>
        </w:rPr>
        <w:t xml:space="preserve"> </w:t>
      </w:r>
      <w:r w:rsidRPr="00B12B67">
        <w:rPr>
          <w:i/>
          <w:sz w:val="20"/>
          <w:lang w:val="en-NZ"/>
        </w:rPr>
        <w:t>Development (Wānanga)</w:t>
      </w:r>
    </w:p>
    <w:p w:rsidRPr="00B12B67" w:rsidR="0024212B" w:rsidRDefault="008B543A" w14:paraId="32A27C08" w14:textId="77777777">
      <w:pPr>
        <w:pStyle w:val="BodyText"/>
        <w:spacing w:before="1"/>
        <w:ind w:left="999"/>
        <w:rPr>
          <w:lang w:val="en-NZ"/>
        </w:rPr>
      </w:pPr>
      <w:r w:rsidRPr="00B12B67">
        <w:rPr>
          <w:lang w:val="en-NZ"/>
        </w:rPr>
        <w:t>The Employer may require the Employee to attend wānanga, as and when directed by the Employer.</w:t>
      </w:r>
    </w:p>
    <w:p w:rsidR="0024212B" w:rsidRDefault="008B543A" w14:paraId="1E7D1BF8" w14:textId="0F8253A5">
      <w:pPr>
        <w:pStyle w:val="BodyText"/>
        <w:spacing w:before="1"/>
        <w:ind w:left="999"/>
        <w:rPr>
          <w:lang w:val="en-NZ"/>
        </w:rPr>
      </w:pPr>
      <w:r w:rsidRPr="00B12B67">
        <w:rPr>
          <w:lang w:val="en-NZ"/>
        </w:rPr>
        <w:t>Time off in lieu will be given where the wānanga are held outside of normal work hours.</w:t>
      </w:r>
      <w:r w:rsidR="00E70E3B">
        <w:rPr>
          <w:lang w:val="en-NZ"/>
        </w:rPr>
        <w:t xml:space="preserve"> T</w:t>
      </w:r>
      <w:r w:rsidR="00D445BB">
        <w:rPr>
          <w:lang w:val="en-NZ"/>
        </w:rPr>
        <w:t>ime in lieu</w:t>
      </w:r>
      <w:r w:rsidR="00E70E3B">
        <w:rPr>
          <w:lang w:val="en-NZ"/>
        </w:rPr>
        <w:t xml:space="preserve"> </w:t>
      </w:r>
      <w:r w:rsidR="00D445BB">
        <w:rPr>
          <w:lang w:val="en-NZ"/>
        </w:rPr>
        <w:t xml:space="preserve">should be taken within three weeks of when it </w:t>
      </w:r>
      <w:r w:rsidR="001F1709">
        <w:rPr>
          <w:lang w:val="en-NZ"/>
        </w:rPr>
        <w:t>is</w:t>
      </w:r>
      <w:r w:rsidR="00D445BB">
        <w:rPr>
          <w:lang w:val="en-NZ"/>
        </w:rPr>
        <w:t xml:space="preserve"> earned unless </w:t>
      </w:r>
      <w:r w:rsidR="002E2B3E">
        <w:rPr>
          <w:lang w:val="en-NZ"/>
        </w:rPr>
        <w:t>there is a prior arrangement agreed to by the Employer.</w:t>
      </w:r>
    </w:p>
    <w:p w:rsidR="00B728E5" w:rsidRDefault="00B728E5" w14:paraId="15CF9A0A" w14:textId="585534D8">
      <w:pPr>
        <w:pStyle w:val="BodyText"/>
        <w:spacing w:before="1"/>
        <w:ind w:left="999"/>
        <w:rPr>
          <w:lang w:val="en-NZ"/>
        </w:rPr>
      </w:pPr>
    </w:p>
    <w:p w:rsidRPr="00B12B67" w:rsidR="0024212B" w:rsidRDefault="008B543A" w14:paraId="58A6C723" w14:textId="77777777">
      <w:pPr>
        <w:pStyle w:val="BodyText"/>
        <w:ind w:left="1000" w:right="286"/>
        <w:rPr>
          <w:lang w:val="en-NZ"/>
        </w:rPr>
      </w:pPr>
      <w:r w:rsidRPr="00B12B67">
        <w:rPr>
          <w:lang w:val="en-NZ"/>
        </w:rPr>
        <w:t>For the purposes of training and development, the Employee may be required to attend any/all of the following training programme(s), paid for by the Employer:</w:t>
      </w:r>
    </w:p>
    <w:p w:rsidRPr="00B12B67" w:rsidR="0024212B" w:rsidRDefault="008B543A" w14:paraId="1132680E" w14:textId="77777777">
      <w:pPr>
        <w:pStyle w:val="ListParagraph"/>
        <w:numPr>
          <w:ilvl w:val="0"/>
          <w:numId w:val="4"/>
        </w:numPr>
        <w:tabs>
          <w:tab w:val="left" w:pos="1719"/>
          <w:tab w:val="left" w:pos="1720"/>
        </w:tabs>
        <w:spacing w:before="4" w:line="243" w:lineRule="exact"/>
        <w:rPr>
          <w:sz w:val="20"/>
          <w:lang w:val="en-NZ"/>
        </w:rPr>
      </w:pPr>
      <w:r w:rsidRPr="00B12B67">
        <w:rPr>
          <w:sz w:val="20"/>
          <w:lang w:val="en-NZ"/>
        </w:rPr>
        <w:t>Te Ara</w:t>
      </w:r>
      <w:r w:rsidRPr="00B12B67">
        <w:rPr>
          <w:spacing w:val="-9"/>
          <w:sz w:val="20"/>
          <w:lang w:val="en-NZ"/>
        </w:rPr>
        <w:t xml:space="preserve"> </w:t>
      </w:r>
      <w:r w:rsidRPr="00B12B67">
        <w:rPr>
          <w:sz w:val="20"/>
          <w:lang w:val="en-NZ"/>
        </w:rPr>
        <w:t>Tuatahi</w:t>
      </w:r>
    </w:p>
    <w:p w:rsidRPr="00B12B67" w:rsidR="0024212B" w:rsidRDefault="008B543A" w14:paraId="55CE887F" w14:textId="77777777">
      <w:pPr>
        <w:pStyle w:val="ListParagraph"/>
        <w:numPr>
          <w:ilvl w:val="0"/>
          <w:numId w:val="4"/>
        </w:numPr>
        <w:tabs>
          <w:tab w:val="left" w:pos="1719"/>
          <w:tab w:val="left" w:pos="1720"/>
        </w:tabs>
        <w:spacing w:line="241" w:lineRule="exact"/>
        <w:rPr>
          <w:sz w:val="20"/>
          <w:lang w:val="en-NZ"/>
        </w:rPr>
      </w:pPr>
      <w:r w:rsidRPr="00B12B67">
        <w:rPr>
          <w:sz w:val="20"/>
          <w:lang w:val="en-NZ"/>
        </w:rPr>
        <w:t>Te Ara</w:t>
      </w:r>
      <w:r w:rsidRPr="00B12B67">
        <w:rPr>
          <w:spacing w:val="-9"/>
          <w:sz w:val="20"/>
          <w:lang w:val="en-NZ"/>
        </w:rPr>
        <w:t xml:space="preserve"> </w:t>
      </w:r>
      <w:r w:rsidRPr="00B12B67">
        <w:rPr>
          <w:sz w:val="20"/>
          <w:lang w:val="en-NZ"/>
        </w:rPr>
        <w:t>Tuarua</w:t>
      </w:r>
    </w:p>
    <w:p w:rsidRPr="00B12B67" w:rsidR="0024212B" w:rsidRDefault="008B543A" w14:paraId="6F575ECE" w14:textId="77777777">
      <w:pPr>
        <w:pStyle w:val="ListParagraph"/>
        <w:numPr>
          <w:ilvl w:val="0"/>
          <w:numId w:val="4"/>
        </w:numPr>
        <w:tabs>
          <w:tab w:val="left" w:pos="1719"/>
          <w:tab w:val="left" w:pos="1720"/>
        </w:tabs>
        <w:spacing w:line="242" w:lineRule="exact"/>
        <w:rPr>
          <w:sz w:val="20"/>
          <w:lang w:val="en-NZ"/>
        </w:rPr>
      </w:pPr>
      <w:r w:rsidRPr="00B12B67">
        <w:rPr>
          <w:sz w:val="20"/>
          <w:lang w:val="en-NZ"/>
        </w:rPr>
        <w:t>Te Tohu Mātauranga Whakapakari Tino</w:t>
      </w:r>
      <w:r w:rsidRPr="00B12B67">
        <w:rPr>
          <w:spacing w:val="-15"/>
          <w:sz w:val="20"/>
          <w:lang w:val="en-NZ"/>
        </w:rPr>
        <w:t xml:space="preserve"> </w:t>
      </w:r>
      <w:r w:rsidRPr="00B12B67">
        <w:rPr>
          <w:sz w:val="20"/>
          <w:lang w:val="en-NZ"/>
        </w:rPr>
        <w:t>Rangatiratanga</w:t>
      </w:r>
    </w:p>
    <w:p w:rsidRPr="00B12B67" w:rsidR="0024212B" w:rsidRDefault="008B543A" w14:paraId="05DCE98B" w14:textId="77777777">
      <w:pPr>
        <w:pStyle w:val="ListParagraph"/>
        <w:numPr>
          <w:ilvl w:val="0"/>
          <w:numId w:val="4"/>
        </w:numPr>
        <w:tabs>
          <w:tab w:val="left" w:pos="1719"/>
          <w:tab w:val="left" w:pos="1720"/>
        </w:tabs>
        <w:spacing w:before="1"/>
        <w:rPr>
          <w:sz w:val="20"/>
          <w:lang w:val="en-NZ"/>
        </w:rPr>
      </w:pPr>
      <w:r w:rsidRPr="00B12B67">
        <w:rPr>
          <w:sz w:val="20"/>
          <w:lang w:val="en-NZ"/>
        </w:rPr>
        <w:t>Te</w:t>
      </w:r>
      <w:r w:rsidRPr="00B12B67">
        <w:rPr>
          <w:spacing w:val="-9"/>
          <w:sz w:val="20"/>
          <w:lang w:val="en-NZ"/>
        </w:rPr>
        <w:t xml:space="preserve"> </w:t>
      </w:r>
      <w:r w:rsidRPr="00B12B67">
        <w:rPr>
          <w:sz w:val="20"/>
          <w:lang w:val="en-NZ"/>
        </w:rPr>
        <w:t>Takaimatua</w:t>
      </w:r>
    </w:p>
    <w:p w:rsidRPr="00B12B67" w:rsidR="0024212B" w:rsidRDefault="0024212B" w14:paraId="06F831C5" w14:textId="77777777">
      <w:pPr>
        <w:pStyle w:val="BodyText"/>
        <w:spacing w:before="11"/>
        <w:rPr>
          <w:sz w:val="19"/>
          <w:lang w:val="en-NZ"/>
        </w:rPr>
      </w:pPr>
    </w:p>
    <w:p w:rsidRPr="00B12B67" w:rsidR="0024212B" w:rsidRDefault="008B543A" w14:paraId="7A9A15D9" w14:textId="77777777">
      <w:pPr>
        <w:pStyle w:val="Heading2"/>
        <w:numPr>
          <w:ilvl w:val="0"/>
          <w:numId w:val="10"/>
        </w:numPr>
        <w:tabs>
          <w:tab w:val="left" w:pos="1300"/>
        </w:tabs>
        <w:ind w:left="1300" w:hanging="300"/>
        <w:rPr>
          <w:lang w:val="en-NZ"/>
        </w:rPr>
      </w:pPr>
      <w:bookmarkStart w:name="11._Redundancy" w:id="31"/>
      <w:bookmarkEnd w:id="31"/>
      <w:r w:rsidRPr="00B12B67">
        <w:rPr>
          <w:lang w:val="en-NZ"/>
        </w:rPr>
        <w:t>Redundancy</w:t>
      </w:r>
    </w:p>
    <w:p w:rsidRPr="00B12B67" w:rsidR="0024212B" w:rsidRDefault="0024212B" w14:paraId="04452A62" w14:textId="77777777">
      <w:pPr>
        <w:pStyle w:val="BodyText"/>
        <w:spacing w:before="3"/>
        <w:rPr>
          <w:b/>
          <w:lang w:val="en-NZ"/>
        </w:rPr>
      </w:pPr>
    </w:p>
    <w:p w:rsidRPr="00B12B67" w:rsidR="0024212B" w:rsidRDefault="008B543A" w14:paraId="6C77B183" w14:textId="77777777">
      <w:pPr>
        <w:pStyle w:val="ListParagraph"/>
        <w:numPr>
          <w:ilvl w:val="1"/>
          <w:numId w:val="10"/>
        </w:numPr>
        <w:tabs>
          <w:tab w:val="left" w:pos="1399"/>
        </w:tabs>
        <w:spacing w:before="1" w:line="242" w:lineRule="exact"/>
        <w:ind w:left="1398" w:hanging="398"/>
        <w:rPr>
          <w:i/>
          <w:sz w:val="20"/>
          <w:lang w:val="en-NZ"/>
        </w:rPr>
      </w:pPr>
      <w:r w:rsidRPr="00B12B67">
        <w:rPr>
          <w:i/>
          <w:sz w:val="20"/>
          <w:lang w:val="en-NZ"/>
        </w:rPr>
        <w:t>Definition of</w:t>
      </w:r>
      <w:r w:rsidRPr="00B12B67">
        <w:rPr>
          <w:i/>
          <w:spacing w:val="-15"/>
          <w:sz w:val="20"/>
          <w:lang w:val="en-NZ"/>
        </w:rPr>
        <w:t xml:space="preserve"> </w:t>
      </w:r>
      <w:r w:rsidRPr="00B12B67">
        <w:rPr>
          <w:i/>
          <w:sz w:val="20"/>
          <w:lang w:val="en-NZ"/>
        </w:rPr>
        <w:t>Redundancy</w:t>
      </w:r>
    </w:p>
    <w:p w:rsidRPr="00B12B67" w:rsidR="0024212B" w:rsidRDefault="008B543A" w14:paraId="46E1EC78" w14:textId="77777777">
      <w:pPr>
        <w:pStyle w:val="BodyText"/>
        <w:ind w:left="999" w:right="817"/>
        <w:rPr>
          <w:lang w:val="en-NZ"/>
        </w:rPr>
      </w:pPr>
      <w:r w:rsidRPr="00B12B67">
        <w:rPr>
          <w:lang w:val="en-NZ"/>
        </w:rPr>
        <w:t>Redundancy is a situation where the position of employment of the Employee is or will become surplus to the requirements of the Employer business.</w:t>
      </w:r>
    </w:p>
    <w:p w:rsidRPr="00B12B67" w:rsidR="0024212B" w:rsidRDefault="0024212B" w14:paraId="6439976D" w14:textId="77777777">
      <w:pPr>
        <w:pStyle w:val="BodyText"/>
        <w:spacing w:before="2"/>
        <w:rPr>
          <w:lang w:val="en-NZ"/>
        </w:rPr>
      </w:pPr>
    </w:p>
    <w:p w:rsidRPr="00B12B67" w:rsidR="0024212B" w:rsidRDefault="008B543A" w14:paraId="107316A7" w14:textId="77777777">
      <w:pPr>
        <w:pStyle w:val="ListParagraph"/>
        <w:numPr>
          <w:ilvl w:val="1"/>
          <w:numId w:val="10"/>
        </w:numPr>
        <w:tabs>
          <w:tab w:val="left" w:pos="1399"/>
        </w:tabs>
        <w:spacing w:line="242" w:lineRule="exact"/>
        <w:ind w:left="1398" w:hanging="398"/>
        <w:rPr>
          <w:i/>
          <w:sz w:val="20"/>
          <w:lang w:val="en-NZ"/>
        </w:rPr>
      </w:pPr>
      <w:r w:rsidRPr="00B12B67">
        <w:rPr>
          <w:i/>
          <w:sz w:val="20"/>
          <w:lang w:val="en-NZ"/>
        </w:rPr>
        <w:t>Redundancy</w:t>
      </w:r>
      <w:r w:rsidRPr="00B12B67">
        <w:rPr>
          <w:i/>
          <w:spacing w:val="-12"/>
          <w:sz w:val="20"/>
          <w:lang w:val="en-NZ"/>
        </w:rPr>
        <w:t xml:space="preserve"> </w:t>
      </w:r>
      <w:r w:rsidRPr="00B12B67">
        <w:rPr>
          <w:i/>
          <w:sz w:val="20"/>
          <w:lang w:val="en-NZ"/>
        </w:rPr>
        <w:t>Process</w:t>
      </w:r>
    </w:p>
    <w:p w:rsidRPr="00B12B67" w:rsidR="0024212B" w:rsidRDefault="008B543A" w14:paraId="2A38C748" w14:textId="77777777">
      <w:pPr>
        <w:pStyle w:val="BodyText"/>
        <w:ind w:left="1000" w:right="681"/>
        <w:rPr>
          <w:lang w:val="en-NZ"/>
        </w:rPr>
      </w:pPr>
      <w:r w:rsidRPr="00B12B67">
        <w:rPr>
          <w:lang w:val="en-NZ"/>
        </w:rPr>
        <w:t>If the Employer considers that the Employee’s position could be affected by redundancy or made redundant, the Employer will (except in exceptional circumstances) consult with the Employee regarding the possibility of redundancy.</w:t>
      </w:r>
    </w:p>
    <w:p w:rsidRPr="00B12B67" w:rsidR="0024212B" w:rsidRDefault="0024212B" w14:paraId="5F41DAFD" w14:textId="77777777">
      <w:pPr>
        <w:pStyle w:val="BodyText"/>
        <w:spacing w:before="10"/>
        <w:rPr>
          <w:sz w:val="19"/>
          <w:lang w:val="en-NZ"/>
        </w:rPr>
      </w:pPr>
    </w:p>
    <w:p w:rsidRPr="00B12B67" w:rsidR="0024212B" w:rsidRDefault="008B543A" w14:paraId="7C7B00D6" w14:textId="77777777">
      <w:pPr>
        <w:pStyle w:val="BodyText"/>
        <w:ind w:left="1000" w:right="665"/>
        <w:rPr>
          <w:lang w:val="en-NZ"/>
        </w:rPr>
      </w:pPr>
      <w:r w:rsidRPr="00B12B67">
        <w:rPr>
          <w:lang w:val="en-NZ"/>
        </w:rPr>
        <w:t>In the course of consultation, the Employer will provide relevant information about the proposed arrangement and provide the Employee with an opportunity to comment on the proposal. The Employer will consider and respond to any comments made by the Employee.</w:t>
      </w:r>
    </w:p>
    <w:p w:rsidRPr="00B12B67" w:rsidR="0024212B" w:rsidRDefault="008B543A" w14:paraId="15DC0549" w14:textId="77777777">
      <w:pPr>
        <w:pStyle w:val="BodyText"/>
        <w:spacing w:before="64"/>
        <w:ind w:left="1000" w:right="307"/>
        <w:rPr>
          <w:lang w:val="en-NZ"/>
        </w:rPr>
      </w:pPr>
      <w:r w:rsidRPr="00B12B67">
        <w:rPr>
          <w:lang w:val="en-NZ"/>
        </w:rPr>
        <w:t xml:space="preserve">The Employer will consider the views of the Employee with an open mind before </w:t>
      </w:r>
      <w:r w:rsidRPr="00B12B67" w:rsidR="0019573D">
        <w:rPr>
          <w:lang w:val="en-NZ"/>
        </w:rPr>
        <w:t>deciding</w:t>
      </w:r>
      <w:r w:rsidRPr="00B12B67">
        <w:rPr>
          <w:lang w:val="en-NZ"/>
        </w:rPr>
        <w:t xml:space="preserve"> as to whether to make the Employee’s position redundant.</w:t>
      </w:r>
    </w:p>
    <w:p w:rsidR="0024212B" w:rsidRDefault="0024212B" w14:paraId="34C37898" w14:textId="77777777">
      <w:pPr>
        <w:pStyle w:val="BodyText"/>
        <w:spacing w:before="2"/>
        <w:rPr>
          <w:lang w:val="en-NZ"/>
        </w:rPr>
      </w:pPr>
    </w:p>
    <w:p w:rsidRPr="00B12B67" w:rsidR="00605A5B" w:rsidRDefault="00605A5B" w14:paraId="424CF502" w14:textId="77777777">
      <w:pPr>
        <w:pStyle w:val="BodyText"/>
        <w:spacing w:before="2"/>
        <w:rPr>
          <w:lang w:val="en-NZ"/>
        </w:rPr>
      </w:pPr>
    </w:p>
    <w:p w:rsidRPr="00B12B67" w:rsidR="0024212B" w:rsidRDefault="008B543A" w14:paraId="49F6261A" w14:textId="77777777">
      <w:pPr>
        <w:pStyle w:val="BodyText"/>
        <w:ind w:left="1000" w:right="360"/>
        <w:rPr>
          <w:lang w:val="en-NZ"/>
        </w:rPr>
      </w:pPr>
      <w:r w:rsidRPr="00B12B67">
        <w:rPr>
          <w:lang w:val="en-NZ"/>
        </w:rPr>
        <w:t>Without excluding other reasons for redundancy, the Employee’s position may be made redundant if the number of mokopuna drops to such a level that it is not possible to maintain the Employee’s employment.</w:t>
      </w:r>
    </w:p>
    <w:p w:rsidRPr="00B12B67" w:rsidR="0024212B" w:rsidRDefault="0024212B" w14:paraId="032086D8" w14:textId="77777777">
      <w:pPr>
        <w:pStyle w:val="BodyText"/>
        <w:rPr>
          <w:lang w:val="en-NZ"/>
        </w:rPr>
      </w:pPr>
    </w:p>
    <w:p w:rsidRPr="00B12B67" w:rsidR="0024212B" w:rsidRDefault="008B543A" w14:paraId="11E1C651" w14:textId="77777777">
      <w:pPr>
        <w:pStyle w:val="ListParagraph"/>
        <w:numPr>
          <w:ilvl w:val="1"/>
          <w:numId w:val="10"/>
        </w:numPr>
        <w:tabs>
          <w:tab w:val="left" w:pos="1399"/>
        </w:tabs>
        <w:spacing w:line="243" w:lineRule="exact"/>
        <w:ind w:left="1398" w:hanging="398"/>
        <w:rPr>
          <w:i/>
          <w:sz w:val="20"/>
          <w:lang w:val="en-NZ"/>
        </w:rPr>
      </w:pPr>
      <w:r w:rsidRPr="00B12B67">
        <w:rPr>
          <w:i/>
          <w:sz w:val="20"/>
          <w:lang w:val="en-NZ"/>
        </w:rPr>
        <w:t>Employment Protection</w:t>
      </w:r>
      <w:r w:rsidRPr="00B12B67">
        <w:rPr>
          <w:i/>
          <w:spacing w:val="-22"/>
          <w:sz w:val="20"/>
          <w:lang w:val="en-NZ"/>
        </w:rPr>
        <w:t xml:space="preserve"> </w:t>
      </w:r>
      <w:r w:rsidRPr="00B12B67">
        <w:rPr>
          <w:i/>
          <w:sz w:val="20"/>
          <w:lang w:val="en-NZ"/>
        </w:rPr>
        <w:t>Provision</w:t>
      </w:r>
    </w:p>
    <w:p w:rsidRPr="00B12B67" w:rsidR="0024212B" w:rsidRDefault="008B543A" w14:paraId="1D81CD99" w14:textId="77777777">
      <w:pPr>
        <w:pStyle w:val="BodyText"/>
        <w:ind w:left="1000" w:right="343"/>
        <w:rPr>
          <w:lang w:val="en-NZ"/>
        </w:rPr>
      </w:pPr>
      <w:r w:rsidRPr="00B12B67">
        <w:rPr>
          <w:lang w:val="en-NZ"/>
        </w:rPr>
        <w:t>In the event the Employer’s business undergoes a restructure (as defined in the Employment Relations Act 2000) the Employer will meet with the new employer to discuss matters relating to the Employee’s continued employment, including whether the new employer will offer employment and (if so) on what terms (including whether the new employer will offer employment on the same terms and conditions of employment). If the new employer does not offer the Employee employment, the terms of this agreement will apply.</w:t>
      </w:r>
    </w:p>
    <w:p w:rsidRPr="00B12B67" w:rsidR="0024212B" w:rsidRDefault="0024212B" w14:paraId="17B92B98" w14:textId="77777777">
      <w:pPr>
        <w:pStyle w:val="BodyText"/>
        <w:spacing w:before="3"/>
        <w:rPr>
          <w:lang w:val="en-NZ"/>
        </w:rPr>
      </w:pPr>
    </w:p>
    <w:p w:rsidRPr="00B12B67" w:rsidR="0024212B" w:rsidRDefault="008B543A" w14:paraId="35CA24DC" w14:textId="77777777">
      <w:pPr>
        <w:pStyle w:val="ListParagraph"/>
        <w:numPr>
          <w:ilvl w:val="1"/>
          <w:numId w:val="10"/>
        </w:numPr>
        <w:tabs>
          <w:tab w:val="left" w:pos="1399"/>
        </w:tabs>
        <w:spacing w:before="1" w:line="242" w:lineRule="exact"/>
        <w:ind w:left="1398" w:hanging="398"/>
        <w:rPr>
          <w:i/>
          <w:sz w:val="20"/>
          <w:lang w:val="en-NZ"/>
        </w:rPr>
      </w:pPr>
      <w:r w:rsidRPr="00B12B67">
        <w:rPr>
          <w:i/>
          <w:sz w:val="20"/>
          <w:lang w:val="en-NZ"/>
        </w:rPr>
        <w:t>Technical Redundancy and</w:t>
      </w:r>
      <w:r w:rsidRPr="00B12B67">
        <w:rPr>
          <w:i/>
          <w:spacing w:val="-23"/>
          <w:sz w:val="20"/>
          <w:lang w:val="en-NZ"/>
        </w:rPr>
        <w:t xml:space="preserve"> </w:t>
      </w:r>
      <w:r w:rsidRPr="00B12B67">
        <w:rPr>
          <w:i/>
          <w:sz w:val="20"/>
          <w:lang w:val="en-NZ"/>
        </w:rPr>
        <w:t>Restructure</w:t>
      </w:r>
    </w:p>
    <w:p w:rsidRPr="00B12B67" w:rsidR="0024212B" w:rsidRDefault="008B543A" w14:paraId="26F4E011" w14:textId="77777777">
      <w:pPr>
        <w:pStyle w:val="BodyText"/>
        <w:ind w:left="1000" w:right="526"/>
        <w:rPr>
          <w:lang w:val="en-NZ"/>
        </w:rPr>
      </w:pPr>
      <w:r w:rsidRPr="00B12B67">
        <w:rPr>
          <w:lang w:val="en-NZ"/>
        </w:rPr>
        <w:t>The Employee will not be entitled to compensation for redundancy or payment for any shortfall in notice if the Employer restructures its business (including an internal restructure or an external restructure where all or part of the business is sold, transferred, or otherwise disposed of), and the Employee is offered:</w:t>
      </w:r>
    </w:p>
    <w:p w:rsidR="0024212B" w:rsidRDefault="008B543A" w14:paraId="1B44C558" w14:textId="77777777">
      <w:pPr>
        <w:pStyle w:val="ListParagraph"/>
        <w:numPr>
          <w:ilvl w:val="0"/>
          <w:numId w:val="3"/>
        </w:numPr>
        <w:tabs>
          <w:tab w:val="left" w:pos="1202"/>
        </w:tabs>
        <w:spacing w:line="242" w:lineRule="exact"/>
        <w:ind w:hanging="201"/>
        <w:rPr>
          <w:sz w:val="20"/>
          <w:lang w:val="en-NZ"/>
        </w:rPr>
      </w:pPr>
      <w:r w:rsidRPr="00B12B67">
        <w:rPr>
          <w:sz w:val="20"/>
          <w:lang w:val="en-NZ"/>
        </w:rPr>
        <w:t>a position that the Employee accepts;</w:t>
      </w:r>
      <w:r w:rsidRPr="00B12B67">
        <w:rPr>
          <w:spacing w:val="-18"/>
          <w:sz w:val="20"/>
          <w:lang w:val="en-NZ"/>
        </w:rPr>
        <w:t xml:space="preserve"> </w:t>
      </w:r>
      <w:r w:rsidRPr="00B12B67">
        <w:rPr>
          <w:sz w:val="20"/>
          <w:lang w:val="en-NZ"/>
        </w:rPr>
        <w:t>or</w:t>
      </w:r>
    </w:p>
    <w:p w:rsidRPr="00B02EEB" w:rsidR="00B02EEB" w:rsidP="00B02EEB" w:rsidRDefault="00B02EEB" w14:paraId="617D3806" w14:textId="77777777">
      <w:pPr>
        <w:pStyle w:val="ListParagraph"/>
        <w:numPr>
          <w:ilvl w:val="0"/>
          <w:numId w:val="3"/>
        </w:numPr>
        <w:tabs>
          <w:tab w:val="left" w:pos="1212"/>
        </w:tabs>
        <w:ind w:right="618"/>
        <w:rPr>
          <w:sz w:val="20"/>
          <w:lang w:val="en-NZ"/>
        </w:rPr>
      </w:pPr>
      <w:r w:rsidRPr="00B02EEB">
        <w:rPr>
          <w:sz w:val="20"/>
          <w:lang w:val="en-NZ"/>
        </w:rPr>
        <w:t>employment</w:t>
      </w:r>
      <w:r w:rsidRPr="00B02EEB">
        <w:rPr>
          <w:spacing w:val="-6"/>
          <w:sz w:val="20"/>
          <w:lang w:val="en-NZ"/>
        </w:rPr>
        <w:t xml:space="preserve"> </w:t>
      </w:r>
      <w:r w:rsidRPr="00B02EEB">
        <w:rPr>
          <w:sz w:val="20"/>
          <w:lang w:val="en-NZ"/>
        </w:rPr>
        <w:t>in</w:t>
      </w:r>
      <w:r w:rsidRPr="00B02EEB">
        <w:rPr>
          <w:spacing w:val="-6"/>
          <w:sz w:val="20"/>
          <w:lang w:val="en-NZ"/>
        </w:rPr>
        <w:t xml:space="preserve"> </w:t>
      </w:r>
      <w:r w:rsidRPr="00B02EEB">
        <w:rPr>
          <w:sz w:val="20"/>
          <w:lang w:val="en-NZ"/>
        </w:rPr>
        <w:t>the</w:t>
      </w:r>
      <w:r w:rsidRPr="00B02EEB">
        <w:rPr>
          <w:spacing w:val="-9"/>
          <w:sz w:val="20"/>
          <w:lang w:val="en-NZ"/>
        </w:rPr>
        <w:t xml:space="preserve"> </w:t>
      </w:r>
      <w:r w:rsidRPr="00B02EEB">
        <w:rPr>
          <w:sz w:val="20"/>
          <w:lang w:val="en-NZ"/>
        </w:rPr>
        <w:t>same</w:t>
      </w:r>
      <w:r w:rsidRPr="00B02EEB">
        <w:rPr>
          <w:spacing w:val="-7"/>
          <w:sz w:val="20"/>
          <w:lang w:val="en-NZ"/>
        </w:rPr>
        <w:t xml:space="preserve"> </w:t>
      </w:r>
      <w:r w:rsidRPr="00B02EEB">
        <w:rPr>
          <w:sz w:val="20"/>
          <w:lang w:val="en-NZ"/>
        </w:rPr>
        <w:t>or</w:t>
      </w:r>
      <w:r w:rsidRPr="00B02EEB">
        <w:rPr>
          <w:spacing w:val="-6"/>
          <w:sz w:val="20"/>
          <w:lang w:val="en-NZ"/>
        </w:rPr>
        <w:t xml:space="preserve"> </w:t>
      </w:r>
      <w:r w:rsidRPr="00B02EEB">
        <w:rPr>
          <w:sz w:val="20"/>
          <w:lang w:val="en-NZ"/>
        </w:rPr>
        <w:t>a</w:t>
      </w:r>
      <w:r w:rsidRPr="00B02EEB">
        <w:rPr>
          <w:spacing w:val="-6"/>
          <w:sz w:val="20"/>
          <w:lang w:val="en-NZ"/>
        </w:rPr>
        <w:t xml:space="preserve"> </w:t>
      </w:r>
      <w:r w:rsidRPr="00B02EEB">
        <w:rPr>
          <w:sz w:val="20"/>
          <w:lang w:val="en-NZ"/>
        </w:rPr>
        <w:t>substantially</w:t>
      </w:r>
      <w:r w:rsidRPr="00B02EEB">
        <w:rPr>
          <w:spacing w:val="-4"/>
          <w:sz w:val="20"/>
          <w:lang w:val="en-NZ"/>
        </w:rPr>
        <w:t xml:space="preserve"> </w:t>
      </w:r>
      <w:r w:rsidRPr="00B02EEB">
        <w:rPr>
          <w:sz w:val="20"/>
          <w:lang w:val="en-NZ"/>
        </w:rPr>
        <w:t>similar</w:t>
      </w:r>
      <w:r w:rsidRPr="00B02EEB">
        <w:rPr>
          <w:spacing w:val="-6"/>
          <w:sz w:val="20"/>
          <w:lang w:val="en-NZ"/>
        </w:rPr>
        <w:t xml:space="preserve"> </w:t>
      </w:r>
      <w:r w:rsidRPr="00B02EEB">
        <w:rPr>
          <w:sz w:val="20"/>
          <w:lang w:val="en-NZ"/>
        </w:rPr>
        <w:t>capacity,</w:t>
      </w:r>
      <w:r w:rsidRPr="00B02EEB">
        <w:rPr>
          <w:spacing w:val="-6"/>
          <w:sz w:val="20"/>
          <w:lang w:val="en-NZ"/>
        </w:rPr>
        <w:t xml:space="preserve"> </w:t>
      </w:r>
      <w:r w:rsidRPr="00B02EEB">
        <w:rPr>
          <w:sz w:val="20"/>
          <w:lang w:val="en-NZ"/>
        </w:rPr>
        <w:t>on</w:t>
      </w:r>
      <w:r w:rsidRPr="00B02EEB">
        <w:rPr>
          <w:spacing w:val="-6"/>
          <w:sz w:val="20"/>
          <w:lang w:val="en-NZ"/>
        </w:rPr>
        <w:t xml:space="preserve"> </w:t>
      </w:r>
      <w:r w:rsidRPr="00B02EEB">
        <w:rPr>
          <w:sz w:val="20"/>
          <w:lang w:val="en-NZ"/>
        </w:rPr>
        <w:t>conditions</w:t>
      </w:r>
      <w:r w:rsidRPr="00B02EEB">
        <w:rPr>
          <w:spacing w:val="-9"/>
          <w:sz w:val="20"/>
          <w:lang w:val="en-NZ"/>
        </w:rPr>
        <w:t xml:space="preserve"> </w:t>
      </w:r>
      <w:r w:rsidRPr="00B02EEB">
        <w:rPr>
          <w:sz w:val="20"/>
          <w:lang w:val="en-NZ"/>
        </w:rPr>
        <w:t>of</w:t>
      </w:r>
      <w:r w:rsidRPr="00B02EEB">
        <w:rPr>
          <w:spacing w:val="-10"/>
          <w:sz w:val="20"/>
          <w:lang w:val="en-NZ"/>
        </w:rPr>
        <w:t xml:space="preserve"> </w:t>
      </w:r>
      <w:r w:rsidRPr="00B02EEB">
        <w:rPr>
          <w:sz w:val="20"/>
          <w:lang w:val="en-NZ"/>
        </w:rPr>
        <w:t>employment</w:t>
      </w:r>
      <w:r w:rsidRPr="00B02EEB">
        <w:rPr>
          <w:spacing w:val="-5"/>
          <w:sz w:val="20"/>
          <w:lang w:val="en-NZ"/>
        </w:rPr>
        <w:t xml:space="preserve"> </w:t>
      </w:r>
      <w:r w:rsidRPr="00B02EEB">
        <w:rPr>
          <w:sz w:val="20"/>
          <w:lang w:val="en-NZ"/>
        </w:rPr>
        <w:t>which are overall comparable to the Employee’s current conditions, with the Employee’s service being recognised as</w:t>
      </w:r>
      <w:r w:rsidRPr="00B02EEB">
        <w:rPr>
          <w:spacing w:val="-18"/>
          <w:sz w:val="20"/>
          <w:lang w:val="en-NZ"/>
        </w:rPr>
        <w:t xml:space="preserve"> </w:t>
      </w:r>
      <w:r w:rsidRPr="00B02EEB">
        <w:rPr>
          <w:sz w:val="20"/>
          <w:lang w:val="en-NZ"/>
        </w:rPr>
        <w:t>continuous.</w:t>
      </w:r>
    </w:p>
    <w:p w:rsidR="0024212B" w:rsidRDefault="0024212B" w14:paraId="758740FF" w14:textId="6D80E119">
      <w:pPr>
        <w:pStyle w:val="BodyText"/>
        <w:spacing w:before="10"/>
        <w:rPr>
          <w:sz w:val="19"/>
          <w:lang w:val="en-NZ"/>
        </w:rPr>
      </w:pPr>
    </w:p>
    <w:p w:rsidR="0044570E" w:rsidRDefault="0044570E" w14:paraId="04486F07" w14:textId="69D8053B">
      <w:pPr>
        <w:pStyle w:val="BodyText"/>
        <w:spacing w:before="10"/>
        <w:rPr>
          <w:sz w:val="19"/>
          <w:lang w:val="en-NZ"/>
        </w:rPr>
      </w:pPr>
    </w:p>
    <w:p w:rsidR="0044570E" w:rsidRDefault="0044570E" w14:paraId="1F4D9049" w14:textId="7DA510EA">
      <w:pPr>
        <w:pStyle w:val="BodyText"/>
        <w:spacing w:before="10"/>
        <w:rPr>
          <w:sz w:val="19"/>
          <w:lang w:val="en-NZ"/>
        </w:rPr>
      </w:pPr>
    </w:p>
    <w:p w:rsidR="0044570E" w:rsidRDefault="0044570E" w14:paraId="4086DD64" w14:textId="10E80CE3">
      <w:pPr>
        <w:pStyle w:val="BodyText"/>
        <w:spacing w:before="10"/>
        <w:rPr>
          <w:sz w:val="19"/>
          <w:lang w:val="en-NZ"/>
        </w:rPr>
      </w:pPr>
    </w:p>
    <w:p w:rsidRPr="00B12B67" w:rsidR="0044570E" w:rsidRDefault="0044570E" w14:paraId="314325DA" w14:textId="77777777">
      <w:pPr>
        <w:pStyle w:val="BodyText"/>
        <w:spacing w:before="10"/>
        <w:rPr>
          <w:sz w:val="19"/>
          <w:lang w:val="en-NZ"/>
        </w:rPr>
      </w:pPr>
    </w:p>
    <w:p w:rsidRPr="00B12B67" w:rsidR="0024212B" w:rsidRDefault="008B543A" w14:paraId="60D567DA" w14:textId="77777777">
      <w:pPr>
        <w:pStyle w:val="Heading2"/>
        <w:numPr>
          <w:ilvl w:val="0"/>
          <w:numId w:val="10"/>
        </w:numPr>
        <w:tabs>
          <w:tab w:val="left" w:pos="1300"/>
        </w:tabs>
        <w:spacing w:before="1"/>
        <w:ind w:left="1300" w:hanging="300"/>
        <w:rPr>
          <w:lang w:val="en-NZ"/>
        </w:rPr>
      </w:pPr>
      <w:bookmarkStart w:name="12._Termination_of_Employment" w:id="32"/>
      <w:bookmarkEnd w:id="32"/>
      <w:r w:rsidRPr="00B12B67">
        <w:rPr>
          <w:lang w:val="en-NZ"/>
        </w:rPr>
        <w:t>Termination of</w:t>
      </w:r>
      <w:r w:rsidRPr="00B12B67">
        <w:rPr>
          <w:spacing w:val="-8"/>
          <w:lang w:val="en-NZ"/>
        </w:rPr>
        <w:t xml:space="preserve"> </w:t>
      </w:r>
      <w:r w:rsidRPr="00B12B67">
        <w:rPr>
          <w:lang w:val="en-NZ"/>
        </w:rPr>
        <w:t>Employment</w:t>
      </w:r>
    </w:p>
    <w:p w:rsidRPr="00B12B67" w:rsidR="0024212B" w:rsidRDefault="0024212B" w14:paraId="75FE01B7" w14:textId="77777777">
      <w:pPr>
        <w:pStyle w:val="BodyText"/>
        <w:spacing w:before="10"/>
        <w:rPr>
          <w:b/>
          <w:sz w:val="19"/>
          <w:lang w:val="en-NZ"/>
        </w:rPr>
      </w:pPr>
    </w:p>
    <w:p w:rsidRPr="00B12B67" w:rsidR="0024212B" w:rsidRDefault="008B543A" w14:paraId="2C94BC6C" w14:textId="77777777">
      <w:pPr>
        <w:pStyle w:val="ListParagraph"/>
        <w:numPr>
          <w:ilvl w:val="1"/>
          <w:numId w:val="10"/>
        </w:numPr>
        <w:tabs>
          <w:tab w:val="left" w:pos="1399"/>
        </w:tabs>
        <w:spacing w:before="1" w:line="243" w:lineRule="exact"/>
        <w:ind w:left="1398" w:hanging="398"/>
        <w:rPr>
          <w:i/>
          <w:sz w:val="20"/>
          <w:lang w:val="en-NZ"/>
        </w:rPr>
      </w:pPr>
      <w:r w:rsidRPr="00B12B67">
        <w:rPr>
          <w:i/>
          <w:sz w:val="20"/>
          <w:lang w:val="en-NZ"/>
        </w:rPr>
        <w:t>General</w:t>
      </w:r>
      <w:r w:rsidRPr="00B12B67">
        <w:rPr>
          <w:i/>
          <w:spacing w:val="-16"/>
          <w:sz w:val="20"/>
          <w:lang w:val="en-NZ"/>
        </w:rPr>
        <w:t xml:space="preserve"> </w:t>
      </w:r>
      <w:r w:rsidRPr="00B12B67">
        <w:rPr>
          <w:i/>
          <w:sz w:val="20"/>
          <w:lang w:val="en-NZ"/>
        </w:rPr>
        <w:t>Termination</w:t>
      </w:r>
    </w:p>
    <w:p w:rsidRPr="00B12B67" w:rsidR="0024212B" w:rsidRDefault="008B543A" w14:paraId="610D4749" w14:textId="77777777">
      <w:pPr>
        <w:pStyle w:val="BodyText"/>
        <w:ind w:left="1000" w:right="765"/>
        <w:rPr>
          <w:lang w:val="en-NZ"/>
        </w:rPr>
      </w:pPr>
      <w:r w:rsidRPr="00B12B67">
        <w:rPr>
          <w:lang w:val="en-NZ"/>
        </w:rPr>
        <w:t>The Employer may terminate employment by providing at least 2 weeks’ notice in writing to the Employee.</w:t>
      </w:r>
    </w:p>
    <w:p w:rsidRPr="00B12B67" w:rsidR="0024212B" w:rsidRDefault="0024212B" w14:paraId="5574A35F" w14:textId="77777777">
      <w:pPr>
        <w:pStyle w:val="BodyText"/>
        <w:spacing w:before="10"/>
        <w:rPr>
          <w:sz w:val="19"/>
          <w:lang w:val="en-NZ"/>
        </w:rPr>
      </w:pPr>
    </w:p>
    <w:p w:rsidRPr="00B12B67" w:rsidR="0024212B" w:rsidRDefault="008B543A" w14:paraId="76AC43E8" w14:textId="77777777">
      <w:pPr>
        <w:pStyle w:val="BodyText"/>
        <w:spacing w:before="1"/>
        <w:ind w:left="1000" w:right="521"/>
        <w:rPr>
          <w:lang w:val="en-NZ"/>
        </w:rPr>
      </w:pPr>
      <w:r w:rsidRPr="00B12B67">
        <w:rPr>
          <w:lang w:val="en-NZ"/>
        </w:rPr>
        <w:t>The Employee may resign by providing at least 2 weeks’ notice to the Employer. The Employer may accept a lesser period of notice.</w:t>
      </w:r>
    </w:p>
    <w:p w:rsidRPr="00B12B67" w:rsidR="0024212B" w:rsidRDefault="0024212B" w14:paraId="49B617A9" w14:textId="77777777">
      <w:pPr>
        <w:pStyle w:val="BodyText"/>
        <w:spacing w:before="11"/>
        <w:rPr>
          <w:sz w:val="19"/>
          <w:lang w:val="en-NZ"/>
        </w:rPr>
      </w:pPr>
    </w:p>
    <w:p w:rsidRPr="00B12B67" w:rsidR="0024212B" w:rsidRDefault="008B543A" w14:paraId="69B69C50" w14:textId="77777777">
      <w:pPr>
        <w:pStyle w:val="BodyText"/>
        <w:ind w:left="1000"/>
        <w:rPr>
          <w:lang w:val="en-NZ"/>
        </w:rPr>
      </w:pPr>
      <w:r w:rsidRPr="00B12B67">
        <w:rPr>
          <w:lang w:val="en-NZ"/>
        </w:rPr>
        <w:t>The Employer may pay the Employee in lieu of some or all of the notice period.</w:t>
      </w:r>
    </w:p>
    <w:p w:rsidRPr="00B12B67" w:rsidR="0024212B" w:rsidRDefault="008B543A" w14:paraId="1D9794D0" w14:textId="77777777">
      <w:pPr>
        <w:pStyle w:val="ListParagraph"/>
        <w:numPr>
          <w:ilvl w:val="1"/>
          <w:numId w:val="10"/>
        </w:numPr>
        <w:tabs>
          <w:tab w:val="left" w:pos="1399"/>
        </w:tabs>
        <w:spacing w:before="1" w:line="243" w:lineRule="exact"/>
        <w:ind w:left="1398" w:hanging="398"/>
        <w:rPr>
          <w:i/>
          <w:sz w:val="20"/>
          <w:lang w:val="en-NZ"/>
        </w:rPr>
      </w:pPr>
      <w:r w:rsidRPr="00B12B67">
        <w:rPr>
          <w:i/>
          <w:sz w:val="20"/>
          <w:lang w:val="en-NZ"/>
        </w:rPr>
        <w:t>Termination for Serious</w:t>
      </w:r>
      <w:r w:rsidRPr="00B12B67">
        <w:rPr>
          <w:i/>
          <w:spacing w:val="-19"/>
          <w:sz w:val="20"/>
          <w:lang w:val="en-NZ"/>
        </w:rPr>
        <w:t xml:space="preserve"> </w:t>
      </w:r>
      <w:r w:rsidRPr="00B12B67">
        <w:rPr>
          <w:i/>
          <w:sz w:val="20"/>
          <w:lang w:val="en-NZ"/>
        </w:rPr>
        <w:t>Misconduct</w:t>
      </w:r>
    </w:p>
    <w:p w:rsidRPr="00B12B67" w:rsidR="0024212B" w:rsidRDefault="008B543A" w14:paraId="5B34AAAE" w14:textId="77777777">
      <w:pPr>
        <w:pStyle w:val="BodyText"/>
        <w:ind w:left="1000" w:right="577"/>
        <w:rPr>
          <w:lang w:val="en-NZ"/>
        </w:rPr>
      </w:pPr>
      <w:r w:rsidRPr="00B12B67">
        <w:rPr>
          <w:lang w:val="en-NZ"/>
        </w:rPr>
        <w:t>If the Employer has good reason to believe that the Employee might have engaged in serious misconduct, the Employer may initiate an investigation or disciplinary process into the Employee’s conduct.</w:t>
      </w:r>
    </w:p>
    <w:p w:rsidRPr="00B12B67" w:rsidR="0024212B" w:rsidRDefault="0024212B" w14:paraId="0E84BB1E" w14:textId="77777777">
      <w:pPr>
        <w:pStyle w:val="BodyText"/>
        <w:spacing w:before="9"/>
        <w:rPr>
          <w:sz w:val="19"/>
          <w:lang w:val="en-NZ"/>
        </w:rPr>
      </w:pPr>
    </w:p>
    <w:p w:rsidRPr="00B12B67" w:rsidR="0024212B" w:rsidRDefault="008B543A" w14:paraId="150B2293" w14:textId="77777777">
      <w:pPr>
        <w:pStyle w:val="BodyText"/>
        <w:ind w:left="1000" w:right="343"/>
        <w:rPr>
          <w:lang w:val="en-NZ"/>
        </w:rPr>
      </w:pPr>
      <w:r w:rsidRPr="00B12B67">
        <w:rPr>
          <w:lang w:val="en-NZ"/>
        </w:rPr>
        <w:t>If the Employer determines that the Employee has engaged in serious misconduct, the Employer may terminate employment without the need to provide notice.</w:t>
      </w:r>
    </w:p>
    <w:p w:rsidRPr="00B12B67" w:rsidR="0024212B" w:rsidRDefault="0024212B" w14:paraId="673A2F7A" w14:textId="77777777">
      <w:pPr>
        <w:pStyle w:val="BodyText"/>
        <w:spacing w:before="4"/>
        <w:rPr>
          <w:lang w:val="en-NZ"/>
        </w:rPr>
      </w:pPr>
    </w:p>
    <w:p w:rsidRPr="00B12B67" w:rsidR="0024212B" w:rsidRDefault="008B543A" w14:paraId="3E3C3F80" w14:textId="77777777">
      <w:pPr>
        <w:pStyle w:val="BodyText"/>
        <w:spacing w:line="243" w:lineRule="exact"/>
        <w:ind w:left="1000"/>
        <w:rPr>
          <w:lang w:val="en-NZ"/>
        </w:rPr>
      </w:pPr>
      <w:r w:rsidRPr="00B12B67">
        <w:rPr>
          <w:lang w:val="en-NZ"/>
        </w:rPr>
        <w:t>Serious misconduct includes, but is not limited to:</w:t>
      </w:r>
    </w:p>
    <w:p w:rsidRPr="00B12B67" w:rsidR="0024212B" w:rsidRDefault="008B543A" w14:paraId="285CE5B9" w14:textId="77777777">
      <w:pPr>
        <w:pStyle w:val="ListParagraph"/>
        <w:numPr>
          <w:ilvl w:val="2"/>
          <w:numId w:val="10"/>
        </w:numPr>
        <w:tabs>
          <w:tab w:val="left" w:pos="2439"/>
          <w:tab w:val="left" w:pos="2440"/>
        </w:tabs>
        <w:spacing w:line="241" w:lineRule="exact"/>
        <w:ind w:left="2440" w:hanging="720"/>
        <w:rPr>
          <w:sz w:val="20"/>
          <w:lang w:val="en-NZ"/>
        </w:rPr>
      </w:pPr>
      <w:r w:rsidRPr="00B12B67">
        <w:rPr>
          <w:sz w:val="20"/>
          <w:lang w:val="en-NZ"/>
        </w:rPr>
        <w:t>Theft or unauthorised use of the</w:t>
      </w:r>
      <w:r w:rsidRPr="00B12B67">
        <w:rPr>
          <w:spacing w:val="-3"/>
          <w:sz w:val="20"/>
          <w:lang w:val="en-NZ"/>
        </w:rPr>
        <w:t xml:space="preserve"> </w:t>
      </w:r>
      <w:r w:rsidRPr="00B12B67">
        <w:rPr>
          <w:sz w:val="20"/>
          <w:lang w:val="en-NZ"/>
        </w:rPr>
        <w:t>Employer’s property;</w:t>
      </w:r>
    </w:p>
    <w:p w:rsidRPr="00B12B67" w:rsidR="0024212B" w:rsidRDefault="008B543A" w14:paraId="0EE5A3FB" w14:textId="77777777">
      <w:pPr>
        <w:pStyle w:val="ListParagraph"/>
        <w:numPr>
          <w:ilvl w:val="2"/>
          <w:numId w:val="10"/>
        </w:numPr>
        <w:tabs>
          <w:tab w:val="left" w:pos="2439"/>
          <w:tab w:val="left" w:pos="2440"/>
        </w:tabs>
        <w:spacing w:line="242" w:lineRule="exact"/>
        <w:ind w:left="2440" w:hanging="720"/>
        <w:rPr>
          <w:sz w:val="20"/>
          <w:lang w:val="en-NZ"/>
        </w:rPr>
      </w:pPr>
      <w:r w:rsidRPr="00B12B67">
        <w:rPr>
          <w:sz w:val="20"/>
          <w:lang w:val="en-NZ"/>
        </w:rPr>
        <w:t>Harassment or assault (verbal or physical) of</w:t>
      </w:r>
      <w:r w:rsidRPr="00B12B67">
        <w:rPr>
          <w:spacing w:val="-4"/>
          <w:sz w:val="20"/>
          <w:lang w:val="en-NZ"/>
        </w:rPr>
        <w:t xml:space="preserve"> </w:t>
      </w:r>
      <w:r w:rsidRPr="00B12B67">
        <w:rPr>
          <w:spacing w:val="2"/>
          <w:sz w:val="20"/>
          <w:lang w:val="en-NZ"/>
        </w:rPr>
        <w:t>any person;</w:t>
      </w:r>
    </w:p>
    <w:p w:rsidRPr="00B12B67" w:rsidR="0024212B" w:rsidRDefault="008B543A" w14:paraId="1AD08963" w14:textId="77777777">
      <w:pPr>
        <w:pStyle w:val="ListParagraph"/>
        <w:numPr>
          <w:ilvl w:val="2"/>
          <w:numId w:val="10"/>
        </w:numPr>
        <w:tabs>
          <w:tab w:val="left" w:pos="2439"/>
          <w:tab w:val="left" w:pos="2440"/>
        </w:tabs>
        <w:spacing w:before="1"/>
        <w:ind w:left="2440" w:hanging="720"/>
        <w:rPr>
          <w:sz w:val="20"/>
          <w:lang w:val="en-NZ"/>
        </w:rPr>
      </w:pPr>
      <w:r w:rsidRPr="00B12B67">
        <w:rPr>
          <w:sz w:val="20"/>
          <w:lang w:val="en-NZ"/>
        </w:rPr>
        <w:t>Dishonesty,</w:t>
      </w:r>
      <w:r w:rsidRPr="00B12B67">
        <w:rPr>
          <w:spacing w:val="-5"/>
          <w:sz w:val="20"/>
          <w:lang w:val="en-NZ"/>
        </w:rPr>
        <w:t xml:space="preserve"> </w:t>
      </w:r>
      <w:r w:rsidRPr="00B12B67">
        <w:rPr>
          <w:sz w:val="20"/>
          <w:lang w:val="en-NZ"/>
        </w:rPr>
        <w:t>including</w:t>
      </w:r>
      <w:r w:rsidRPr="00B12B67">
        <w:rPr>
          <w:spacing w:val="-6"/>
          <w:sz w:val="20"/>
          <w:lang w:val="en-NZ"/>
        </w:rPr>
        <w:t xml:space="preserve"> </w:t>
      </w:r>
      <w:r w:rsidRPr="00B12B67">
        <w:rPr>
          <w:sz w:val="20"/>
          <w:lang w:val="en-NZ"/>
        </w:rPr>
        <w:t>falsification</w:t>
      </w:r>
      <w:r w:rsidRPr="00B12B67">
        <w:rPr>
          <w:spacing w:val="-5"/>
          <w:sz w:val="20"/>
          <w:lang w:val="en-NZ"/>
        </w:rPr>
        <w:t xml:space="preserve"> </w:t>
      </w:r>
      <w:r w:rsidRPr="00B12B67">
        <w:rPr>
          <w:sz w:val="20"/>
          <w:lang w:val="en-NZ"/>
        </w:rPr>
        <w:t>of</w:t>
      </w:r>
      <w:r w:rsidRPr="00B12B67">
        <w:rPr>
          <w:spacing w:val="-9"/>
          <w:sz w:val="20"/>
          <w:lang w:val="en-NZ"/>
        </w:rPr>
        <w:t xml:space="preserve"> </w:t>
      </w:r>
      <w:r w:rsidRPr="00B12B67">
        <w:rPr>
          <w:sz w:val="20"/>
          <w:lang w:val="en-NZ"/>
        </w:rPr>
        <w:t>the</w:t>
      </w:r>
      <w:r w:rsidRPr="00B12B67">
        <w:rPr>
          <w:spacing w:val="-9"/>
          <w:sz w:val="20"/>
          <w:lang w:val="en-NZ"/>
        </w:rPr>
        <w:t xml:space="preserve"> </w:t>
      </w:r>
      <w:r w:rsidRPr="00B12B67">
        <w:rPr>
          <w:sz w:val="20"/>
          <w:lang w:val="en-NZ"/>
        </w:rPr>
        <w:t>Employer’s</w:t>
      </w:r>
      <w:r w:rsidRPr="00B12B67">
        <w:rPr>
          <w:spacing w:val="-8"/>
          <w:sz w:val="20"/>
          <w:lang w:val="en-NZ"/>
        </w:rPr>
        <w:t xml:space="preserve"> </w:t>
      </w:r>
      <w:r w:rsidRPr="00B12B67">
        <w:rPr>
          <w:sz w:val="20"/>
          <w:lang w:val="en-NZ"/>
        </w:rPr>
        <w:t>documents</w:t>
      </w:r>
      <w:r w:rsidRPr="00B12B67">
        <w:rPr>
          <w:spacing w:val="-9"/>
          <w:sz w:val="20"/>
          <w:lang w:val="en-NZ"/>
        </w:rPr>
        <w:t xml:space="preserve"> </w:t>
      </w:r>
      <w:r w:rsidRPr="00B12B67">
        <w:rPr>
          <w:sz w:val="20"/>
          <w:lang w:val="en-NZ"/>
        </w:rPr>
        <w:t>or</w:t>
      </w:r>
      <w:r w:rsidRPr="00B12B67">
        <w:rPr>
          <w:spacing w:val="-6"/>
          <w:sz w:val="20"/>
          <w:lang w:val="en-NZ"/>
        </w:rPr>
        <w:t xml:space="preserve"> </w:t>
      </w:r>
      <w:r w:rsidRPr="00B12B67">
        <w:rPr>
          <w:sz w:val="20"/>
          <w:lang w:val="en-NZ"/>
        </w:rPr>
        <w:t>records;</w:t>
      </w:r>
    </w:p>
    <w:p w:rsidRPr="00B12B67" w:rsidR="0024212B" w:rsidRDefault="008B543A" w14:paraId="4D334D17" w14:textId="77777777">
      <w:pPr>
        <w:pStyle w:val="ListParagraph"/>
        <w:numPr>
          <w:ilvl w:val="2"/>
          <w:numId w:val="10"/>
        </w:numPr>
        <w:tabs>
          <w:tab w:val="left" w:pos="2439"/>
          <w:tab w:val="left" w:pos="2440"/>
        </w:tabs>
        <w:spacing w:before="3" w:line="243" w:lineRule="exact"/>
        <w:ind w:left="2440" w:hanging="720"/>
        <w:rPr>
          <w:sz w:val="20"/>
          <w:lang w:val="en-NZ"/>
        </w:rPr>
      </w:pPr>
      <w:r w:rsidRPr="00B12B67">
        <w:rPr>
          <w:sz w:val="20"/>
          <w:lang w:val="en-NZ"/>
        </w:rPr>
        <w:t>Breach of</w:t>
      </w:r>
      <w:r w:rsidRPr="00B12B67">
        <w:rPr>
          <w:spacing w:val="-15"/>
          <w:sz w:val="20"/>
          <w:lang w:val="en-NZ"/>
        </w:rPr>
        <w:t xml:space="preserve"> </w:t>
      </w:r>
      <w:r w:rsidRPr="00B12B67">
        <w:rPr>
          <w:sz w:val="20"/>
          <w:lang w:val="en-NZ"/>
        </w:rPr>
        <w:t>confidentiality;</w:t>
      </w:r>
    </w:p>
    <w:p w:rsidRPr="00B12B67" w:rsidR="0024212B" w:rsidRDefault="008B543A" w14:paraId="4421590D" w14:textId="77777777">
      <w:pPr>
        <w:pStyle w:val="ListParagraph"/>
        <w:numPr>
          <w:ilvl w:val="2"/>
          <w:numId w:val="10"/>
        </w:numPr>
        <w:tabs>
          <w:tab w:val="left" w:pos="2439"/>
          <w:tab w:val="left" w:pos="2440"/>
        </w:tabs>
        <w:spacing w:line="242" w:lineRule="exact"/>
        <w:ind w:left="2440" w:hanging="720"/>
        <w:rPr>
          <w:sz w:val="20"/>
          <w:lang w:val="en-NZ"/>
        </w:rPr>
      </w:pPr>
      <w:r w:rsidRPr="00B12B67">
        <w:rPr>
          <w:sz w:val="20"/>
          <w:lang w:val="en-NZ"/>
        </w:rPr>
        <w:t xml:space="preserve">Inappropriate verbal or physical </w:t>
      </w:r>
      <w:r w:rsidRPr="00B12B67" w:rsidR="0019573D">
        <w:rPr>
          <w:sz w:val="20"/>
          <w:lang w:val="en-NZ"/>
        </w:rPr>
        <w:t>contact</w:t>
      </w:r>
      <w:r w:rsidRPr="00B12B67" w:rsidR="0019573D">
        <w:rPr>
          <w:spacing w:val="-2"/>
          <w:sz w:val="20"/>
          <w:lang w:val="en-NZ"/>
        </w:rPr>
        <w:t>;</w:t>
      </w:r>
    </w:p>
    <w:p w:rsidRPr="00B12B67" w:rsidR="0024212B" w:rsidRDefault="008B543A" w14:paraId="4E621E90" w14:textId="77777777">
      <w:pPr>
        <w:pStyle w:val="ListParagraph"/>
        <w:numPr>
          <w:ilvl w:val="2"/>
          <w:numId w:val="10"/>
        </w:numPr>
        <w:tabs>
          <w:tab w:val="left" w:pos="2439"/>
          <w:tab w:val="left" w:pos="2440"/>
        </w:tabs>
        <w:spacing w:line="242" w:lineRule="exact"/>
        <w:ind w:left="2440" w:hanging="720"/>
        <w:rPr>
          <w:sz w:val="20"/>
          <w:lang w:val="en-NZ"/>
        </w:rPr>
      </w:pPr>
      <w:r w:rsidRPr="00B12B67">
        <w:rPr>
          <w:sz w:val="20"/>
          <w:lang w:val="en-NZ"/>
        </w:rPr>
        <w:t>Conduct which may compromise the safety</w:t>
      </w:r>
      <w:r w:rsidRPr="00B12B67">
        <w:rPr>
          <w:spacing w:val="1"/>
          <w:sz w:val="20"/>
          <w:lang w:val="en-NZ"/>
        </w:rPr>
        <w:t xml:space="preserve"> </w:t>
      </w:r>
      <w:r w:rsidRPr="00B12B67">
        <w:rPr>
          <w:sz w:val="20"/>
          <w:lang w:val="en-NZ"/>
        </w:rPr>
        <w:t>of mokopuna;</w:t>
      </w:r>
    </w:p>
    <w:p w:rsidRPr="00B12B67" w:rsidR="0024212B" w:rsidRDefault="008B543A" w14:paraId="253B6829" w14:textId="77777777">
      <w:pPr>
        <w:pStyle w:val="ListParagraph"/>
        <w:numPr>
          <w:ilvl w:val="2"/>
          <w:numId w:val="10"/>
        </w:numPr>
        <w:tabs>
          <w:tab w:val="left" w:pos="2439"/>
          <w:tab w:val="left" w:pos="2440"/>
        </w:tabs>
        <w:spacing w:line="243" w:lineRule="exact"/>
        <w:ind w:left="2440" w:hanging="720"/>
        <w:rPr>
          <w:sz w:val="20"/>
          <w:lang w:val="en-NZ"/>
        </w:rPr>
      </w:pPr>
      <w:r w:rsidRPr="00B12B67">
        <w:rPr>
          <w:sz w:val="20"/>
          <w:lang w:val="en-NZ"/>
        </w:rPr>
        <w:t>Conduct which may bring the Employer or Te Kōhanga Reo National Trust</w:t>
      </w:r>
      <w:r w:rsidRPr="00B12B67">
        <w:rPr>
          <w:spacing w:val="-13"/>
          <w:sz w:val="20"/>
          <w:lang w:val="en-NZ"/>
        </w:rPr>
        <w:t xml:space="preserve"> </w:t>
      </w:r>
      <w:r w:rsidRPr="00B12B67">
        <w:rPr>
          <w:sz w:val="20"/>
          <w:lang w:val="en-NZ"/>
        </w:rPr>
        <w:t>into</w:t>
      </w:r>
    </w:p>
    <w:p w:rsidRPr="00B12B67" w:rsidR="0024212B" w:rsidRDefault="008B543A" w14:paraId="7317AB4F" w14:textId="77777777">
      <w:pPr>
        <w:pStyle w:val="BodyText"/>
        <w:spacing w:before="1"/>
        <w:ind w:left="2440"/>
        <w:rPr>
          <w:lang w:val="en-NZ"/>
        </w:rPr>
      </w:pPr>
      <w:r w:rsidRPr="00B12B67">
        <w:rPr>
          <w:lang w:val="en-NZ"/>
        </w:rPr>
        <w:t>disrepute;</w:t>
      </w:r>
    </w:p>
    <w:p w:rsidRPr="00B12B67" w:rsidR="0024212B" w:rsidRDefault="008B543A" w14:paraId="6E13DB4D" w14:textId="77777777">
      <w:pPr>
        <w:pStyle w:val="ListParagraph"/>
        <w:numPr>
          <w:ilvl w:val="2"/>
          <w:numId w:val="10"/>
        </w:numPr>
        <w:tabs>
          <w:tab w:val="left" w:pos="2439"/>
          <w:tab w:val="left" w:pos="2440"/>
        </w:tabs>
        <w:ind w:left="2440" w:hanging="720"/>
        <w:rPr>
          <w:sz w:val="20"/>
          <w:lang w:val="en-NZ"/>
        </w:rPr>
      </w:pPr>
      <w:r w:rsidRPr="00B12B67">
        <w:rPr>
          <w:sz w:val="20"/>
          <w:lang w:val="en-NZ"/>
        </w:rPr>
        <w:t>Possession of drugs or alcohol at work without good reason;</w:t>
      </w:r>
    </w:p>
    <w:p w:rsidRPr="00B12B67" w:rsidR="0024212B" w:rsidRDefault="008B543A" w14:paraId="0AD0FE81" w14:textId="77777777">
      <w:pPr>
        <w:pStyle w:val="ListParagraph"/>
        <w:numPr>
          <w:ilvl w:val="2"/>
          <w:numId w:val="10"/>
        </w:numPr>
        <w:tabs>
          <w:tab w:val="left" w:pos="2439"/>
          <w:tab w:val="left" w:pos="2440"/>
        </w:tabs>
        <w:spacing w:before="1" w:line="243" w:lineRule="exact"/>
        <w:ind w:left="2440" w:hanging="720"/>
        <w:rPr>
          <w:sz w:val="20"/>
          <w:lang w:val="en-NZ"/>
        </w:rPr>
      </w:pPr>
      <w:r w:rsidRPr="00B12B67">
        <w:rPr>
          <w:sz w:val="20"/>
          <w:lang w:val="en-NZ"/>
        </w:rPr>
        <w:t>Being</w:t>
      </w:r>
      <w:r w:rsidRPr="00B12B67">
        <w:rPr>
          <w:spacing w:val="-7"/>
          <w:sz w:val="20"/>
          <w:lang w:val="en-NZ"/>
        </w:rPr>
        <w:t xml:space="preserve"> </w:t>
      </w:r>
      <w:r w:rsidRPr="00B12B67">
        <w:rPr>
          <w:sz w:val="20"/>
          <w:lang w:val="en-NZ"/>
        </w:rPr>
        <w:t>under</w:t>
      </w:r>
      <w:r w:rsidRPr="00B12B67">
        <w:rPr>
          <w:spacing w:val="-5"/>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influence</w:t>
      </w:r>
      <w:r w:rsidRPr="00B12B67">
        <w:rPr>
          <w:spacing w:val="-8"/>
          <w:sz w:val="20"/>
          <w:lang w:val="en-NZ"/>
        </w:rPr>
        <w:t xml:space="preserve"> </w:t>
      </w:r>
      <w:r w:rsidRPr="00B12B67">
        <w:rPr>
          <w:sz w:val="20"/>
          <w:lang w:val="en-NZ"/>
        </w:rPr>
        <w:t>of</w:t>
      </w:r>
      <w:r w:rsidRPr="00B12B67">
        <w:rPr>
          <w:spacing w:val="-7"/>
          <w:sz w:val="20"/>
          <w:lang w:val="en-NZ"/>
        </w:rPr>
        <w:t xml:space="preserve"> </w:t>
      </w:r>
      <w:r w:rsidRPr="00B12B67">
        <w:rPr>
          <w:sz w:val="20"/>
          <w:lang w:val="en-NZ"/>
        </w:rPr>
        <w:t>alcohol</w:t>
      </w:r>
      <w:r w:rsidRPr="00B12B67">
        <w:rPr>
          <w:spacing w:val="-6"/>
          <w:sz w:val="20"/>
          <w:lang w:val="en-NZ"/>
        </w:rPr>
        <w:t xml:space="preserve"> </w:t>
      </w:r>
      <w:r w:rsidRPr="00B12B67">
        <w:rPr>
          <w:sz w:val="20"/>
          <w:lang w:val="en-NZ"/>
        </w:rPr>
        <w:t>or</w:t>
      </w:r>
      <w:r w:rsidRPr="00B12B67">
        <w:rPr>
          <w:spacing w:val="-7"/>
          <w:sz w:val="20"/>
          <w:lang w:val="en-NZ"/>
        </w:rPr>
        <w:t xml:space="preserve"> </w:t>
      </w:r>
      <w:r w:rsidRPr="00B12B67">
        <w:rPr>
          <w:sz w:val="20"/>
          <w:lang w:val="en-NZ"/>
        </w:rPr>
        <w:t>drugs</w:t>
      </w:r>
      <w:r w:rsidRPr="00B12B67">
        <w:rPr>
          <w:spacing w:val="-7"/>
          <w:sz w:val="20"/>
          <w:lang w:val="en-NZ"/>
        </w:rPr>
        <w:t xml:space="preserve"> </w:t>
      </w:r>
      <w:r w:rsidRPr="00B12B67">
        <w:rPr>
          <w:sz w:val="20"/>
          <w:lang w:val="en-NZ"/>
        </w:rPr>
        <w:t>while</w:t>
      </w:r>
      <w:r w:rsidRPr="00B12B67">
        <w:rPr>
          <w:spacing w:val="-7"/>
          <w:sz w:val="20"/>
          <w:lang w:val="en-NZ"/>
        </w:rPr>
        <w:t xml:space="preserve"> </w:t>
      </w:r>
      <w:r w:rsidRPr="00B12B67">
        <w:rPr>
          <w:sz w:val="20"/>
          <w:lang w:val="en-NZ"/>
        </w:rPr>
        <w:t>at</w:t>
      </w:r>
      <w:r w:rsidRPr="00B12B67">
        <w:rPr>
          <w:spacing w:val="-5"/>
          <w:sz w:val="20"/>
          <w:lang w:val="en-NZ"/>
        </w:rPr>
        <w:t xml:space="preserve"> </w:t>
      </w:r>
      <w:r w:rsidRPr="00B12B67">
        <w:rPr>
          <w:sz w:val="20"/>
          <w:lang w:val="en-NZ"/>
        </w:rPr>
        <w:t>work,</w:t>
      </w:r>
      <w:r w:rsidRPr="00B12B67">
        <w:rPr>
          <w:spacing w:val="-1"/>
          <w:sz w:val="20"/>
          <w:lang w:val="en-NZ"/>
        </w:rPr>
        <w:t xml:space="preserve"> </w:t>
      </w:r>
      <w:r w:rsidRPr="00B12B67">
        <w:rPr>
          <w:sz w:val="20"/>
          <w:lang w:val="en-NZ"/>
        </w:rPr>
        <w:t>without</w:t>
      </w:r>
      <w:r w:rsidRPr="00B12B67">
        <w:rPr>
          <w:spacing w:val="-5"/>
          <w:sz w:val="20"/>
          <w:lang w:val="en-NZ"/>
        </w:rPr>
        <w:t xml:space="preserve"> </w:t>
      </w:r>
      <w:r w:rsidRPr="00B12B67">
        <w:rPr>
          <w:sz w:val="20"/>
          <w:lang w:val="en-NZ"/>
        </w:rPr>
        <w:t>good</w:t>
      </w:r>
      <w:r w:rsidRPr="00B12B67">
        <w:rPr>
          <w:spacing w:val="-4"/>
          <w:sz w:val="20"/>
          <w:lang w:val="en-NZ"/>
        </w:rPr>
        <w:t xml:space="preserve"> </w:t>
      </w:r>
      <w:r w:rsidRPr="00B12B67">
        <w:rPr>
          <w:sz w:val="20"/>
          <w:lang w:val="en-NZ"/>
        </w:rPr>
        <w:t>reason;</w:t>
      </w:r>
    </w:p>
    <w:p w:rsidRPr="00B12B67" w:rsidR="0024212B" w:rsidRDefault="008B543A" w14:paraId="0EC05323" w14:textId="77777777">
      <w:pPr>
        <w:pStyle w:val="ListParagraph"/>
        <w:numPr>
          <w:ilvl w:val="2"/>
          <w:numId w:val="10"/>
        </w:numPr>
        <w:tabs>
          <w:tab w:val="left" w:pos="2439"/>
          <w:tab w:val="left" w:pos="2440"/>
        </w:tabs>
        <w:spacing w:line="243" w:lineRule="exact"/>
        <w:ind w:left="2440" w:hanging="720"/>
        <w:rPr>
          <w:sz w:val="20"/>
          <w:lang w:val="en-NZ"/>
        </w:rPr>
      </w:pPr>
      <w:r w:rsidRPr="00B12B67">
        <w:rPr>
          <w:sz w:val="20"/>
          <w:lang w:val="en-NZ"/>
        </w:rPr>
        <w:t>Smoking in the</w:t>
      </w:r>
      <w:r w:rsidRPr="00B12B67">
        <w:rPr>
          <w:spacing w:val="-15"/>
          <w:sz w:val="20"/>
          <w:lang w:val="en-NZ"/>
        </w:rPr>
        <w:t xml:space="preserve"> </w:t>
      </w:r>
      <w:r w:rsidRPr="00B12B67">
        <w:rPr>
          <w:sz w:val="20"/>
          <w:lang w:val="en-NZ"/>
        </w:rPr>
        <w:t>workplace;</w:t>
      </w:r>
    </w:p>
    <w:p w:rsidRPr="00B12B67" w:rsidR="0024212B" w:rsidRDefault="008B543A" w14:paraId="03422901" w14:textId="77777777">
      <w:pPr>
        <w:pStyle w:val="ListParagraph"/>
        <w:numPr>
          <w:ilvl w:val="2"/>
          <w:numId w:val="10"/>
        </w:numPr>
        <w:tabs>
          <w:tab w:val="left" w:pos="2439"/>
          <w:tab w:val="left" w:pos="2440"/>
        </w:tabs>
        <w:spacing w:before="39"/>
        <w:ind w:left="2440" w:hanging="720"/>
        <w:rPr>
          <w:sz w:val="20"/>
          <w:lang w:val="en-NZ"/>
        </w:rPr>
      </w:pPr>
      <w:r w:rsidRPr="00B12B67">
        <w:rPr>
          <w:sz w:val="20"/>
          <w:lang w:val="en-NZ"/>
        </w:rPr>
        <w:t>Serious or repeated instances of misconduct;</w:t>
      </w:r>
    </w:p>
    <w:p w:rsidRPr="00B12B67" w:rsidR="0024212B" w:rsidRDefault="008B543A" w14:paraId="1C2BC330" w14:textId="77777777">
      <w:pPr>
        <w:pStyle w:val="ListParagraph"/>
        <w:numPr>
          <w:ilvl w:val="2"/>
          <w:numId w:val="10"/>
        </w:numPr>
        <w:tabs>
          <w:tab w:val="left" w:pos="2439"/>
          <w:tab w:val="left" w:pos="2440"/>
        </w:tabs>
        <w:spacing w:before="1"/>
        <w:ind w:left="2440" w:right="1174" w:hanging="720"/>
        <w:rPr>
          <w:sz w:val="20"/>
          <w:lang w:val="en-NZ"/>
        </w:rPr>
      </w:pPr>
      <w:r w:rsidRPr="00B12B67">
        <w:rPr>
          <w:sz w:val="20"/>
          <w:lang w:val="en-NZ"/>
        </w:rPr>
        <w:t>Receiving a conviction, even if it relates to conduct before the agreement commenced;</w:t>
      </w:r>
    </w:p>
    <w:p w:rsidRPr="00B12B67" w:rsidR="0024212B" w:rsidRDefault="008B543A" w14:paraId="55EBC847" w14:textId="77777777">
      <w:pPr>
        <w:pStyle w:val="ListParagraph"/>
        <w:numPr>
          <w:ilvl w:val="2"/>
          <w:numId w:val="10"/>
        </w:numPr>
        <w:tabs>
          <w:tab w:val="left" w:pos="2439"/>
          <w:tab w:val="left" w:pos="2440"/>
        </w:tabs>
        <w:spacing w:before="1" w:line="243" w:lineRule="exact"/>
        <w:ind w:left="2440" w:hanging="720"/>
        <w:rPr>
          <w:sz w:val="20"/>
          <w:lang w:val="en-NZ"/>
        </w:rPr>
      </w:pPr>
      <w:r w:rsidRPr="00B12B67">
        <w:rPr>
          <w:sz w:val="20"/>
          <w:lang w:val="en-NZ"/>
        </w:rPr>
        <w:t>Failure</w:t>
      </w:r>
      <w:r w:rsidRPr="00B12B67">
        <w:rPr>
          <w:spacing w:val="-7"/>
          <w:sz w:val="20"/>
          <w:lang w:val="en-NZ"/>
        </w:rPr>
        <w:t xml:space="preserve"> </w:t>
      </w:r>
      <w:r w:rsidRPr="00B12B67">
        <w:rPr>
          <w:sz w:val="20"/>
          <w:lang w:val="en-NZ"/>
        </w:rPr>
        <w:t>to</w:t>
      </w:r>
      <w:r w:rsidRPr="00B12B67">
        <w:rPr>
          <w:spacing w:val="-2"/>
          <w:sz w:val="20"/>
          <w:lang w:val="en-NZ"/>
        </w:rPr>
        <w:t xml:space="preserve"> </w:t>
      </w:r>
      <w:r w:rsidRPr="00B12B67">
        <w:rPr>
          <w:sz w:val="20"/>
          <w:lang w:val="en-NZ"/>
        </w:rPr>
        <w:t>inform</w:t>
      </w:r>
      <w:r w:rsidRPr="00B12B67">
        <w:rPr>
          <w:spacing w:val="-7"/>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Employer</w:t>
      </w:r>
      <w:r w:rsidRPr="00B12B67">
        <w:rPr>
          <w:spacing w:val="-3"/>
          <w:sz w:val="20"/>
          <w:lang w:val="en-NZ"/>
        </w:rPr>
        <w:t xml:space="preserve"> </w:t>
      </w:r>
      <w:r w:rsidRPr="00B12B67">
        <w:rPr>
          <w:sz w:val="20"/>
          <w:lang w:val="en-NZ"/>
        </w:rPr>
        <w:t>if</w:t>
      </w:r>
      <w:r w:rsidRPr="00B12B67">
        <w:rPr>
          <w:spacing w:val="-6"/>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Employee</w:t>
      </w:r>
      <w:r w:rsidRPr="00B12B67">
        <w:rPr>
          <w:spacing w:val="-6"/>
          <w:sz w:val="20"/>
          <w:lang w:val="en-NZ"/>
        </w:rPr>
        <w:t xml:space="preserve"> </w:t>
      </w:r>
      <w:r w:rsidRPr="00B12B67">
        <w:rPr>
          <w:sz w:val="20"/>
          <w:lang w:val="en-NZ"/>
        </w:rPr>
        <w:t>receives</w:t>
      </w:r>
      <w:r w:rsidRPr="00B12B67">
        <w:rPr>
          <w:spacing w:val="-7"/>
          <w:sz w:val="20"/>
          <w:lang w:val="en-NZ"/>
        </w:rPr>
        <w:t xml:space="preserve"> </w:t>
      </w:r>
      <w:r w:rsidRPr="00B12B67">
        <w:rPr>
          <w:sz w:val="20"/>
          <w:lang w:val="en-NZ"/>
        </w:rPr>
        <w:t>a</w:t>
      </w:r>
      <w:r w:rsidRPr="00B12B67">
        <w:rPr>
          <w:spacing w:val="-2"/>
          <w:sz w:val="20"/>
          <w:lang w:val="en-NZ"/>
        </w:rPr>
        <w:t xml:space="preserve"> </w:t>
      </w:r>
      <w:r w:rsidRPr="00B12B67">
        <w:rPr>
          <w:sz w:val="20"/>
          <w:lang w:val="en-NZ"/>
        </w:rPr>
        <w:t>conviction;</w:t>
      </w:r>
    </w:p>
    <w:p w:rsidRPr="00B12B67" w:rsidR="0024212B" w:rsidRDefault="008B543A" w14:paraId="516F3358" w14:textId="77777777">
      <w:pPr>
        <w:pStyle w:val="ListParagraph"/>
        <w:numPr>
          <w:ilvl w:val="2"/>
          <w:numId w:val="10"/>
        </w:numPr>
        <w:tabs>
          <w:tab w:val="left" w:pos="2439"/>
          <w:tab w:val="left" w:pos="2440"/>
        </w:tabs>
        <w:spacing w:line="243" w:lineRule="exact"/>
        <w:ind w:left="2440" w:hanging="720"/>
        <w:rPr>
          <w:sz w:val="20"/>
          <w:lang w:val="en-NZ"/>
        </w:rPr>
      </w:pPr>
      <w:r w:rsidRPr="00B12B67">
        <w:rPr>
          <w:sz w:val="20"/>
          <w:lang w:val="en-NZ"/>
        </w:rPr>
        <w:t>Failure</w:t>
      </w:r>
      <w:r w:rsidRPr="00B12B67">
        <w:rPr>
          <w:spacing w:val="-7"/>
          <w:sz w:val="20"/>
          <w:lang w:val="en-NZ"/>
        </w:rPr>
        <w:t xml:space="preserve"> </w:t>
      </w:r>
      <w:r w:rsidRPr="00B12B67">
        <w:rPr>
          <w:sz w:val="20"/>
          <w:lang w:val="en-NZ"/>
        </w:rPr>
        <w:t>to</w:t>
      </w:r>
      <w:r w:rsidRPr="00B12B67">
        <w:rPr>
          <w:spacing w:val="-5"/>
          <w:sz w:val="20"/>
          <w:lang w:val="en-NZ"/>
        </w:rPr>
        <w:t xml:space="preserve"> </w:t>
      </w:r>
      <w:r w:rsidRPr="00B12B67">
        <w:rPr>
          <w:sz w:val="20"/>
          <w:lang w:val="en-NZ"/>
        </w:rPr>
        <w:t>comply</w:t>
      </w:r>
      <w:r w:rsidRPr="00B12B67">
        <w:rPr>
          <w:spacing w:val="-3"/>
          <w:sz w:val="20"/>
          <w:lang w:val="en-NZ"/>
        </w:rPr>
        <w:t xml:space="preserve"> </w:t>
      </w:r>
      <w:r w:rsidRPr="00B12B67">
        <w:rPr>
          <w:sz w:val="20"/>
          <w:lang w:val="en-NZ"/>
        </w:rPr>
        <w:t>with</w:t>
      </w:r>
      <w:r w:rsidRPr="00B12B67">
        <w:rPr>
          <w:spacing w:val="-3"/>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New</w:t>
      </w:r>
      <w:r w:rsidRPr="00B12B67">
        <w:rPr>
          <w:spacing w:val="-7"/>
          <w:sz w:val="20"/>
          <w:lang w:val="en-NZ"/>
        </w:rPr>
        <w:t xml:space="preserve"> </w:t>
      </w:r>
      <w:r w:rsidRPr="00B12B67">
        <w:rPr>
          <w:sz w:val="20"/>
          <w:lang w:val="en-NZ"/>
        </w:rPr>
        <w:t>Zealand</w:t>
      </w:r>
      <w:r w:rsidRPr="00B12B67">
        <w:rPr>
          <w:spacing w:val="-2"/>
          <w:sz w:val="20"/>
          <w:lang w:val="en-NZ"/>
        </w:rPr>
        <w:t xml:space="preserve"> </w:t>
      </w:r>
      <w:r w:rsidRPr="00B12B67">
        <w:rPr>
          <w:sz w:val="20"/>
          <w:lang w:val="en-NZ"/>
        </w:rPr>
        <w:t>Police</w:t>
      </w:r>
      <w:r w:rsidRPr="00B12B67">
        <w:rPr>
          <w:spacing w:val="-7"/>
          <w:sz w:val="20"/>
          <w:lang w:val="en-NZ"/>
        </w:rPr>
        <w:t xml:space="preserve"> </w:t>
      </w:r>
      <w:r w:rsidRPr="00B12B67">
        <w:rPr>
          <w:sz w:val="20"/>
          <w:lang w:val="en-NZ"/>
        </w:rPr>
        <w:t>Vetting</w:t>
      </w:r>
      <w:r w:rsidRPr="00B12B67">
        <w:rPr>
          <w:spacing w:val="-3"/>
          <w:sz w:val="20"/>
          <w:lang w:val="en-NZ"/>
        </w:rPr>
        <w:t xml:space="preserve"> </w:t>
      </w:r>
      <w:r w:rsidRPr="00B12B67">
        <w:rPr>
          <w:sz w:val="20"/>
          <w:lang w:val="en-NZ"/>
        </w:rPr>
        <w:t>Service</w:t>
      </w:r>
      <w:r w:rsidRPr="00B12B67">
        <w:rPr>
          <w:spacing w:val="-7"/>
          <w:sz w:val="20"/>
          <w:lang w:val="en-NZ"/>
        </w:rPr>
        <w:t xml:space="preserve"> </w:t>
      </w:r>
      <w:r w:rsidRPr="00B12B67">
        <w:rPr>
          <w:sz w:val="20"/>
          <w:lang w:val="en-NZ"/>
        </w:rPr>
        <w:t>process;</w:t>
      </w:r>
    </w:p>
    <w:p w:rsidRPr="00B12B67" w:rsidR="0024212B" w:rsidRDefault="008B543A" w14:paraId="321191DC" w14:textId="77777777">
      <w:pPr>
        <w:pStyle w:val="ListParagraph"/>
        <w:numPr>
          <w:ilvl w:val="2"/>
          <w:numId w:val="10"/>
        </w:numPr>
        <w:tabs>
          <w:tab w:val="left" w:pos="2439"/>
          <w:tab w:val="left" w:pos="2440"/>
        </w:tabs>
        <w:spacing w:before="3" w:line="242" w:lineRule="exact"/>
        <w:ind w:left="2440" w:hanging="720"/>
        <w:rPr>
          <w:sz w:val="20"/>
          <w:lang w:val="en-NZ"/>
        </w:rPr>
      </w:pPr>
      <w:r w:rsidRPr="00B12B67">
        <w:rPr>
          <w:sz w:val="20"/>
          <w:lang w:val="en-NZ"/>
        </w:rPr>
        <w:t>Failure to pass the Employer’s safety checking</w:t>
      </w:r>
      <w:r w:rsidRPr="00B12B67">
        <w:rPr>
          <w:spacing w:val="-3"/>
          <w:sz w:val="20"/>
          <w:lang w:val="en-NZ"/>
        </w:rPr>
        <w:t xml:space="preserve"> </w:t>
      </w:r>
      <w:r w:rsidRPr="00B12B67">
        <w:rPr>
          <w:sz w:val="20"/>
          <w:lang w:val="en-NZ"/>
        </w:rPr>
        <w:t>assessment; and</w:t>
      </w:r>
    </w:p>
    <w:p w:rsidRPr="00B12B67" w:rsidR="0024212B" w:rsidRDefault="008B543A" w14:paraId="6715650F" w14:textId="77777777">
      <w:pPr>
        <w:pStyle w:val="ListParagraph"/>
        <w:numPr>
          <w:ilvl w:val="2"/>
          <w:numId w:val="10"/>
        </w:numPr>
        <w:tabs>
          <w:tab w:val="left" w:pos="2439"/>
          <w:tab w:val="left" w:pos="2440"/>
        </w:tabs>
        <w:ind w:left="2440" w:right="1073" w:hanging="720"/>
        <w:rPr>
          <w:sz w:val="20"/>
          <w:lang w:val="en-NZ"/>
        </w:rPr>
      </w:pPr>
      <w:r w:rsidRPr="00B12B67">
        <w:rPr>
          <w:sz w:val="20"/>
          <w:lang w:val="en-NZ"/>
        </w:rPr>
        <w:t>Serious or repeated breach of this agreement or the Employer’s policies or procedures.</w:t>
      </w:r>
    </w:p>
    <w:p w:rsidRPr="00B12B67" w:rsidR="0024212B" w:rsidRDefault="0024212B" w14:paraId="3AD2DCDF" w14:textId="77777777">
      <w:pPr>
        <w:pStyle w:val="BodyText"/>
        <w:spacing w:before="4"/>
        <w:rPr>
          <w:lang w:val="en-NZ"/>
        </w:rPr>
      </w:pPr>
    </w:p>
    <w:p w:rsidRPr="00B12B67" w:rsidR="0024212B" w:rsidRDefault="008B543A" w14:paraId="46702A7B" w14:textId="77777777">
      <w:pPr>
        <w:pStyle w:val="ListParagraph"/>
        <w:numPr>
          <w:ilvl w:val="1"/>
          <w:numId w:val="10"/>
        </w:numPr>
        <w:tabs>
          <w:tab w:val="left" w:pos="1399"/>
        </w:tabs>
        <w:spacing w:before="1" w:line="242" w:lineRule="exact"/>
        <w:ind w:left="1398" w:hanging="398"/>
        <w:rPr>
          <w:i/>
          <w:sz w:val="20"/>
          <w:lang w:val="en-NZ"/>
        </w:rPr>
      </w:pPr>
      <w:r w:rsidRPr="00B12B67">
        <w:rPr>
          <w:i/>
          <w:sz w:val="20"/>
          <w:lang w:val="en-NZ"/>
        </w:rPr>
        <w:t>Misconduct</w:t>
      </w:r>
    </w:p>
    <w:p w:rsidRPr="00B12B67" w:rsidR="0024212B" w:rsidRDefault="008B543A" w14:paraId="581A97DC" w14:textId="77777777">
      <w:pPr>
        <w:pStyle w:val="BodyText"/>
        <w:ind w:left="1000" w:right="451"/>
        <w:rPr>
          <w:lang w:val="en-NZ"/>
        </w:rPr>
      </w:pPr>
      <w:r w:rsidRPr="00B12B67">
        <w:rPr>
          <w:lang w:val="en-NZ"/>
        </w:rPr>
        <w:t>Misconduct is a breach of the general standards of behaviour required of the Employee, which does not amount to ‘serious misconduct’.</w:t>
      </w:r>
    </w:p>
    <w:p w:rsidRPr="00B12B67" w:rsidR="0024212B" w:rsidRDefault="0024212B" w14:paraId="0F40B156" w14:textId="77777777">
      <w:pPr>
        <w:pStyle w:val="BodyText"/>
        <w:spacing w:before="9"/>
        <w:rPr>
          <w:sz w:val="19"/>
          <w:lang w:val="en-NZ"/>
        </w:rPr>
      </w:pPr>
    </w:p>
    <w:p w:rsidRPr="00B12B67" w:rsidR="0024212B" w:rsidRDefault="008B543A" w14:paraId="3FDFDEA0" w14:textId="77777777">
      <w:pPr>
        <w:pStyle w:val="BodyText"/>
        <w:ind w:left="1000"/>
        <w:rPr>
          <w:lang w:val="en-NZ"/>
        </w:rPr>
      </w:pPr>
      <w:r w:rsidRPr="00B12B67">
        <w:rPr>
          <w:lang w:val="en-NZ"/>
        </w:rPr>
        <w:t>Behaviours which amount to misconduct are detailed in the Employer’s policies.</w:t>
      </w:r>
    </w:p>
    <w:p w:rsidRPr="00B12B67" w:rsidR="0024212B" w:rsidRDefault="0024212B" w14:paraId="0A6C6450" w14:textId="77777777">
      <w:pPr>
        <w:pStyle w:val="BodyText"/>
        <w:spacing w:before="1"/>
        <w:rPr>
          <w:lang w:val="en-NZ"/>
        </w:rPr>
      </w:pPr>
    </w:p>
    <w:p w:rsidRPr="00B12B67" w:rsidR="0024212B" w:rsidRDefault="008B543A" w14:paraId="7B510FC6" w14:textId="77777777">
      <w:pPr>
        <w:pStyle w:val="BodyText"/>
        <w:spacing w:before="1"/>
        <w:ind w:left="1000" w:right="299"/>
        <w:rPr>
          <w:lang w:val="en-NZ"/>
        </w:rPr>
      </w:pPr>
      <w:r w:rsidRPr="00B12B67">
        <w:rPr>
          <w:lang w:val="en-NZ"/>
        </w:rPr>
        <w:t>If the Employer has good reason to believe that the Employee might have engaged in misconduct, the Employer may initiate an investigation or disciplinary process into the Employee’s conduct.</w:t>
      </w:r>
    </w:p>
    <w:p w:rsidRPr="00B12B67" w:rsidR="0024212B" w:rsidRDefault="0024212B" w14:paraId="6FD72067" w14:textId="77777777">
      <w:pPr>
        <w:pStyle w:val="BodyText"/>
        <w:spacing w:before="9"/>
        <w:rPr>
          <w:sz w:val="19"/>
          <w:lang w:val="en-NZ"/>
        </w:rPr>
      </w:pPr>
    </w:p>
    <w:p w:rsidRPr="00B12B67" w:rsidR="0024212B" w:rsidRDefault="008B543A" w14:paraId="2B030AD4" w14:textId="77777777">
      <w:pPr>
        <w:pStyle w:val="BodyText"/>
        <w:ind w:left="1000" w:right="518"/>
        <w:rPr>
          <w:lang w:val="en-NZ"/>
        </w:rPr>
      </w:pPr>
      <w:r w:rsidRPr="00B12B67">
        <w:rPr>
          <w:lang w:val="en-NZ"/>
        </w:rPr>
        <w:t>If the Employer determines that the Employee has engaged in misconduct, the Employer may issue the Employee with a warning. In serious or repeated instances of misconduct, the Employer may dismiss the Employee.</w:t>
      </w:r>
    </w:p>
    <w:p w:rsidR="0024212B" w:rsidRDefault="0024212B" w14:paraId="2EC320C9" w14:textId="780FD750">
      <w:pPr>
        <w:pStyle w:val="BodyText"/>
        <w:rPr>
          <w:lang w:val="en-NZ"/>
        </w:rPr>
      </w:pPr>
    </w:p>
    <w:p w:rsidR="0044570E" w:rsidRDefault="0044570E" w14:paraId="12C3FDF8" w14:textId="03F2C7C6">
      <w:pPr>
        <w:pStyle w:val="BodyText"/>
        <w:rPr>
          <w:lang w:val="en-NZ"/>
        </w:rPr>
      </w:pPr>
    </w:p>
    <w:p w:rsidR="0044570E" w:rsidRDefault="0044570E" w14:paraId="13E69EA5" w14:textId="1160DDC3">
      <w:pPr>
        <w:pStyle w:val="BodyText"/>
        <w:rPr>
          <w:lang w:val="en-NZ"/>
        </w:rPr>
      </w:pPr>
    </w:p>
    <w:p w:rsidR="0044570E" w:rsidRDefault="0044570E" w14:paraId="4C282FB2" w14:textId="3CBA9FCC">
      <w:pPr>
        <w:pStyle w:val="BodyText"/>
        <w:rPr>
          <w:lang w:val="en-NZ"/>
        </w:rPr>
      </w:pPr>
    </w:p>
    <w:p w:rsidR="0044570E" w:rsidRDefault="0044570E" w14:paraId="5E9130AC" w14:textId="03050EFB">
      <w:pPr>
        <w:pStyle w:val="BodyText"/>
        <w:rPr>
          <w:lang w:val="en-NZ"/>
        </w:rPr>
      </w:pPr>
    </w:p>
    <w:p w:rsidRPr="00B12B67" w:rsidR="0044570E" w:rsidRDefault="0044570E" w14:paraId="741C5426" w14:textId="77777777">
      <w:pPr>
        <w:pStyle w:val="BodyText"/>
        <w:rPr>
          <w:lang w:val="en-NZ"/>
        </w:rPr>
      </w:pPr>
    </w:p>
    <w:p w:rsidRPr="00B12B67" w:rsidR="0024212B" w:rsidRDefault="008B543A" w14:paraId="0ECD9A96" w14:textId="77777777">
      <w:pPr>
        <w:pStyle w:val="ListParagraph"/>
        <w:numPr>
          <w:ilvl w:val="1"/>
          <w:numId w:val="10"/>
        </w:numPr>
        <w:tabs>
          <w:tab w:val="left" w:pos="1396"/>
        </w:tabs>
        <w:ind w:left="1396" w:hanging="396"/>
        <w:rPr>
          <w:i/>
          <w:sz w:val="20"/>
          <w:lang w:val="en-NZ"/>
        </w:rPr>
      </w:pPr>
      <w:r w:rsidRPr="00B12B67">
        <w:rPr>
          <w:i/>
          <w:sz w:val="20"/>
          <w:lang w:val="en-NZ"/>
        </w:rPr>
        <w:t>Suspension</w:t>
      </w:r>
    </w:p>
    <w:p w:rsidRPr="00B12B67" w:rsidR="0024212B" w:rsidRDefault="008B543A" w14:paraId="00B01EA0" w14:textId="77777777">
      <w:pPr>
        <w:pStyle w:val="BodyText"/>
        <w:spacing w:before="1"/>
        <w:ind w:left="999" w:right="335"/>
        <w:rPr>
          <w:lang w:val="en-NZ"/>
        </w:rPr>
      </w:pPr>
      <w:r w:rsidRPr="00B12B67">
        <w:rPr>
          <w:lang w:val="en-NZ"/>
        </w:rPr>
        <w:t>Where the Employer considers it necessary, the Employer may suspend the Employee on paid special leave for an indefinite period while it investigates the Employee’s conduct or performance. The Employer will consult with the Employee before a decision to suspend is made.</w:t>
      </w:r>
    </w:p>
    <w:p w:rsidRPr="00B12B67" w:rsidR="0024212B" w:rsidRDefault="0024212B" w14:paraId="7F938117" w14:textId="77777777">
      <w:pPr>
        <w:pStyle w:val="BodyText"/>
        <w:rPr>
          <w:lang w:val="en-NZ"/>
        </w:rPr>
      </w:pPr>
    </w:p>
    <w:p w:rsidRPr="00B12B67" w:rsidR="0024212B" w:rsidRDefault="008B543A" w14:paraId="58CC4C90" w14:textId="77777777">
      <w:pPr>
        <w:pStyle w:val="BodyText"/>
        <w:ind w:left="1000" w:right="978"/>
        <w:rPr>
          <w:lang w:val="en-NZ"/>
        </w:rPr>
      </w:pPr>
      <w:r w:rsidRPr="00B12B67">
        <w:rPr>
          <w:lang w:val="en-NZ"/>
        </w:rPr>
        <w:t>If the Employee refuses to provide information and cooperate with an investigation into their conduct, the Employer may place the Employee on unpaid special leave.</w:t>
      </w:r>
    </w:p>
    <w:p w:rsidRPr="00B12B67" w:rsidR="0024212B" w:rsidRDefault="0024212B" w14:paraId="30A20369" w14:textId="77777777">
      <w:pPr>
        <w:pStyle w:val="BodyText"/>
        <w:rPr>
          <w:lang w:val="en-NZ"/>
        </w:rPr>
      </w:pPr>
    </w:p>
    <w:p w:rsidRPr="00B12B67" w:rsidR="0024212B" w:rsidRDefault="008B543A" w14:paraId="5269977A" w14:textId="77777777">
      <w:pPr>
        <w:pStyle w:val="BodyText"/>
        <w:ind w:left="999" w:right="678" w:hanging="3"/>
        <w:rPr>
          <w:lang w:val="en-NZ"/>
        </w:rPr>
      </w:pPr>
      <w:r w:rsidRPr="00B12B67">
        <w:rPr>
          <w:lang w:val="en-NZ"/>
        </w:rPr>
        <w:t>Where the suspension extends beyond two weeks due to a Police investigation, prosecution, or a third-party enquiry, the suspension may also continue without pay.</w:t>
      </w:r>
    </w:p>
    <w:p w:rsidRPr="00B12B67" w:rsidR="0024212B" w:rsidRDefault="0024212B" w14:paraId="37E51656" w14:textId="77777777">
      <w:pPr>
        <w:pStyle w:val="BodyText"/>
        <w:spacing w:before="11"/>
        <w:rPr>
          <w:sz w:val="19"/>
          <w:lang w:val="en-NZ"/>
        </w:rPr>
      </w:pPr>
    </w:p>
    <w:p w:rsidRPr="00B12B67" w:rsidR="0024212B" w:rsidRDefault="008B543A" w14:paraId="6A96B41C" w14:textId="77777777">
      <w:pPr>
        <w:pStyle w:val="BodyText"/>
        <w:spacing w:before="1"/>
        <w:ind w:left="1000" w:right="526"/>
        <w:rPr>
          <w:lang w:val="en-NZ"/>
        </w:rPr>
      </w:pPr>
      <w:r w:rsidRPr="00B12B67">
        <w:rPr>
          <w:lang w:val="en-NZ"/>
        </w:rPr>
        <w:t>In addition to the above, the Employer may suspend if the Employee is suffering from or is carrying an infectious disease, or there is a health and safety risk to any other employee or mokopuna.</w:t>
      </w:r>
    </w:p>
    <w:p w:rsidRPr="00B12B67" w:rsidR="0024212B" w:rsidRDefault="0024212B" w14:paraId="32889254" w14:textId="77777777">
      <w:pPr>
        <w:pStyle w:val="BodyText"/>
        <w:spacing w:before="11"/>
        <w:rPr>
          <w:sz w:val="19"/>
          <w:lang w:val="en-NZ"/>
        </w:rPr>
      </w:pPr>
    </w:p>
    <w:p w:rsidRPr="00B12B67" w:rsidR="0024212B" w:rsidRDefault="008B543A" w14:paraId="3C627988" w14:textId="77777777">
      <w:pPr>
        <w:pStyle w:val="ListParagraph"/>
        <w:numPr>
          <w:ilvl w:val="1"/>
          <w:numId w:val="10"/>
        </w:numPr>
        <w:tabs>
          <w:tab w:val="left" w:pos="1399"/>
        </w:tabs>
        <w:ind w:left="1398" w:hanging="398"/>
        <w:rPr>
          <w:i/>
          <w:sz w:val="20"/>
          <w:lang w:val="en-NZ"/>
        </w:rPr>
      </w:pPr>
      <w:r w:rsidRPr="00B12B67">
        <w:rPr>
          <w:i/>
          <w:sz w:val="20"/>
          <w:lang w:val="en-NZ"/>
        </w:rPr>
        <w:t>Termination on Medical</w:t>
      </w:r>
      <w:r w:rsidRPr="00B12B67">
        <w:rPr>
          <w:i/>
          <w:spacing w:val="-19"/>
          <w:sz w:val="20"/>
          <w:lang w:val="en-NZ"/>
        </w:rPr>
        <w:t xml:space="preserve"> </w:t>
      </w:r>
      <w:r w:rsidRPr="00B12B67">
        <w:rPr>
          <w:i/>
          <w:sz w:val="20"/>
          <w:lang w:val="en-NZ"/>
        </w:rPr>
        <w:t>Grounds</w:t>
      </w:r>
    </w:p>
    <w:p w:rsidRPr="00B12B67" w:rsidR="0024212B" w:rsidRDefault="008B543A" w14:paraId="28DD2828" w14:textId="77777777">
      <w:pPr>
        <w:pStyle w:val="BodyText"/>
        <w:spacing w:before="1"/>
        <w:ind w:left="1000" w:right="631" w:hanging="3"/>
        <w:rPr>
          <w:lang w:val="en-NZ"/>
        </w:rPr>
      </w:pPr>
      <w:r w:rsidRPr="00B12B67">
        <w:rPr>
          <w:lang w:val="en-NZ"/>
        </w:rPr>
        <w:t>In the event the Employee has been continuously absent from work for 4 weeks due to illness or injury, the Employer may require the Employee to undergo a medical examination by a registered medical practitioner nominated by the Employer, at the Employer’s cost.</w:t>
      </w:r>
    </w:p>
    <w:p w:rsidRPr="00B12B67" w:rsidR="0024212B" w:rsidRDefault="0024212B" w14:paraId="475A4087" w14:textId="77777777">
      <w:pPr>
        <w:pStyle w:val="BodyText"/>
        <w:rPr>
          <w:lang w:val="en-NZ"/>
        </w:rPr>
      </w:pPr>
    </w:p>
    <w:p w:rsidRPr="00B12B67" w:rsidR="0024212B" w:rsidRDefault="008B543A" w14:paraId="6C6A4525" w14:textId="77777777">
      <w:pPr>
        <w:pStyle w:val="BodyText"/>
        <w:ind w:left="1000" w:right="716"/>
        <w:rPr>
          <w:lang w:val="en-NZ"/>
        </w:rPr>
      </w:pPr>
      <w:r w:rsidRPr="00B12B67">
        <w:rPr>
          <w:lang w:val="en-NZ"/>
        </w:rPr>
        <w:t>In assessing the Employee’s fitness for work, the Employer will consider any report provided as a result of that examination, and any other report provided by the Employee within a reasonable timeframe.</w:t>
      </w:r>
    </w:p>
    <w:p w:rsidRPr="00B12B67" w:rsidR="0024212B" w:rsidRDefault="0024212B" w14:paraId="43EB8EEF" w14:textId="77777777">
      <w:pPr>
        <w:pStyle w:val="BodyText"/>
        <w:rPr>
          <w:lang w:val="en-NZ"/>
        </w:rPr>
      </w:pPr>
    </w:p>
    <w:p w:rsidRPr="00B12B67" w:rsidR="0024212B" w:rsidRDefault="008B543A" w14:paraId="3ED72F48" w14:textId="77777777">
      <w:pPr>
        <w:pStyle w:val="BodyText"/>
        <w:spacing w:before="1"/>
        <w:ind w:left="1000" w:right="339"/>
        <w:rPr>
          <w:lang w:val="en-NZ"/>
        </w:rPr>
      </w:pPr>
      <w:r w:rsidRPr="00B12B67">
        <w:rPr>
          <w:lang w:val="en-NZ"/>
        </w:rPr>
        <w:t>If, in the reasonable opinion of the Employer, the Employee is incapable of the proper performance of their duties by reason of illness or injury, the Employer may terminate this agreement by providing at least 2 weeks’ notice in writing to the</w:t>
      </w:r>
      <w:r w:rsidRPr="00B12B67">
        <w:rPr>
          <w:spacing w:val="-3"/>
          <w:lang w:val="en-NZ"/>
        </w:rPr>
        <w:t xml:space="preserve"> </w:t>
      </w:r>
      <w:r w:rsidRPr="00B12B67">
        <w:rPr>
          <w:lang w:val="en-NZ"/>
        </w:rPr>
        <w:t>Employee.</w:t>
      </w:r>
    </w:p>
    <w:p w:rsidR="0024212B" w:rsidRDefault="0024212B" w14:paraId="603DA96E" w14:textId="1F7BE448">
      <w:pPr>
        <w:pStyle w:val="BodyText"/>
        <w:rPr>
          <w:sz w:val="16"/>
          <w:lang w:val="en-NZ"/>
        </w:rPr>
      </w:pPr>
    </w:p>
    <w:p w:rsidR="00661EC2" w:rsidRDefault="00661EC2" w14:paraId="6EF16735" w14:textId="3E116047">
      <w:pPr>
        <w:pStyle w:val="BodyText"/>
        <w:rPr>
          <w:sz w:val="16"/>
          <w:lang w:val="en-NZ"/>
        </w:rPr>
      </w:pPr>
    </w:p>
    <w:p w:rsidRPr="00B12B67" w:rsidR="0024212B" w:rsidRDefault="008B543A" w14:paraId="3899DDB8" w14:textId="77777777">
      <w:pPr>
        <w:pStyle w:val="ListParagraph"/>
        <w:numPr>
          <w:ilvl w:val="1"/>
          <w:numId w:val="10"/>
        </w:numPr>
        <w:tabs>
          <w:tab w:val="left" w:pos="1399"/>
        </w:tabs>
        <w:ind w:left="1398" w:hanging="398"/>
        <w:rPr>
          <w:i/>
          <w:sz w:val="20"/>
          <w:lang w:val="en-NZ"/>
        </w:rPr>
      </w:pPr>
      <w:r w:rsidRPr="00B12B67">
        <w:rPr>
          <w:i/>
          <w:sz w:val="20"/>
          <w:lang w:val="en-NZ"/>
        </w:rPr>
        <w:t>Abandonment of</w:t>
      </w:r>
      <w:r w:rsidRPr="00B12B67">
        <w:rPr>
          <w:i/>
          <w:spacing w:val="-18"/>
          <w:sz w:val="20"/>
          <w:lang w:val="en-NZ"/>
        </w:rPr>
        <w:t xml:space="preserve"> </w:t>
      </w:r>
      <w:r w:rsidRPr="00B12B67">
        <w:rPr>
          <w:i/>
          <w:sz w:val="20"/>
          <w:lang w:val="en-NZ"/>
        </w:rPr>
        <w:t>Employment</w:t>
      </w:r>
    </w:p>
    <w:p w:rsidRPr="00B12B67" w:rsidR="0024212B" w:rsidRDefault="008B543A" w14:paraId="01DB9FE2" w14:textId="77777777">
      <w:pPr>
        <w:pStyle w:val="BodyText"/>
        <w:spacing w:before="1"/>
        <w:ind w:left="999" w:right="401"/>
        <w:rPr>
          <w:lang w:val="en-NZ"/>
        </w:rPr>
      </w:pPr>
      <w:r w:rsidRPr="00B12B67">
        <w:rPr>
          <w:lang w:val="en-NZ"/>
        </w:rPr>
        <w:t>If the Employee has been away from work for 3 consecutive working days without notifying the Employer, and the Employer has made reasonable efforts to contact the Employee, the employment will end at the end of the third day. There is no need for notice.</w:t>
      </w:r>
    </w:p>
    <w:p w:rsidRPr="00B12B67" w:rsidR="0024212B" w:rsidRDefault="0024212B" w14:paraId="619151E1" w14:textId="77777777">
      <w:pPr>
        <w:pStyle w:val="BodyText"/>
        <w:spacing w:before="3"/>
        <w:rPr>
          <w:lang w:val="en-NZ"/>
        </w:rPr>
      </w:pPr>
    </w:p>
    <w:p w:rsidRPr="00B12B67" w:rsidR="0024212B" w:rsidRDefault="008B543A" w14:paraId="1EFF0819" w14:textId="77777777">
      <w:pPr>
        <w:pStyle w:val="ListParagraph"/>
        <w:numPr>
          <w:ilvl w:val="1"/>
          <w:numId w:val="10"/>
        </w:numPr>
        <w:tabs>
          <w:tab w:val="left" w:pos="1399"/>
        </w:tabs>
        <w:spacing w:line="243" w:lineRule="exact"/>
        <w:ind w:left="1398" w:hanging="398"/>
        <w:rPr>
          <w:i/>
          <w:sz w:val="20"/>
          <w:lang w:val="en-NZ"/>
        </w:rPr>
      </w:pPr>
      <w:r w:rsidRPr="00B12B67">
        <w:rPr>
          <w:i/>
          <w:sz w:val="20"/>
          <w:lang w:val="en-NZ"/>
        </w:rPr>
        <w:t>Force</w:t>
      </w:r>
      <w:r w:rsidRPr="00B12B67">
        <w:rPr>
          <w:i/>
          <w:spacing w:val="-7"/>
          <w:sz w:val="20"/>
          <w:lang w:val="en-NZ"/>
        </w:rPr>
        <w:t xml:space="preserve"> </w:t>
      </w:r>
      <w:r w:rsidRPr="00B12B67">
        <w:rPr>
          <w:i/>
          <w:sz w:val="20"/>
          <w:lang w:val="en-NZ"/>
        </w:rPr>
        <w:t>Majeure</w:t>
      </w:r>
    </w:p>
    <w:p w:rsidRPr="00B12B67" w:rsidR="0024212B" w:rsidRDefault="008B543A" w14:paraId="38E66C04" w14:textId="77777777">
      <w:pPr>
        <w:pStyle w:val="BodyText"/>
        <w:ind w:left="999" w:right="427"/>
        <w:rPr>
          <w:lang w:val="en-NZ"/>
        </w:rPr>
      </w:pPr>
      <w:r w:rsidRPr="00B12B67">
        <w:rPr>
          <w:lang w:val="en-NZ"/>
        </w:rPr>
        <w:t>The employment may end without notice, or payment of notice, if a natural disaster, workplace fire, flood or other similar major event beyond the Employer’s control makes it impossible for</w:t>
      </w:r>
    </w:p>
    <w:p w:rsidRPr="00B12B67" w:rsidR="0024212B" w:rsidRDefault="00EE380E" w14:paraId="7ACAB37C" w14:textId="77777777">
      <w:pPr>
        <w:pStyle w:val="BodyText"/>
        <w:spacing w:before="39"/>
        <w:ind w:left="1000" w:right="645"/>
        <w:rPr>
          <w:lang w:val="en-NZ"/>
        </w:rPr>
      </w:pPr>
      <w:r w:rsidRPr="00B12B67">
        <w:rPr>
          <w:lang w:val="en-NZ"/>
        </w:rPr>
        <w:t>e</w:t>
      </w:r>
      <w:r w:rsidRPr="00B12B67" w:rsidR="008B543A">
        <w:rPr>
          <w:lang w:val="en-NZ"/>
        </w:rPr>
        <w:t>mployment to continue. Where practicable, the Employer will consult with the Employee before terminating employment for force majeure.</w:t>
      </w:r>
    </w:p>
    <w:p w:rsidRPr="00B12B67" w:rsidR="0024212B" w:rsidRDefault="0024212B" w14:paraId="4D549AAD" w14:textId="77777777">
      <w:pPr>
        <w:pStyle w:val="BodyText"/>
        <w:spacing w:before="11"/>
        <w:rPr>
          <w:sz w:val="19"/>
          <w:lang w:val="en-NZ"/>
        </w:rPr>
      </w:pPr>
    </w:p>
    <w:p w:rsidRPr="00B12B67" w:rsidR="0024212B" w:rsidRDefault="008B543A" w14:paraId="41BEB7CA" w14:textId="77777777">
      <w:pPr>
        <w:pStyle w:val="ListParagraph"/>
        <w:numPr>
          <w:ilvl w:val="1"/>
          <w:numId w:val="10"/>
        </w:numPr>
        <w:tabs>
          <w:tab w:val="left" w:pos="1399"/>
        </w:tabs>
        <w:spacing w:before="1" w:line="243" w:lineRule="exact"/>
        <w:ind w:left="1398" w:hanging="398"/>
        <w:rPr>
          <w:i/>
          <w:sz w:val="20"/>
          <w:lang w:val="en-NZ"/>
        </w:rPr>
      </w:pPr>
      <w:r w:rsidRPr="00B12B67">
        <w:rPr>
          <w:i/>
          <w:sz w:val="20"/>
          <w:lang w:val="en-NZ"/>
        </w:rPr>
        <w:t>Employee Obligations upon</w:t>
      </w:r>
      <w:r w:rsidRPr="00B12B67">
        <w:rPr>
          <w:i/>
          <w:spacing w:val="-25"/>
          <w:sz w:val="20"/>
          <w:lang w:val="en-NZ"/>
        </w:rPr>
        <w:t xml:space="preserve"> </w:t>
      </w:r>
      <w:r w:rsidRPr="00B12B67">
        <w:rPr>
          <w:i/>
          <w:sz w:val="20"/>
          <w:lang w:val="en-NZ"/>
        </w:rPr>
        <w:t>Termination</w:t>
      </w:r>
    </w:p>
    <w:p w:rsidRPr="00B12B67" w:rsidR="0024212B" w:rsidRDefault="008B543A" w14:paraId="4C9D8B29" w14:textId="77777777">
      <w:pPr>
        <w:pStyle w:val="BodyText"/>
        <w:ind w:left="1000" w:right="388"/>
        <w:rPr>
          <w:lang w:val="en-NZ"/>
        </w:rPr>
      </w:pPr>
      <w:r w:rsidRPr="00B12B67">
        <w:rPr>
          <w:lang w:val="en-NZ"/>
        </w:rPr>
        <w:t xml:space="preserve">Upon termination of employment, or at any other time if </w:t>
      </w:r>
      <w:r w:rsidRPr="00B12B67" w:rsidR="0019573D">
        <w:rPr>
          <w:lang w:val="en-NZ"/>
        </w:rPr>
        <w:t>so,</w:t>
      </w:r>
      <w:r w:rsidRPr="00B12B67">
        <w:rPr>
          <w:lang w:val="en-NZ"/>
        </w:rPr>
        <w:t xml:space="preserve"> requested by the Employer, the Employee will immediately return to the Employer all material or property either belonging to or the responsibility of the Employer (including copies), which are in the Employee’s possession or under their control. This includes all written and electronic (including software) information developed or used whilst employed by The Employer.</w:t>
      </w:r>
    </w:p>
    <w:p w:rsidRPr="00B12B67" w:rsidR="0024212B" w:rsidRDefault="0024212B" w14:paraId="52F0885F" w14:textId="77777777">
      <w:pPr>
        <w:pStyle w:val="BodyText"/>
        <w:spacing w:before="10"/>
        <w:rPr>
          <w:sz w:val="19"/>
          <w:lang w:val="en-NZ"/>
        </w:rPr>
      </w:pPr>
    </w:p>
    <w:p w:rsidRPr="00B12B67" w:rsidR="0024212B" w:rsidRDefault="008B543A" w14:paraId="70AC949A" w14:textId="77777777">
      <w:pPr>
        <w:pStyle w:val="BodyText"/>
        <w:ind w:left="1000" w:right="629"/>
        <w:rPr>
          <w:lang w:val="en-NZ"/>
        </w:rPr>
      </w:pPr>
      <w:r w:rsidRPr="00B12B67">
        <w:rPr>
          <w:lang w:val="en-NZ"/>
        </w:rPr>
        <w:t>The Employee will not take any documents or copies, whether written or in electronic form, away from the Employer’s premises without the express permission of the Employer.</w:t>
      </w:r>
    </w:p>
    <w:p w:rsidRPr="00B12B67" w:rsidR="0024212B" w:rsidRDefault="0024212B" w14:paraId="27CDCDF6" w14:textId="77777777">
      <w:pPr>
        <w:pStyle w:val="BodyText"/>
        <w:rPr>
          <w:lang w:val="en-NZ"/>
        </w:rPr>
      </w:pPr>
    </w:p>
    <w:p w:rsidRPr="00B12B67" w:rsidR="0024212B" w:rsidRDefault="008B543A" w14:paraId="1D630D24" w14:textId="77777777">
      <w:pPr>
        <w:pStyle w:val="BodyText"/>
        <w:ind w:left="1000" w:right="646"/>
        <w:rPr>
          <w:lang w:val="en-NZ"/>
        </w:rPr>
      </w:pPr>
      <w:r w:rsidRPr="00B12B67">
        <w:rPr>
          <w:lang w:val="en-NZ"/>
        </w:rPr>
        <w:t>The Employee is also required to return all Employer property which includes but is not limited to mobile phones, laptop, credit card, and fuel cards.</w:t>
      </w:r>
    </w:p>
    <w:p w:rsidRPr="00B12B67" w:rsidR="0024212B" w:rsidRDefault="0024212B" w14:paraId="7BFBEF72" w14:textId="77777777">
      <w:pPr>
        <w:pStyle w:val="BodyText"/>
        <w:spacing w:before="11"/>
        <w:rPr>
          <w:sz w:val="19"/>
          <w:lang w:val="en-NZ"/>
        </w:rPr>
      </w:pPr>
    </w:p>
    <w:p w:rsidR="0024212B" w:rsidRDefault="008B543A" w14:paraId="0B1DF2A9" w14:textId="01B7C31C">
      <w:pPr>
        <w:pStyle w:val="BodyText"/>
        <w:spacing w:before="1"/>
        <w:ind w:left="1000" w:right="798"/>
        <w:rPr>
          <w:lang w:val="en-NZ"/>
        </w:rPr>
      </w:pPr>
      <w:r w:rsidRPr="00B12B67">
        <w:rPr>
          <w:lang w:val="en-NZ"/>
        </w:rPr>
        <w:t>Upon termination of employment, the Employee will hand over all passwords and codes for the Employer’s systems.</w:t>
      </w:r>
    </w:p>
    <w:p w:rsidR="0044570E" w:rsidRDefault="0044570E" w14:paraId="01C4AF51" w14:textId="718654FF">
      <w:pPr>
        <w:pStyle w:val="BodyText"/>
        <w:spacing w:before="1"/>
        <w:ind w:left="1000" w:right="798"/>
        <w:rPr>
          <w:lang w:val="en-NZ"/>
        </w:rPr>
      </w:pPr>
    </w:p>
    <w:p w:rsidR="0044570E" w:rsidRDefault="0044570E" w14:paraId="4977AFAB" w14:textId="0F9B2132">
      <w:pPr>
        <w:pStyle w:val="BodyText"/>
        <w:spacing w:before="1"/>
        <w:ind w:left="1000" w:right="798"/>
        <w:rPr>
          <w:lang w:val="en-NZ"/>
        </w:rPr>
      </w:pPr>
    </w:p>
    <w:p w:rsidRPr="00B12B67" w:rsidR="0044570E" w:rsidRDefault="0044570E" w14:paraId="4D55281F" w14:textId="77777777">
      <w:pPr>
        <w:pStyle w:val="BodyText"/>
        <w:spacing w:before="1"/>
        <w:ind w:left="1000" w:right="798"/>
        <w:rPr>
          <w:lang w:val="en-NZ"/>
        </w:rPr>
      </w:pPr>
    </w:p>
    <w:p w:rsidRPr="00B12B67" w:rsidR="0024212B" w:rsidRDefault="0024212B" w14:paraId="16F2F5D2" w14:textId="77777777">
      <w:pPr>
        <w:pStyle w:val="BodyText"/>
        <w:spacing w:before="1"/>
        <w:rPr>
          <w:lang w:val="en-NZ"/>
        </w:rPr>
      </w:pPr>
    </w:p>
    <w:p w:rsidRPr="00B12B67" w:rsidR="0024212B" w:rsidRDefault="008B543A" w14:paraId="01CD2427" w14:textId="77777777">
      <w:pPr>
        <w:pStyle w:val="Heading2"/>
        <w:numPr>
          <w:ilvl w:val="0"/>
          <w:numId w:val="10"/>
        </w:numPr>
        <w:tabs>
          <w:tab w:val="left" w:pos="1300"/>
        </w:tabs>
        <w:ind w:left="1300" w:hanging="300"/>
        <w:rPr>
          <w:lang w:val="en-NZ"/>
        </w:rPr>
      </w:pPr>
      <w:bookmarkStart w:name="13._Resolving_Employment_Relationship_Pr" w:id="33"/>
      <w:bookmarkEnd w:id="33"/>
      <w:r w:rsidRPr="00B12B67">
        <w:rPr>
          <w:lang w:val="en-NZ"/>
        </w:rPr>
        <w:t>Resolving Employment Relationship</w:t>
      </w:r>
      <w:r w:rsidRPr="00B12B67">
        <w:rPr>
          <w:spacing w:val="-15"/>
          <w:lang w:val="en-NZ"/>
        </w:rPr>
        <w:t xml:space="preserve"> </w:t>
      </w:r>
      <w:r w:rsidRPr="00B12B67">
        <w:rPr>
          <w:lang w:val="en-NZ"/>
        </w:rPr>
        <w:t>Problems</w:t>
      </w:r>
    </w:p>
    <w:p w:rsidRPr="00B12B67" w:rsidR="0024212B" w:rsidRDefault="0024212B" w14:paraId="35F09BC0" w14:textId="77777777">
      <w:pPr>
        <w:pStyle w:val="BodyText"/>
        <w:spacing w:before="11"/>
        <w:rPr>
          <w:b/>
          <w:sz w:val="19"/>
          <w:lang w:val="en-NZ"/>
        </w:rPr>
      </w:pPr>
    </w:p>
    <w:p w:rsidRPr="00B12B67" w:rsidR="0024212B" w:rsidRDefault="008B543A" w14:paraId="6A93D557" w14:textId="77777777">
      <w:pPr>
        <w:pStyle w:val="ListParagraph"/>
        <w:numPr>
          <w:ilvl w:val="1"/>
          <w:numId w:val="10"/>
        </w:numPr>
        <w:tabs>
          <w:tab w:val="left" w:pos="1387"/>
        </w:tabs>
        <w:spacing w:before="1"/>
        <w:ind w:left="1386" w:hanging="398"/>
        <w:rPr>
          <w:i/>
          <w:sz w:val="20"/>
          <w:lang w:val="en-NZ"/>
        </w:rPr>
      </w:pPr>
      <w:r w:rsidRPr="00B12B67">
        <w:rPr>
          <w:i/>
          <w:sz w:val="20"/>
          <w:lang w:val="en-NZ"/>
        </w:rPr>
        <w:t>Internal</w:t>
      </w:r>
      <w:r w:rsidRPr="00B12B67">
        <w:rPr>
          <w:i/>
          <w:spacing w:val="-13"/>
          <w:sz w:val="20"/>
          <w:lang w:val="en-NZ"/>
        </w:rPr>
        <w:t xml:space="preserve"> </w:t>
      </w:r>
      <w:r w:rsidRPr="00B12B67">
        <w:rPr>
          <w:i/>
          <w:sz w:val="20"/>
          <w:lang w:val="en-NZ"/>
        </w:rPr>
        <w:t>Resolution</w:t>
      </w:r>
    </w:p>
    <w:p w:rsidRPr="00B12B67" w:rsidR="0024212B" w:rsidRDefault="008B543A" w14:paraId="446C4B1D" w14:textId="77777777">
      <w:pPr>
        <w:pStyle w:val="BodyText"/>
        <w:ind w:left="988" w:right="363"/>
        <w:rPr>
          <w:lang w:val="en-NZ"/>
        </w:rPr>
      </w:pPr>
      <w:r w:rsidRPr="00B12B67">
        <w:rPr>
          <w:lang w:val="en-NZ"/>
        </w:rPr>
        <w:t>Where either the Employee or the Employer identifies a potential employment relationship problem, they should take reasonable steps to notify the other party of the matter. If a problem is identified, both parties should meet and try to resolve the problem together in accordance with tikanga Māori.</w:t>
      </w:r>
    </w:p>
    <w:p w:rsidRPr="00B12B67" w:rsidR="0024212B" w:rsidRDefault="0024212B" w14:paraId="098A6F94" w14:textId="77777777">
      <w:pPr>
        <w:pStyle w:val="BodyText"/>
        <w:rPr>
          <w:lang w:val="en-NZ"/>
        </w:rPr>
      </w:pPr>
    </w:p>
    <w:p w:rsidRPr="00B12B67" w:rsidR="0024212B" w:rsidRDefault="008B543A" w14:paraId="1EE744A7" w14:textId="77777777">
      <w:pPr>
        <w:pStyle w:val="BodyText"/>
        <w:spacing w:before="1"/>
        <w:ind w:left="987" w:right="410"/>
        <w:rPr>
          <w:lang w:val="en-NZ"/>
        </w:rPr>
      </w:pPr>
      <w:r w:rsidRPr="00B12B67">
        <w:rPr>
          <w:lang w:val="en-NZ"/>
        </w:rPr>
        <w:t xml:space="preserve">An employment relationship problem includes a personal grievance, a dispute, and any other problem relating to or arising out of the employment </w:t>
      </w:r>
      <w:r w:rsidRPr="00B12B67" w:rsidR="0019573D">
        <w:rPr>
          <w:lang w:val="en-NZ"/>
        </w:rPr>
        <w:t>relationship but</w:t>
      </w:r>
      <w:r w:rsidRPr="00B12B67">
        <w:rPr>
          <w:lang w:val="en-NZ"/>
        </w:rPr>
        <w:t xml:space="preserve"> does not include any problem with the fixing of new terms and conditions of employment.</w:t>
      </w:r>
    </w:p>
    <w:p w:rsidRPr="00B12B67" w:rsidR="0024212B" w:rsidRDefault="0024212B" w14:paraId="294183E0" w14:textId="77777777">
      <w:pPr>
        <w:pStyle w:val="BodyText"/>
        <w:spacing w:before="2"/>
        <w:rPr>
          <w:lang w:val="en-NZ"/>
        </w:rPr>
      </w:pPr>
    </w:p>
    <w:p w:rsidRPr="00B12B67" w:rsidR="0024212B" w:rsidRDefault="008B543A" w14:paraId="516CED9C" w14:textId="77777777">
      <w:pPr>
        <w:pStyle w:val="ListParagraph"/>
        <w:numPr>
          <w:ilvl w:val="1"/>
          <w:numId w:val="10"/>
        </w:numPr>
        <w:tabs>
          <w:tab w:val="left" w:pos="1399"/>
        </w:tabs>
        <w:spacing w:line="242" w:lineRule="exact"/>
        <w:ind w:left="1398" w:hanging="398"/>
        <w:rPr>
          <w:i/>
          <w:sz w:val="20"/>
          <w:lang w:val="en-NZ"/>
        </w:rPr>
      </w:pPr>
      <w:r w:rsidRPr="00B12B67">
        <w:rPr>
          <w:i/>
          <w:sz w:val="20"/>
          <w:lang w:val="en-NZ"/>
        </w:rPr>
        <w:t>Personal</w:t>
      </w:r>
      <w:r w:rsidRPr="00B12B67">
        <w:rPr>
          <w:i/>
          <w:spacing w:val="-13"/>
          <w:sz w:val="20"/>
          <w:lang w:val="en-NZ"/>
        </w:rPr>
        <w:t xml:space="preserve"> </w:t>
      </w:r>
      <w:r w:rsidRPr="00B12B67">
        <w:rPr>
          <w:i/>
          <w:sz w:val="20"/>
          <w:lang w:val="en-NZ"/>
        </w:rPr>
        <w:t>Grievance</w:t>
      </w:r>
    </w:p>
    <w:p w:rsidRPr="00B12B67" w:rsidR="0024212B" w:rsidRDefault="008B543A" w14:paraId="5AE44D37" w14:textId="77777777">
      <w:pPr>
        <w:pStyle w:val="BodyText"/>
        <w:ind w:left="988" w:right="505"/>
        <w:rPr>
          <w:lang w:val="en-NZ"/>
        </w:rPr>
      </w:pPr>
      <w:r w:rsidRPr="00B12B67">
        <w:rPr>
          <w:lang w:val="en-NZ"/>
        </w:rPr>
        <w:t>If the Employee wishes to raise a personal grievance, they have 90 days from the time the problem occurred, or became known by the Employee, to raise the grievance with the Employer (or make reasonable efforts to do so). Personal grievances are defined under Section 103 of the Employment Relations Act 2000.</w:t>
      </w:r>
    </w:p>
    <w:p w:rsidRPr="00B12B67" w:rsidR="0024212B" w:rsidRDefault="0024212B" w14:paraId="03732521" w14:textId="77777777">
      <w:pPr>
        <w:pStyle w:val="BodyText"/>
        <w:spacing w:before="9"/>
        <w:rPr>
          <w:sz w:val="19"/>
          <w:lang w:val="en-NZ"/>
        </w:rPr>
      </w:pPr>
    </w:p>
    <w:p w:rsidRPr="00B12B67" w:rsidR="0024212B" w:rsidRDefault="008B543A" w14:paraId="736416E9" w14:textId="77777777">
      <w:pPr>
        <w:pStyle w:val="ListParagraph"/>
        <w:numPr>
          <w:ilvl w:val="1"/>
          <w:numId w:val="10"/>
        </w:numPr>
        <w:tabs>
          <w:tab w:val="left" w:pos="1387"/>
        </w:tabs>
        <w:ind w:left="1386" w:hanging="398"/>
        <w:rPr>
          <w:i/>
          <w:sz w:val="20"/>
          <w:lang w:val="en-NZ"/>
        </w:rPr>
      </w:pPr>
      <w:r w:rsidRPr="00B12B67">
        <w:rPr>
          <w:i/>
          <w:sz w:val="20"/>
          <w:lang w:val="en-NZ"/>
        </w:rPr>
        <w:t>Mediation</w:t>
      </w:r>
    </w:p>
    <w:p w:rsidRPr="00B12B67" w:rsidR="0024212B" w:rsidRDefault="008B543A" w14:paraId="61CFE420" w14:textId="77777777">
      <w:pPr>
        <w:pStyle w:val="BodyText"/>
        <w:ind w:left="987" w:right="300"/>
        <w:rPr>
          <w:lang w:val="en-NZ"/>
        </w:rPr>
      </w:pPr>
      <w:r w:rsidRPr="00B12B67">
        <w:rPr>
          <w:lang w:val="en-NZ"/>
        </w:rPr>
        <w:t>If the parties are unable to resolve the employment relationship problem, the matter will be referred to the Employer who will arrange for mediation or alternative dispute resolution between the parties. Resolution may be through:</w:t>
      </w:r>
    </w:p>
    <w:p w:rsidRPr="00B12B67" w:rsidR="0024212B" w:rsidRDefault="008B543A" w14:paraId="7F6F86A6" w14:textId="77777777">
      <w:pPr>
        <w:pStyle w:val="ListParagraph"/>
        <w:numPr>
          <w:ilvl w:val="0"/>
          <w:numId w:val="2"/>
        </w:numPr>
        <w:tabs>
          <w:tab w:val="left" w:pos="1707"/>
          <w:tab w:val="left" w:pos="1708"/>
        </w:tabs>
        <w:spacing w:line="244" w:lineRule="exact"/>
        <w:rPr>
          <w:sz w:val="20"/>
          <w:lang w:val="en-NZ"/>
        </w:rPr>
      </w:pPr>
      <w:r w:rsidRPr="00B12B67">
        <w:rPr>
          <w:sz w:val="20"/>
          <w:lang w:val="en-NZ"/>
        </w:rPr>
        <w:t>mediation</w:t>
      </w:r>
      <w:r w:rsidRPr="00B12B67">
        <w:rPr>
          <w:spacing w:val="-5"/>
          <w:sz w:val="20"/>
          <w:lang w:val="en-NZ"/>
        </w:rPr>
        <w:t xml:space="preserve"> </w:t>
      </w:r>
      <w:r w:rsidRPr="00B12B67">
        <w:rPr>
          <w:sz w:val="20"/>
          <w:lang w:val="en-NZ"/>
        </w:rPr>
        <w:t>provided</w:t>
      </w:r>
      <w:r w:rsidRPr="00B12B67">
        <w:rPr>
          <w:spacing w:val="-5"/>
          <w:sz w:val="20"/>
          <w:lang w:val="en-NZ"/>
        </w:rPr>
        <w:t xml:space="preserve"> </w:t>
      </w:r>
      <w:r w:rsidRPr="00B12B67">
        <w:rPr>
          <w:sz w:val="20"/>
          <w:lang w:val="en-NZ"/>
        </w:rPr>
        <w:t>by</w:t>
      </w:r>
      <w:r w:rsidRPr="00B12B67">
        <w:rPr>
          <w:spacing w:val="-5"/>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Ministry</w:t>
      </w:r>
      <w:r w:rsidRPr="00B12B67">
        <w:rPr>
          <w:spacing w:val="-5"/>
          <w:sz w:val="20"/>
          <w:lang w:val="en-NZ"/>
        </w:rPr>
        <w:t xml:space="preserve"> </w:t>
      </w:r>
      <w:r w:rsidRPr="00B12B67">
        <w:rPr>
          <w:sz w:val="20"/>
          <w:lang w:val="en-NZ"/>
        </w:rPr>
        <w:t>of</w:t>
      </w:r>
      <w:r w:rsidRPr="00B12B67">
        <w:rPr>
          <w:spacing w:val="-7"/>
          <w:sz w:val="20"/>
          <w:lang w:val="en-NZ"/>
        </w:rPr>
        <w:t xml:space="preserve"> </w:t>
      </w:r>
      <w:r w:rsidRPr="00B12B67">
        <w:rPr>
          <w:sz w:val="20"/>
          <w:lang w:val="en-NZ"/>
        </w:rPr>
        <w:t>Business,</w:t>
      </w:r>
      <w:r w:rsidRPr="00B12B67">
        <w:rPr>
          <w:spacing w:val="-5"/>
          <w:sz w:val="20"/>
          <w:lang w:val="en-NZ"/>
        </w:rPr>
        <w:t xml:space="preserve"> </w:t>
      </w:r>
      <w:r w:rsidRPr="00B12B67">
        <w:rPr>
          <w:sz w:val="20"/>
          <w:lang w:val="en-NZ"/>
        </w:rPr>
        <w:t>Innovation,</w:t>
      </w:r>
      <w:r w:rsidRPr="00B12B67">
        <w:rPr>
          <w:spacing w:val="-4"/>
          <w:sz w:val="20"/>
          <w:lang w:val="en-NZ"/>
        </w:rPr>
        <w:t xml:space="preserve"> </w:t>
      </w:r>
      <w:r w:rsidRPr="00B12B67">
        <w:rPr>
          <w:sz w:val="20"/>
          <w:lang w:val="en-NZ"/>
        </w:rPr>
        <w:t>and</w:t>
      </w:r>
      <w:r w:rsidRPr="00B12B67">
        <w:rPr>
          <w:spacing w:val="-5"/>
          <w:sz w:val="20"/>
          <w:lang w:val="en-NZ"/>
        </w:rPr>
        <w:t xml:space="preserve"> </w:t>
      </w:r>
      <w:r w:rsidRPr="00B12B67">
        <w:rPr>
          <w:sz w:val="20"/>
          <w:lang w:val="en-NZ"/>
        </w:rPr>
        <w:t>Employment;</w:t>
      </w:r>
      <w:r w:rsidRPr="00B12B67">
        <w:rPr>
          <w:spacing w:val="-6"/>
          <w:sz w:val="20"/>
          <w:lang w:val="en-NZ"/>
        </w:rPr>
        <w:t xml:space="preserve"> </w:t>
      </w:r>
      <w:r w:rsidRPr="00B12B67">
        <w:rPr>
          <w:sz w:val="20"/>
          <w:lang w:val="en-NZ"/>
        </w:rPr>
        <w:t>or</w:t>
      </w:r>
    </w:p>
    <w:p w:rsidRPr="00B12B67" w:rsidR="00EE380E" w:rsidP="00EE380E" w:rsidRDefault="00EE380E" w14:paraId="748D8523" w14:textId="77777777">
      <w:pPr>
        <w:tabs>
          <w:tab w:val="left" w:pos="1707"/>
          <w:tab w:val="left" w:pos="1708"/>
        </w:tabs>
        <w:spacing w:line="244" w:lineRule="exact"/>
        <w:rPr>
          <w:sz w:val="20"/>
          <w:lang w:val="en-NZ"/>
        </w:rPr>
      </w:pPr>
    </w:p>
    <w:p w:rsidRPr="00B12B67" w:rsidR="0024212B" w:rsidRDefault="008B543A" w14:paraId="74399336" w14:textId="77777777">
      <w:pPr>
        <w:pStyle w:val="ListParagraph"/>
        <w:numPr>
          <w:ilvl w:val="0"/>
          <w:numId w:val="2"/>
        </w:numPr>
        <w:tabs>
          <w:tab w:val="left" w:pos="1707"/>
          <w:tab w:val="left" w:pos="1708"/>
        </w:tabs>
        <w:spacing w:before="1"/>
        <w:ind w:right="556" w:hanging="502"/>
        <w:rPr>
          <w:sz w:val="20"/>
          <w:lang w:val="en-NZ"/>
        </w:rPr>
      </w:pPr>
      <w:r w:rsidRPr="00B12B67">
        <w:rPr>
          <w:sz w:val="20"/>
          <w:lang w:val="en-NZ"/>
        </w:rPr>
        <w:t>alternative dispute resolution provided by any other person appointed by the Employer in accordance with tikanga</w:t>
      </w:r>
      <w:r w:rsidRPr="00B12B67">
        <w:rPr>
          <w:spacing w:val="-20"/>
          <w:sz w:val="20"/>
          <w:lang w:val="en-NZ"/>
        </w:rPr>
        <w:t xml:space="preserve"> </w:t>
      </w:r>
      <w:r w:rsidRPr="00B12B67">
        <w:rPr>
          <w:sz w:val="20"/>
          <w:lang w:val="en-NZ"/>
        </w:rPr>
        <w:t>Māori.</w:t>
      </w:r>
    </w:p>
    <w:p w:rsidRPr="00B12B67" w:rsidR="0024212B" w:rsidRDefault="0024212B" w14:paraId="5FD1766D" w14:textId="77777777">
      <w:pPr>
        <w:pStyle w:val="BodyText"/>
        <w:spacing w:before="2"/>
        <w:rPr>
          <w:lang w:val="en-NZ"/>
        </w:rPr>
      </w:pPr>
    </w:p>
    <w:p w:rsidR="0024212B" w:rsidRDefault="008B543A" w14:paraId="01B91E86" w14:textId="26FC87F8">
      <w:pPr>
        <w:pStyle w:val="BodyText"/>
        <w:ind w:left="988" w:right="635"/>
        <w:rPr>
          <w:lang w:val="en-NZ"/>
        </w:rPr>
      </w:pPr>
      <w:r w:rsidRPr="00B12B67">
        <w:rPr>
          <w:lang w:val="en-NZ"/>
        </w:rPr>
        <w:t>If the parties resolve the problem through mediation or alternative dispute resolution, the parties may agree for a mediator to sign any agreed statement, which will bind the parties.</w:t>
      </w:r>
    </w:p>
    <w:p w:rsidRPr="00B12B67" w:rsidR="002668AE" w:rsidRDefault="002668AE" w14:paraId="40F8E9B2" w14:textId="77777777">
      <w:pPr>
        <w:pStyle w:val="BodyText"/>
        <w:ind w:left="988" w:right="635"/>
        <w:rPr>
          <w:lang w:val="en-NZ"/>
        </w:rPr>
      </w:pPr>
    </w:p>
    <w:p w:rsidRPr="00B12B67" w:rsidR="0024212B" w:rsidRDefault="0024212B" w14:paraId="35D4B5E0" w14:textId="77777777">
      <w:pPr>
        <w:pStyle w:val="BodyText"/>
        <w:spacing w:before="9"/>
        <w:rPr>
          <w:sz w:val="19"/>
          <w:lang w:val="en-NZ"/>
        </w:rPr>
      </w:pPr>
    </w:p>
    <w:p w:rsidRPr="00B12B67" w:rsidR="0024212B" w:rsidRDefault="008B543A" w14:paraId="3C5218E3" w14:textId="77777777">
      <w:pPr>
        <w:pStyle w:val="ListParagraph"/>
        <w:numPr>
          <w:ilvl w:val="1"/>
          <w:numId w:val="10"/>
        </w:numPr>
        <w:tabs>
          <w:tab w:val="left" w:pos="1399"/>
        </w:tabs>
        <w:ind w:left="1398" w:hanging="398"/>
        <w:rPr>
          <w:i/>
          <w:sz w:val="20"/>
          <w:lang w:val="en-NZ"/>
        </w:rPr>
      </w:pPr>
      <w:r w:rsidRPr="00B12B67">
        <w:rPr>
          <w:i/>
          <w:sz w:val="20"/>
          <w:lang w:val="en-NZ"/>
        </w:rPr>
        <w:t>Employment Relations</w:t>
      </w:r>
      <w:r w:rsidRPr="00B12B67">
        <w:rPr>
          <w:i/>
          <w:spacing w:val="-21"/>
          <w:sz w:val="20"/>
          <w:lang w:val="en-NZ"/>
        </w:rPr>
        <w:t xml:space="preserve"> </w:t>
      </w:r>
      <w:r w:rsidRPr="00B12B67">
        <w:rPr>
          <w:i/>
          <w:sz w:val="20"/>
          <w:lang w:val="en-NZ"/>
        </w:rPr>
        <w:t>Authority</w:t>
      </w:r>
    </w:p>
    <w:p w:rsidRPr="00B12B67" w:rsidR="0024212B" w:rsidRDefault="008B543A" w14:paraId="34918406" w14:textId="77777777">
      <w:pPr>
        <w:pStyle w:val="BodyText"/>
        <w:spacing w:before="1"/>
        <w:ind w:left="988" w:right="883"/>
        <w:rPr>
          <w:lang w:val="en-NZ"/>
        </w:rPr>
      </w:pPr>
      <w:r w:rsidRPr="00B12B67">
        <w:rPr>
          <w:lang w:val="en-NZ"/>
        </w:rPr>
        <w:t>If the dispute cannot be resolved using mediation, the Employee or the Employer can refer the problem to the Employment Relations Authority.</w:t>
      </w:r>
    </w:p>
    <w:p w:rsidRPr="00B12B67" w:rsidR="0024212B" w:rsidRDefault="0024212B" w14:paraId="4D829F90" w14:textId="77777777">
      <w:pPr>
        <w:pStyle w:val="BodyText"/>
        <w:spacing w:before="9"/>
        <w:rPr>
          <w:sz w:val="19"/>
          <w:lang w:val="en-NZ"/>
        </w:rPr>
      </w:pPr>
    </w:p>
    <w:p w:rsidRPr="00B12B67" w:rsidR="0024212B" w:rsidRDefault="008B543A" w14:paraId="273038CC" w14:textId="77777777">
      <w:pPr>
        <w:pStyle w:val="ListParagraph"/>
        <w:numPr>
          <w:ilvl w:val="1"/>
          <w:numId w:val="10"/>
        </w:numPr>
        <w:tabs>
          <w:tab w:val="left" w:pos="1399"/>
        </w:tabs>
        <w:ind w:left="1398" w:hanging="398"/>
        <w:rPr>
          <w:i/>
          <w:sz w:val="20"/>
          <w:lang w:val="en-NZ"/>
        </w:rPr>
      </w:pPr>
      <w:r w:rsidRPr="00B12B67">
        <w:rPr>
          <w:i/>
          <w:sz w:val="20"/>
          <w:lang w:val="en-NZ"/>
        </w:rPr>
        <w:t>Support Persons and</w:t>
      </w:r>
      <w:r w:rsidRPr="00B12B67">
        <w:rPr>
          <w:i/>
          <w:spacing w:val="-23"/>
          <w:sz w:val="20"/>
          <w:lang w:val="en-NZ"/>
        </w:rPr>
        <w:t xml:space="preserve"> </w:t>
      </w:r>
      <w:r w:rsidRPr="00B12B67">
        <w:rPr>
          <w:i/>
          <w:sz w:val="20"/>
          <w:lang w:val="en-NZ"/>
        </w:rPr>
        <w:t>Representatives</w:t>
      </w:r>
    </w:p>
    <w:p w:rsidRPr="00B12B67" w:rsidR="0024212B" w:rsidRDefault="008B543A" w14:paraId="7FFFA9A5" w14:textId="77777777">
      <w:pPr>
        <w:pStyle w:val="BodyText"/>
        <w:spacing w:before="1"/>
        <w:ind w:left="988" w:right="476"/>
        <w:rPr>
          <w:lang w:val="en-NZ"/>
        </w:rPr>
      </w:pPr>
      <w:r w:rsidRPr="00B12B67">
        <w:rPr>
          <w:lang w:val="en-NZ"/>
        </w:rPr>
        <w:t>At any time, the Employee has the right to involve and seek assistance from an advocate, an iwi representative, a lawyer, or a support person. This person can attend any/all meetings between the parties.</w:t>
      </w:r>
    </w:p>
    <w:p w:rsidRPr="00B12B67" w:rsidR="0024212B" w:rsidRDefault="008B543A" w14:paraId="0E1C2059" w14:textId="77777777">
      <w:pPr>
        <w:pStyle w:val="BodyText"/>
        <w:spacing w:before="39"/>
        <w:ind w:left="1000" w:right="820"/>
        <w:rPr>
          <w:lang w:val="en-NZ"/>
        </w:rPr>
      </w:pPr>
      <w:r w:rsidRPr="00B12B67">
        <w:rPr>
          <w:lang w:val="en-NZ"/>
        </w:rPr>
        <w:t>As soon as practicable, the Employee should inform the Employer of the contact details of their support person and/or representative.</w:t>
      </w:r>
    </w:p>
    <w:p w:rsidR="0024212B" w:rsidRDefault="0024212B" w14:paraId="68119E1E" w14:textId="4FB68830">
      <w:pPr>
        <w:pStyle w:val="BodyText"/>
        <w:spacing w:before="11"/>
        <w:rPr>
          <w:sz w:val="19"/>
          <w:lang w:val="en-NZ"/>
        </w:rPr>
      </w:pPr>
    </w:p>
    <w:p w:rsidR="00C659BF" w:rsidRDefault="00C659BF" w14:paraId="28938AF5" w14:textId="3F469399">
      <w:pPr>
        <w:pStyle w:val="BodyText"/>
        <w:spacing w:before="11"/>
        <w:rPr>
          <w:sz w:val="19"/>
          <w:lang w:val="en-NZ"/>
        </w:rPr>
      </w:pPr>
    </w:p>
    <w:p w:rsidR="00C659BF" w:rsidRDefault="00C659BF" w14:paraId="11993013" w14:textId="3CD5F410">
      <w:pPr>
        <w:pStyle w:val="BodyText"/>
        <w:spacing w:before="11"/>
        <w:rPr>
          <w:sz w:val="19"/>
          <w:lang w:val="en-NZ"/>
        </w:rPr>
      </w:pPr>
    </w:p>
    <w:p w:rsidR="00C659BF" w:rsidRDefault="00C659BF" w14:paraId="7700D543" w14:textId="7602682B">
      <w:pPr>
        <w:pStyle w:val="BodyText"/>
        <w:spacing w:before="11"/>
        <w:rPr>
          <w:sz w:val="19"/>
          <w:lang w:val="en-NZ"/>
        </w:rPr>
      </w:pPr>
    </w:p>
    <w:p w:rsidR="00C659BF" w:rsidRDefault="00C659BF" w14:paraId="55632B23" w14:textId="587ABEBF">
      <w:pPr>
        <w:pStyle w:val="BodyText"/>
        <w:spacing w:before="11"/>
        <w:rPr>
          <w:sz w:val="19"/>
          <w:lang w:val="en-NZ"/>
        </w:rPr>
      </w:pPr>
    </w:p>
    <w:p w:rsidR="00C659BF" w:rsidRDefault="00C659BF" w14:paraId="77F487D7" w14:textId="7B0C36DE">
      <w:pPr>
        <w:pStyle w:val="BodyText"/>
        <w:spacing w:before="11"/>
        <w:rPr>
          <w:sz w:val="19"/>
          <w:lang w:val="en-NZ"/>
        </w:rPr>
      </w:pPr>
    </w:p>
    <w:p w:rsidR="00C659BF" w:rsidRDefault="00C659BF" w14:paraId="1EA1D4EB" w14:textId="4171EEFF">
      <w:pPr>
        <w:pStyle w:val="BodyText"/>
        <w:spacing w:before="11"/>
        <w:rPr>
          <w:sz w:val="19"/>
          <w:lang w:val="en-NZ"/>
        </w:rPr>
      </w:pPr>
    </w:p>
    <w:p w:rsidR="00C659BF" w:rsidRDefault="00C659BF" w14:paraId="4AEA8C3F" w14:textId="23131E09">
      <w:pPr>
        <w:pStyle w:val="BodyText"/>
        <w:spacing w:before="11"/>
        <w:rPr>
          <w:sz w:val="19"/>
          <w:lang w:val="en-NZ"/>
        </w:rPr>
      </w:pPr>
    </w:p>
    <w:p w:rsidR="00C659BF" w:rsidRDefault="00C659BF" w14:paraId="2F740E3F" w14:textId="12534B99">
      <w:pPr>
        <w:pStyle w:val="BodyText"/>
        <w:spacing w:before="11"/>
        <w:rPr>
          <w:sz w:val="19"/>
          <w:lang w:val="en-NZ"/>
        </w:rPr>
      </w:pPr>
    </w:p>
    <w:p w:rsidR="00C659BF" w:rsidRDefault="00C659BF" w14:paraId="2087F5B7" w14:textId="1AEA2BC0">
      <w:pPr>
        <w:pStyle w:val="BodyText"/>
        <w:spacing w:before="11"/>
        <w:rPr>
          <w:sz w:val="19"/>
          <w:lang w:val="en-NZ"/>
        </w:rPr>
      </w:pPr>
    </w:p>
    <w:p w:rsidR="00C659BF" w:rsidRDefault="00C659BF" w14:paraId="249D160E" w14:textId="3963DE7E">
      <w:pPr>
        <w:pStyle w:val="BodyText"/>
        <w:spacing w:before="11"/>
        <w:rPr>
          <w:sz w:val="19"/>
          <w:lang w:val="en-NZ"/>
        </w:rPr>
      </w:pPr>
    </w:p>
    <w:p w:rsidR="00C659BF" w:rsidRDefault="00C659BF" w14:paraId="475B6595" w14:textId="1854EEDB">
      <w:pPr>
        <w:pStyle w:val="BodyText"/>
        <w:spacing w:before="11"/>
        <w:rPr>
          <w:sz w:val="19"/>
          <w:lang w:val="en-NZ"/>
        </w:rPr>
      </w:pPr>
    </w:p>
    <w:p w:rsidR="00C659BF" w:rsidRDefault="00C659BF" w14:paraId="0D5C065A" w14:textId="1E6C666A">
      <w:pPr>
        <w:pStyle w:val="BodyText"/>
        <w:spacing w:before="11"/>
        <w:rPr>
          <w:sz w:val="19"/>
          <w:lang w:val="en-NZ"/>
        </w:rPr>
      </w:pPr>
    </w:p>
    <w:p w:rsidR="00C659BF" w:rsidRDefault="00C659BF" w14:paraId="3FA1C16E" w14:textId="3B867965">
      <w:pPr>
        <w:pStyle w:val="BodyText"/>
        <w:spacing w:before="11"/>
        <w:rPr>
          <w:sz w:val="19"/>
          <w:lang w:val="en-NZ"/>
        </w:rPr>
      </w:pPr>
    </w:p>
    <w:p w:rsidR="00C659BF" w:rsidRDefault="00C659BF" w14:paraId="30EBE8C4" w14:textId="654D6F35">
      <w:pPr>
        <w:pStyle w:val="BodyText"/>
        <w:spacing w:before="11"/>
        <w:rPr>
          <w:sz w:val="19"/>
          <w:lang w:val="en-NZ"/>
        </w:rPr>
      </w:pPr>
    </w:p>
    <w:p w:rsidR="00C659BF" w:rsidRDefault="00C659BF" w14:paraId="66B03372" w14:textId="10B28B89">
      <w:pPr>
        <w:pStyle w:val="BodyText"/>
        <w:spacing w:before="11"/>
        <w:rPr>
          <w:sz w:val="19"/>
          <w:lang w:val="en-NZ"/>
        </w:rPr>
      </w:pPr>
    </w:p>
    <w:p w:rsidRPr="00B12B67" w:rsidR="00C659BF" w:rsidRDefault="00C659BF" w14:paraId="2C9FC88F" w14:textId="77777777">
      <w:pPr>
        <w:pStyle w:val="BodyText"/>
        <w:spacing w:before="11"/>
        <w:rPr>
          <w:sz w:val="19"/>
          <w:lang w:val="en-NZ"/>
        </w:rPr>
      </w:pPr>
    </w:p>
    <w:p w:rsidRPr="00B12B67" w:rsidR="0024212B" w:rsidRDefault="008B543A" w14:paraId="06EBD00D" w14:textId="77777777">
      <w:pPr>
        <w:pStyle w:val="Heading2"/>
        <w:numPr>
          <w:ilvl w:val="0"/>
          <w:numId w:val="10"/>
        </w:numPr>
        <w:tabs>
          <w:tab w:val="left" w:pos="1300"/>
        </w:tabs>
        <w:spacing w:before="1"/>
        <w:ind w:left="1300" w:hanging="300"/>
        <w:rPr>
          <w:lang w:val="en-NZ"/>
        </w:rPr>
      </w:pPr>
      <w:bookmarkStart w:name="14._Other_Contractual_Clauses" w:id="34"/>
      <w:bookmarkEnd w:id="34"/>
      <w:r w:rsidRPr="00B12B67">
        <w:rPr>
          <w:lang w:val="en-NZ"/>
        </w:rPr>
        <w:t>Other Contractual</w:t>
      </w:r>
      <w:r w:rsidRPr="00B12B67">
        <w:rPr>
          <w:spacing w:val="-8"/>
          <w:lang w:val="en-NZ"/>
        </w:rPr>
        <w:t xml:space="preserve"> </w:t>
      </w:r>
      <w:r w:rsidRPr="00B12B67">
        <w:rPr>
          <w:lang w:val="en-NZ"/>
        </w:rPr>
        <w:t>Clauses</w:t>
      </w:r>
    </w:p>
    <w:p w:rsidRPr="00B12B67" w:rsidR="0024212B" w:rsidRDefault="0024212B" w14:paraId="1F992C76" w14:textId="77777777">
      <w:pPr>
        <w:pStyle w:val="BodyText"/>
        <w:spacing w:before="3"/>
        <w:rPr>
          <w:b/>
          <w:lang w:val="en-NZ"/>
        </w:rPr>
      </w:pPr>
    </w:p>
    <w:p w:rsidRPr="00B12B67" w:rsidR="0024212B" w:rsidRDefault="008B543A" w14:paraId="524B6503" w14:textId="77777777">
      <w:pPr>
        <w:pStyle w:val="ListParagraph"/>
        <w:numPr>
          <w:ilvl w:val="1"/>
          <w:numId w:val="10"/>
        </w:numPr>
        <w:tabs>
          <w:tab w:val="left" w:pos="1399"/>
        </w:tabs>
        <w:spacing w:line="242" w:lineRule="exact"/>
        <w:ind w:left="1398" w:hanging="398"/>
        <w:rPr>
          <w:i/>
          <w:sz w:val="20"/>
          <w:lang w:val="en-NZ"/>
        </w:rPr>
      </w:pPr>
      <w:r w:rsidRPr="00B12B67">
        <w:rPr>
          <w:i/>
          <w:sz w:val="20"/>
          <w:lang w:val="en-NZ"/>
        </w:rPr>
        <w:t>Variation of</w:t>
      </w:r>
      <w:r w:rsidRPr="00B12B67">
        <w:rPr>
          <w:i/>
          <w:spacing w:val="-18"/>
          <w:sz w:val="20"/>
          <w:lang w:val="en-NZ"/>
        </w:rPr>
        <w:t xml:space="preserve"> </w:t>
      </w:r>
      <w:r w:rsidRPr="00B12B67">
        <w:rPr>
          <w:i/>
          <w:sz w:val="20"/>
          <w:lang w:val="en-NZ"/>
        </w:rPr>
        <w:t>Agreement</w:t>
      </w:r>
    </w:p>
    <w:p w:rsidRPr="00B12B67" w:rsidR="0024212B" w:rsidRDefault="008B543A" w14:paraId="316EFC22" w14:textId="77777777">
      <w:pPr>
        <w:pStyle w:val="BodyText"/>
        <w:spacing w:line="237" w:lineRule="auto"/>
        <w:ind w:left="987" w:right="868" w:firstLine="9"/>
        <w:rPr>
          <w:lang w:val="en-NZ"/>
        </w:rPr>
      </w:pPr>
      <w:r w:rsidRPr="00B12B67">
        <w:rPr>
          <w:lang w:val="en-NZ"/>
        </w:rPr>
        <w:t>The Employer and Employee can agree to change the terms of this agreement at any time. Any changes must be in writing and agreed to by both employer and employee.</w:t>
      </w:r>
    </w:p>
    <w:p w:rsidRPr="00B12B67" w:rsidR="0024212B" w:rsidRDefault="0024212B" w14:paraId="09CB683D" w14:textId="77777777">
      <w:pPr>
        <w:pStyle w:val="BodyText"/>
        <w:spacing w:before="7"/>
        <w:rPr>
          <w:lang w:val="en-NZ"/>
        </w:rPr>
      </w:pPr>
    </w:p>
    <w:p w:rsidRPr="00B12B67" w:rsidR="0024212B" w:rsidRDefault="008B543A" w14:paraId="5B6AB55D" w14:textId="77777777">
      <w:pPr>
        <w:pStyle w:val="ListParagraph"/>
        <w:numPr>
          <w:ilvl w:val="1"/>
          <w:numId w:val="10"/>
        </w:numPr>
        <w:tabs>
          <w:tab w:val="left" w:pos="1399"/>
        </w:tabs>
        <w:spacing w:before="1" w:line="242" w:lineRule="exact"/>
        <w:ind w:left="1398" w:hanging="398"/>
        <w:rPr>
          <w:i/>
          <w:sz w:val="20"/>
          <w:lang w:val="en-NZ"/>
        </w:rPr>
      </w:pPr>
      <w:r w:rsidRPr="00B12B67">
        <w:rPr>
          <w:i/>
          <w:sz w:val="20"/>
          <w:lang w:val="en-NZ"/>
        </w:rPr>
        <w:t>Non-Assignment by</w:t>
      </w:r>
      <w:r w:rsidRPr="00B12B67">
        <w:rPr>
          <w:i/>
          <w:spacing w:val="-15"/>
          <w:sz w:val="20"/>
          <w:lang w:val="en-NZ"/>
        </w:rPr>
        <w:t xml:space="preserve"> </w:t>
      </w:r>
      <w:r w:rsidRPr="00B12B67">
        <w:rPr>
          <w:i/>
          <w:sz w:val="20"/>
          <w:lang w:val="en-NZ"/>
        </w:rPr>
        <w:t>Employee</w:t>
      </w:r>
    </w:p>
    <w:p w:rsidRPr="00B12B67" w:rsidR="0024212B" w:rsidRDefault="008B543A" w14:paraId="27BC9C62" w14:textId="77777777">
      <w:pPr>
        <w:pStyle w:val="BodyText"/>
        <w:ind w:left="1000" w:right="1015"/>
        <w:rPr>
          <w:lang w:val="en-NZ"/>
        </w:rPr>
      </w:pPr>
      <w:r w:rsidRPr="00B12B67">
        <w:rPr>
          <w:lang w:val="en-NZ"/>
        </w:rPr>
        <w:t>The Employee must personally perform the duties and responsibilities under this agreement. No subcontracting or assignment by the Employee is permissible.</w:t>
      </w:r>
    </w:p>
    <w:p w:rsidRPr="00B12B67" w:rsidR="0024212B" w:rsidRDefault="0024212B" w14:paraId="09C82F26" w14:textId="77777777">
      <w:pPr>
        <w:pStyle w:val="BodyText"/>
        <w:spacing w:before="9"/>
        <w:rPr>
          <w:sz w:val="19"/>
          <w:lang w:val="en-NZ"/>
        </w:rPr>
      </w:pPr>
    </w:p>
    <w:p w:rsidRPr="00B12B67" w:rsidR="0024212B" w:rsidRDefault="008B543A" w14:paraId="5FC58C96" w14:textId="77777777">
      <w:pPr>
        <w:pStyle w:val="ListParagraph"/>
        <w:numPr>
          <w:ilvl w:val="1"/>
          <w:numId w:val="10"/>
        </w:numPr>
        <w:tabs>
          <w:tab w:val="left" w:pos="1396"/>
        </w:tabs>
        <w:ind w:left="1396" w:hanging="396"/>
        <w:rPr>
          <w:i/>
          <w:sz w:val="20"/>
          <w:lang w:val="en-NZ"/>
        </w:rPr>
      </w:pPr>
      <w:r w:rsidRPr="00B12B67">
        <w:rPr>
          <w:i/>
          <w:sz w:val="20"/>
          <w:lang w:val="en-NZ"/>
        </w:rPr>
        <w:t>Entire</w:t>
      </w:r>
      <w:r w:rsidRPr="00B12B67">
        <w:rPr>
          <w:i/>
          <w:spacing w:val="-10"/>
          <w:sz w:val="20"/>
          <w:lang w:val="en-NZ"/>
        </w:rPr>
        <w:t xml:space="preserve"> </w:t>
      </w:r>
      <w:r w:rsidRPr="00B12B67">
        <w:rPr>
          <w:i/>
          <w:sz w:val="20"/>
          <w:lang w:val="en-NZ"/>
        </w:rPr>
        <w:t>Agreement</w:t>
      </w:r>
    </w:p>
    <w:p w:rsidRPr="00B12B67" w:rsidR="0024212B" w:rsidRDefault="008B543A" w14:paraId="38AF30C8" w14:textId="77777777">
      <w:pPr>
        <w:pStyle w:val="BodyText"/>
        <w:spacing w:before="1"/>
        <w:ind w:left="1000" w:right="467"/>
        <w:rPr>
          <w:lang w:val="en-NZ"/>
        </w:rPr>
      </w:pPr>
      <w:r w:rsidRPr="00B12B67">
        <w:rPr>
          <w:lang w:val="en-NZ"/>
        </w:rPr>
        <w:t xml:space="preserve">The terms and conditions set out in this agreement are the entire employment agreement between the employer and the </w:t>
      </w:r>
      <w:r w:rsidRPr="00B12B67" w:rsidR="0019573D">
        <w:rPr>
          <w:lang w:val="en-NZ"/>
        </w:rPr>
        <w:t>employee and</w:t>
      </w:r>
      <w:r w:rsidRPr="00B12B67">
        <w:rPr>
          <w:lang w:val="en-NZ"/>
        </w:rPr>
        <w:t xml:space="preserve"> replace any previous written and verbal agreements.</w:t>
      </w:r>
    </w:p>
    <w:p w:rsidRPr="00B12B67" w:rsidR="0024212B" w:rsidRDefault="0024212B" w14:paraId="33EF3DC7" w14:textId="77777777">
      <w:pPr>
        <w:pStyle w:val="BodyText"/>
        <w:spacing w:before="9"/>
        <w:rPr>
          <w:sz w:val="19"/>
          <w:lang w:val="en-NZ"/>
        </w:rPr>
      </w:pPr>
    </w:p>
    <w:p w:rsidRPr="00B12B67" w:rsidR="0024212B" w:rsidRDefault="008B543A" w14:paraId="7C21BBF4" w14:textId="77777777">
      <w:pPr>
        <w:pStyle w:val="ListParagraph"/>
        <w:numPr>
          <w:ilvl w:val="1"/>
          <w:numId w:val="10"/>
        </w:numPr>
        <w:tabs>
          <w:tab w:val="left" w:pos="1399"/>
        </w:tabs>
        <w:ind w:left="1398" w:hanging="398"/>
        <w:rPr>
          <w:i/>
          <w:sz w:val="20"/>
          <w:lang w:val="en-NZ"/>
        </w:rPr>
      </w:pPr>
      <w:r w:rsidRPr="00B12B67">
        <w:rPr>
          <w:i/>
          <w:sz w:val="20"/>
          <w:lang w:val="en-NZ"/>
        </w:rPr>
        <w:t>Severability</w:t>
      </w:r>
    </w:p>
    <w:p w:rsidRPr="00B12B67" w:rsidR="0024212B" w:rsidRDefault="008B543A" w14:paraId="3534767A" w14:textId="77777777">
      <w:pPr>
        <w:pStyle w:val="BodyText"/>
        <w:spacing w:before="1"/>
        <w:ind w:left="1000" w:right="1018"/>
        <w:rPr>
          <w:lang w:val="en-NZ"/>
        </w:rPr>
      </w:pPr>
      <w:r w:rsidRPr="00B12B67">
        <w:rPr>
          <w:lang w:val="en-NZ"/>
        </w:rPr>
        <w:t>If any clause of this agreement is invalid or unenforceable at any time, then such invalidity or unenforceability shall not affect the remaining clauses of this agreement.</w:t>
      </w:r>
    </w:p>
    <w:p w:rsidRPr="00B12B67" w:rsidR="0024212B" w:rsidRDefault="0024212B" w14:paraId="38B20375" w14:textId="77777777">
      <w:pPr>
        <w:pStyle w:val="BodyText"/>
        <w:spacing w:before="9"/>
        <w:rPr>
          <w:sz w:val="19"/>
          <w:lang w:val="en-NZ"/>
        </w:rPr>
      </w:pPr>
    </w:p>
    <w:p w:rsidRPr="00B12B67" w:rsidR="0024212B" w:rsidRDefault="008B543A" w14:paraId="203B70E1" w14:textId="77777777">
      <w:pPr>
        <w:pStyle w:val="ListParagraph"/>
        <w:numPr>
          <w:ilvl w:val="1"/>
          <w:numId w:val="10"/>
        </w:numPr>
        <w:tabs>
          <w:tab w:val="left" w:pos="1396"/>
        </w:tabs>
        <w:ind w:left="1396" w:hanging="396"/>
        <w:rPr>
          <w:i/>
          <w:sz w:val="20"/>
          <w:lang w:val="en-NZ"/>
        </w:rPr>
      </w:pPr>
      <w:r w:rsidRPr="00B12B67">
        <w:rPr>
          <w:i/>
          <w:sz w:val="20"/>
          <w:lang w:val="en-NZ"/>
        </w:rPr>
        <w:t>New Zealand Law</w:t>
      </w:r>
      <w:r w:rsidRPr="00B12B67">
        <w:rPr>
          <w:i/>
          <w:spacing w:val="-14"/>
          <w:sz w:val="20"/>
          <w:lang w:val="en-NZ"/>
        </w:rPr>
        <w:t xml:space="preserve"> </w:t>
      </w:r>
      <w:r w:rsidRPr="00B12B67">
        <w:rPr>
          <w:i/>
          <w:sz w:val="20"/>
          <w:lang w:val="en-NZ"/>
        </w:rPr>
        <w:t>Applies</w:t>
      </w:r>
    </w:p>
    <w:p w:rsidRPr="00B12B67" w:rsidR="0024212B" w:rsidRDefault="008B543A" w14:paraId="23662542" w14:textId="77777777">
      <w:pPr>
        <w:pStyle w:val="BodyText"/>
        <w:spacing w:before="1"/>
        <w:ind w:left="1000"/>
        <w:rPr>
          <w:lang w:val="en-NZ"/>
        </w:rPr>
      </w:pPr>
      <w:r w:rsidRPr="00B12B67">
        <w:rPr>
          <w:lang w:val="en-NZ"/>
        </w:rPr>
        <w:t>This agreement is governed by the laws of New Zealand.</w:t>
      </w:r>
    </w:p>
    <w:p w:rsidRPr="00B12B67" w:rsidR="0024212B" w:rsidRDefault="0024212B" w14:paraId="20B00D53" w14:textId="77777777">
      <w:pPr>
        <w:rPr>
          <w:lang w:val="en-NZ"/>
        </w:rPr>
        <w:sectPr w:rsidRPr="00B12B67" w:rsidR="0024212B" w:rsidSect="00787F44">
          <w:pgSz w:w="11920" w:h="16850" w:orient="portrait"/>
          <w:pgMar w:top="1380" w:right="1180" w:bottom="1320" w:left="1160" w:header="0" w:footer="1138" w:gutter="0"/>
          <w:cols w:space="720"/>
        </w:sectPr>
      </w:pPr>
    </w:p>
    <w:p w:rsidRPr="00B12B67" w:rsidR="0024212B" w:rsidRDefault="008B543A" w14:paraId="1CFBF369" w14:textId="77777777">
      <w:pPr>
        <w:pStyle w:val="Heading2"/>
        <w:numPr>
          <w:ilvl w:val="0"/>
          <w:numId w:val="10"/>
        </w:numPr>
        <w:tabs>
          <w:tab w:val="left" w:pos="1300"/>
        </w:tabs>
        <w:spacing w:before="31"/>
        <w:ind w:left="1300" w:hanging="300"/>
        <w:rPr>
          <w:lang w:val="en-NZ"/>
        </w:rPr>
      </w:pPr>
      <w:bookmarkStart w:name="15._Employee_Acknowledgement" w:id="35"/>
      <w:bookmarkEnd w:id="35"/>
      <w:r w:rsidRPr="00B12B67">
        <w:rPr>
          <w:lang w:val="en-NZ"/>
        </w:rPr>
        <w:t>Employee</w:t>
      </w:r>
      <w:r w:rsidRPr="00B12B67">
        <w:rPr>
          <w:spacing w:val="-5"/>
          <w:lang w:val="en-NZ"/>
        </w:rPr>
        <w:t xml:space="preserve"> </w:t>
      </w:r>
      <w:r w:rsidRPr="00B12B67">
        <w:rPr>
          <w:lang w:val="en-NZ"/>
        </w:rPr>
        <w:t>Acknowledgement</w:t>
      </w:r>
    </w:p>
    <w:p w:rsidRPr="00B12B67" w:rsidR="0024212B" w:rsidRDefault="0024212B" w14:paraId="08B5B6D9" w14:textId="77777777">
      <w:pPr>
        <w:pStyle w:val="BodyText"/>
        <w:spacing w:before="1"/>
        <w:rPr>
          <w:b/>
          <w:lang w:val="en-NZ"/>
        </w:rPr>
      </w:pPr>
    </w:p>
    <w:p w:rsidRPr="00B12B67" w:rsidR="0024212B" w:rsidRDefault="008B543A" w14:paraId="3E34630C" w14:textId="77777777">
      <w:pPr>
        <w:pStyle w:val="ListParagraph"/>
        <w:numPr>
          <w:ilvl w:val="1"/>
          <w:numId w:val="10"/>
        </w:numPr>
        <w:tabs>
          <w:tab w:val="left" w:pos="1396"/>
        </w:tabs>
        <w:ind w:left="1396" w:hanging="396"/>
        <w:rPr>
          <w:i/>
          <w:sz w:val="20"/>
          <w:lang w:val="en-NZ"/>
        </w:rPr>
      </w:pPr>
      <w:r w:rsidRPr="00B12B67">
        <w:rPr>
          <w:i/>
          <w:sz w:val="20"/>
          <w:lang w:val="en-NZ"/>
        </w:rPr>
        <w:t>Employee</w:t>
      </w:r>
      <w:r w:rsidRPr="00B12B67">
        <w:rPr>
          <w:i/>
          <w:spacing w:val="-12"/>
          <w:sz w:val="20"/>
          <w:lang w:val="en-NZ"/>
        </w:rPr>
        <w:t xml:space="preserve"> </w:t>
      </w:r>
      <w:r w:rsidRPr="00B12B67">
        <w:rPr>
          <w:i/>
          <w:sz w:val="20"/>
          <w:lang w:val="en-NZ"/>
        </w:rPr>
        <w:t>Acknowledgement</w:t>
      </w:r>
    </w:p>
    <w:p w:rsidRPr="00B12B67" w:rsidR="0024212B" w:rsidRDefault="0024212B" w14:paraId="7AC89062" w14:textId="77777777">
      <w:pPr>
        <w:pStyle w:val="BodyText"/>
        <w:spacing w:before="11"/>
        <w:rPr>
          <w:i/>
          <w:sz w:val="14"/>
          <w:lang w:val="en-NZ"/>
        </w:rPr>
      </w:pPr>
    </w:p>
    <w:p w:rsidRPr="00B12B67" w:rsidR="0024212B" w:rsidRDefault="008B543A" w14:paraId="7B57F550" w14:textId="77777777">
      <w:pPr>
        <w:tabs>
          <w:tab w:val="left" w:pos="3971"/>
          <w:tab w:val="left" w:pos="4600"/>
          <w:tab w:val="left" w:pos="6479"/>
        </w:tabs>
        <w:spacing w:before="59" w:line="720" w:lineRule="auto"/>
        <w:ind w:left="1000" w:right="1304"/>
        <w:rPr>
          <w:sz w:val="20"/>
          <w:lang w:val="en-NZ"/>
        </w:rPr>
      </w:pPr>
      <w:r w:rsidRPr="00B12B67">
        <w:rPr>
          <w:sz w:val="20"/>
          <w:lang w:val="en-NZ"/>
        </w:rPr>
        <w:t>[</w:t>
      </w:r>
      <w:r w:rsidRPr="001A145E">
        <w:rPr>
          <w:b/>
          <w:sz w:val="20"/>
          <w:highlight w:val="cyan"/>
          <w:shd w:val="clear" w:color="auto" w:fill="FFFF00"/>
          <w:lang w:val="en-NZ"/>
        </w:rPr>
        <w:t>legal name of employer</w:t>
      </w:r>
      <w:r w:rsidRPr="00B12B67">
        <w:rPr>
          <w:sz w:val="20"/>
          <w:lang w:val="en-NZ"/>
        </w:rPr>
        <w:t>] offers this employment agreement to [</w:t>
      </w:r>
      <w:r w:rsidRPr="00B12B67">
        <w:rPr>
          <w:b/>
          <w:sz w:val="20"/>
          <w:shd w:val="clear" w:color="auto" w:fill="FFFF00"/>
          <w:lang w:val="en-NZ"/>
        </w:rPr>
        <w:t>insert employee name</w:t>
      </w:r>
      <w:r w:rsidRPr="00B12B67">
        <w:rPr>
          <w:sz w:val="20"/>
          <w:lang w:val="en-NZ"/>
        </w:rPr>
        <w:t>]: Signed</w:t>
      </w:r>
      <w:r w:rsidRPr="00B12B67">
        <w:rPr>
          <w:spacing w:val="-1"/>
          <w:sz w:val="20"/>
          <w:lang w:val="en-NZ"/>
        </w:rPr>
        <w:t xml:space="preserve"> </w:t>
      </w:r>
      <w:r w:rsidRPr="00B12B67">
        <w:rPr>
          <w:sz w:val="20"/>
          <w:lang w:val="en-NZ"/>
        </w:rPr>
        <w:t>by:</w:t>
      </w:r>
      <w:r w:rsidRPr="00B12B67">
        <w:rPr>
          <w:sz w:val="20"/>
          <w:u w:val="single"/>
          <w:lang w:val="en-NZ"/>
        </w:rPr>
        <w:t xml:space="preserve"> </w:t>
      </w:r>
      <w:r w:rsidRPr="00B12B67">
        <w:rPr>
          <w:sz w:val="20"/>
          <w:u w:val="single"/>
          <w:lang w:val="en-NZ"/>
        </w:rPr>
        <w:tab/>
      </w:r>
      <w:r w:rsidRPr="00B12B67">
        <w:rPr>
          <w:sz w:val="20"/>
          <w:lang w:val="en-NZ"/>
        </w:rPr>
        <w:tab/>
      </w:r>
      <w:r w:rsidRPr="00B12B67">
        <w:rPr>
          <w:sz w:val="20"/>
          <w:lang w:val="en-NZ"/>
        </w:rPr>
        <w:t>Date:</w:t>
      </w:r>
      <w:r w:rsidRPr="00B12B67">
        <w:rPr>
          <w:spacing w:val="-1"/>
          <w:sz w:val="20"/>
          <w:lang w:val="en-NZ"/>
        </w:rPr>
        <w:t xml:space="preserve"> </w:t>
      </w:r>
      <w:r w:rsidRPr="00B12B67">
        <w:rPr>
          <w:w w:val="99"/>
          <w:sz w:val="20"/>
          <w:u w:val="single"/>
          <w:lang w:val="en-NZ"/>
        </w:rPr>
        <w:t xml:space="preserve"> </w:t>
      </w:r>
      <w:r w:rsidRPr="00B12B67">
        <w:rPr>
          <w:sz w:val="20"/>
          <w:u w:val="single"/>
          <w:lang w:val="en-NZ"/>
        </w:rPr>
        <w:tab/>
      </w:r>
    </w:p>
    <w:p w:rsidRPr="00B12B67" w:rsidR="0024212B" w:rsidRDefault="008B543A" w14:paraId="786AE5AF" w14:textId="77777777">
      <w:pPr>
        <w:spacing w:line="185" w:lineRule="exact"/>
        <w:ind w:left="1000"/>
        <w:rPr>
          <w:sz w:val="20"/>
          <w:lang w:val="en-NZ"/>
        </w:rPr>
      </w:pPr>
      <w:r w:rsidRPr="00B12B67">
        <w:rPr>
          <w:sz w:val="20"/>
          <w:lang w:val="en-NZ"/>
        </w:rPr>
        <w:t>In signing this agreement, I [</w:t>
      </w:r>
      <w:r w:rsidRPr="00B12B67">
        <w:rPr>
          <w:b/>
          <w:sz w:val="20"/>
          <w:shd w:val="clear" w:color="auto" w:fill="FFFF00"/>
          <w:lang w:val="en-NZ"/>
        </w:rPr>
        <w:t>insert employee name</w:t>
      </w:r>
      <w:r w:rsidRPr="00B12B67">
        <w:rPr>
          <w:sz w:val="20"/>
          <w:lang w:val="en-NZ"/>
        </w:rPr>
        <w:t>] accept the terms and conditions of my</w:t>
      </w:r>
    </w:p>
    <w:p w:rsidRPr="00B12B67" w:rsidR="0024212B" w:rsidRDefault="008B543A" w14:paraId="37FA72DF" w14:textId="77777777">
      <w:pPr>
        <w:pStyle w:val="BodyText"/>
        <w:spacing w:line="243" w:lineRule="exact"/>
        <w:ind w:left="999"/>
        <w:rPr>
          <w:lang w:val="en-NZ"/>
        </w:rPr>
      </w:pPr>
      <w:r w:rsidRPr="00B12B67">
        <w:rPr>
          <w:lang w:val="en-NZ"/>
        </w:rPr>
        <w:t>employment as detailed within this offer and declare that:</w:t>
      </w:r>
    </w:p>
    <w:p w:rsidRPr="00B12B67" w:rsidR="0024212B" w:rsidRDefault="008B543A" w14:paraId="1E159813" w14:textId="77777777">
      <w:pPr>
        <w:pStyle w:val="ListParagraph"/>
        <w:numPr>
          <w:ilvl w:val="0"/>
          <w:numId w:val="1"/>
        </w:numPr>
        <w:tabs>
          <w:tab w:val="left" w:pos="1491"/>
          <w:tab w:val="left" w:pos="1492"/>
        </w:tabs>
        <w:spacing w:before="2"/>
        <w:ind w:right="1039"/>
        <w:rPr>
          <w:sz w:val="20"/>
          <w:lang w:val="en-NZ"/>
        </w:rPr>
      </w:pPr>
      <w:r w:rsidRPr="00B12B67">
        <w:rPr>
          <w:sz w:val="20"/>
          <w:lang w:val="en-NZ"/>
        </w:rPr>
        <w:t>I have read, and fully understood the terms and conditions of this agreement and their implications.</w:t>
      </w:r>
    </w:p>
    <w:p w:rsidRPr="00B12B67" w:rsidR="0024212B" w:rsidRDefault="008B543A" w14:paraId="3D77DA2F" w14:textId="77777777">
      <w:pPr>
        <w:pStyle w:val="ListParagraph"/>
        <w:numPr>
          <w:ilvl w:val="0"/>
          <w:numId w:val="1"/>
        </w:numPr>
        <w:tabs>
          <w:tab w:val="left" w:pos="1491"/>
          <w:tab w:val="left" w:pos="1492"/>
        </w:tabs>
        <w:spacing w:before="2" w:line="255" w:lineRule="exact"/>
        <w:rPr>
          <w:sz w:val="20"/>
          <w:lang w:val="en-NZ"/>
        </w:rPr>
      </w:pPr>
      <w:r w:rsidRPr="00B12B67">
        <w:rPr>
          <w:sz w:val="20"/>
          <w:lang w:val="en-NZ"/>
        </w:rPr>
        <w:t>I have received a copy of this</w:t>
      </w:r>
      <w:r w:rsidRPr="00B12B67">
        <w:rPr>
          <w:spacing w:val="-22"/>
          <w:sz w:val="20"/>
          <w:lang w:val="en-NZ"/>
        </w:rPr>
        <w:t xml:space="preserve"> </w:t>
      </w:r>
      <w:r w:rsidRPr="00B12B67">
        <w:rPr>
          <w:sz w:val="20"/>
          <w:lang w:val="en-NZ"/>
        </w:rPr>
        <w:t>agreement.</w:t>
      </w:r>
    </w:p>
    <w:p w:rsidRPr="00B12B67" w:rsidR="0024212B" w:rsidRDefault="008B543A" w14:paraId="39FA0947" w14:textId="77777777">
      <w:pPr>
        <w:pStyle w:val="ListParagraph"/>
        <w:numPr>
          <w:ilvl w:val="0"/>
          <w:numId w:val="1"/>
        </w:numPr>
        <w:tabs>
          <w:tab w:val="left" w:pos="1491"/>
          <w:tab w:val="left" w:pos="1492"/>
        </w:tabs>
        <w:ind w:right="877"/>
        <w:rPr>
          <w:sz w:val="20"/>
          <w:lang w:val="en-NZ"/>
        </w:rPr>
      </w:pPr>
      <w:r w:rsidRPr="00B12B67">
        <w:rPr>
          <w:sz w:val="20"/>
          <w:lang w:val="en-NZ"/>
        </w:rPr>
        <w:t>I was told about my right to seek independent advice on the terms and conditions of this agreement</w:t>
      </w:r>
      <w:r w:rsidRPr="00B12B67">
        <w:rPr>
          <w:spacing w:val="-6"/>
          <w:sz w:val="20"/>
          <w:lang w:val="en-NZ"/>
        </w:rPr>
        <w:t xml:space="preserve"> </w:t>
      </w:r>
      <w:r w:rsidRPr="00B12B67">
        <w:rPr>
          <w:sz w:val="20"/>
          <w:lang w:val="en-NZ"/>
        </w:rPr>
        <w:t>and</w:t>
      </w:r>
      <w:r w:rsidRPr="00B12B67">
        <w:rPr>
          <w:spacing w:val="-3"/>
          <w:sz w:val="20"/>
          <w:lang w:val="en-NZ"/>
        </w:rPr>
        <w:t xml:space="preserve"> </w:t>
      </w:r>
      <w:r w:rsidRPr="00B12B67">
        <w:rPr>
          <w:sz w:val="20"/>
          <w:lang w:val="en-NZ"/>
        </w:rPr>
        <w:t>I</w:t>
      </w:r>
      <w:r w:rsidRPr="00B12B67">
        <w:rPr>
          <w:spacing w:val="-6"/>
          <w:sz w:val="20"/>
          <w:lang w:val="en-NZ"/>
        </w:rPr>
        <w:t xml:space="preserve"> </w:t>
      </w:r>
      <w:r w:rsidRPr="00B12B67">
        <w:rPr>
          <w:sz w:val="20"/>
          <w:lang w:val="en-NZ"/>
        </w:rPr>
        <w:t>have</w:t>
      </w:r>
      <w:r w:rsidRPr="00B12B67">
        <w:rPr>
          <w:spacing w:val="-7"/>
          <w:sz w:val="20"/>
          <w:lang w:val="en-NZ"/>
        </w:rPr>
        <w:t xml:space="preserve"> </w:t>
      </w:r>
      <w:r w:rsidRPr="00B12B67">
        <w:rPr>
          <w:sz w:val="20"/>
          <w:lang w:val="en-NZ"/>
        </w:rPr>
        <w:t>been</w:t>
      </w:r>
      <w:r w:rsidRPr="00B12B67">
        <w:rPr>
          <w:spacing w:val="-3"/>
          <w:sz w:val="20"/>
          <w:lang w:val="en-NZ"/>
        </w:rPr>
        <w:t xml:space="preserve"> </w:t>
      </w:r>
      <w:r w:rsidRPr="00B12B67">
        <w:rPr>
          <w:sz w:val="20"/>
          <w:lang w:val="en-NZ"/>
        </w:rPr>
        <w:t>given</w:t>
      </w:r>
      <w:r w:rsidRPr="00B12B67">
        <w:rPr>
          <w:spacing w:val="-3"/>
          <w:sz w:val="20"/>
          <w:lang w:val="en-NZ"/>
        </w:rPr>
        <w:t xml:space="preserve"> </w:t>
      </w:r>
      <w:r w:rsidRPr="00B12B67">
        <w:rPr>
          <w:sz w:val="20"/>
          <w:lang w:val="en-NZ"/>
        </w:rPr>
        <w:t>reasonable</w:t>
      </w:r>
      <w:r w:rsidRPr="00B12B67">
        <w:rPr>
          <w:spacing w:val="-7"/>
          <w:sz w:val="20"/>
          <w:lang w:val="en-NZ"/>
        </w:rPr>
        <w:t xml:space="preserve"> </w:t>
      </w:r>
      <w:r w:rsidRPr="00B12B67">
        <w:rPr>
          <w:sz w:val="20"/>
          <w:lang w:val="en-NZ"/>
        </w:rPr>
        <w:t>opportunity</w:t>
      </w:r>
      <w:r w:rsidRPr="00B12B67">
        <w:rPr>
          <w:spacing w:val="-2"/>
          <w:sz w:val="20"/>
          <w:lang w:val="en-NZ"/>
        </w:rPr>
        <w:t xml:space="preserve"> </w:t>
      </w:r>
      <w:r w:rsidRPr="00B12B67">
        <w:rPr>
          <w:sz w:val="20"/>
          <w:lang w:val="en-NZ"/>
        </w:rPr>
        <w:t>to</w:t>
      </w:r>
      <w:r w:rsidRPr="00B12B67">
        <w:rPr>
          <w:spacing w:val="-5"/>
          <w:sz w:val="20"/>
          <w:lang w:val="en-NZ"/>
        </w:rPr>
        <w:t xml:space="preserve"> </w:t>
      </w:r>
      <w:r w:rsidRPr="00B12B67">
        <w:rPr>
          <w:sz w:val="20"/>
          <w:lang w:val="en-NZ"/>
        </w:rPr>
        <w:t>take</w:t>
      </w:r>
      <w:r w:rsidRPr="00B12B67">
        <w:rPr>
          <w:spacing w:val="-7"/>
          <w:sz w:val="20"/>
          <w:lang w:val="en-NZ"/>
        </w:rPr>
        <w:t xml:space="preserve"> </w:t>
      </w:r>
      <w:r w:rsidRPr="00B12B67">
        <w:rPr>
          <w:sz w:val="20"/>
          <w:lang w:val="en-NZ"/>
        </w:rPr>
        <w:t>that</w:t>
      </w:r>
      <w:r w:rsidRPr="00B12B67">
        <w:rPr>
          <w:spacing w:val="-5"/>
          <w:sz w:val="20"/>
          <w:lang w:val="en-NZ"/>
        </w:rPr>
        <w:t xml:space="preserve"> </w:t>
      </w:r>
      <w:r w:rsidRPr="00B12B67">
        <w:rPr>
          <w:sz w:val="20"/>
          <w:lang w:val="en-NZ"/>
        </w:rPr>
        <w:t>advice.</w:t>
      </w:r>
    </w:p>
    <w:p w:rsidRPr="00B12B67" w:rsidR="0024212B" w:rsidRDefault="008B543A" w14:paraId="4842B837" w14:textId="77777777">
      <w:pPr>
        <w:pStyle w:val="ListParagraph"/>
        <w:numPr>
          <w:ilvl w:val="0"/>
          <w:numId w:val="1"/>
        </w:numPr>
        <w:tabs>
          <w:tab w:val="left" w:pos="1491"/>
          <w:tab w:val="left" w:pos="1492"/>
        </w:tabs>
        <w:ind w:right="891"/>
        <w:rPr>
          <w:sz w:val="20"/>
          <w:lang w:val="en-NZ"/>
        </w:rPr>
      </w:pPr>
      <w:r w:rsidRPr="00B12B67">
        <w:rPr>
          <w:sz w:val="20"/>
          <w:lang w:val="en-NZ"/>
        </w:rPr>
        <w:t>I have raised any issues I have about the terms and conditions of this agreement and the Employer has responded to these</w:t>
      </w:r>
      <w:r w:rsidRPr="00B12B67" w:rsidR="00EE380E">
        <w:rPr>
          <w:sz w:val="20"/>
          <w:lang w:val="en-NZ"/>
        </w:rPr>
        <w:t xml:space="preserve"> </w:t>
      </w:r>
      <w:r w:rsidRPr="00B12B67">
        <w:rPr>
          <w:sz w:val="20"/>
          <w:lang w:val="en-NZ"/>
        </w:rPr>
        <w:t>issues.</w:t>
      </w:r>
    </w:p>
    <w:p w:rsidRPr="00B12B67" w:rsidR="0024212B" w:rsidRDefault="008B543A" w14:paraId="42A20480" w14:textId="77777777">
      <w:pPr>
        <w:pStyle w:val="ListParagraph"/>
        <w:numPr>
          <w:ilvl w:val="0"/>
          <w:numId w:val="1"/>
        </w:numPr>
        <w:tabs>
          <w:tab w:val="left" w:pos="1491"/>
          <w:tab w:val="left" w:pos="1492"/>
        </w:tabs>
        <w:spacing w:before="1"/>
        <w:ind w:right="654"/>
        <w:rPr>
          <w:sz w:val="20"/>
          <w:lang w:val="en-NZ"/>
        </w:rPr>
      </w:pPr>
      <w:r w:rsidRPr="00B12B67">
        <w:rPr>
          <w:sz w:val="20"/>
          <w:lang w:val="en-NZ"/>
        </w:rPr>
        <w:t>I have told the Employer about any existing physical and/or health conditions that might be worsened</w:t>
      </w:r>
      <w:r w:rsidRPr="00B12B67">
        <w:rPr>
          <w:spacing w:val="-3"/>
          <w:sz w:val="20"/>
          <w:lang w:val="en-NZ"/>
        </w:rPr>
        <w:t xml:space="preserve"> </w:t>
      </w:r>
      <w:r w:rsidRPr="00B12B67">
        <w:rPr>
          <w:sz w:val="20"/>
          <w:lang w:val="en-NZ"/>
        </w:rPr>
        <w:t>by</w:t>
      </w:r>
      <w:r w:rsidRPr="00B12B67">
        <w:rPr>
          <w:spacing w:val="-2"/>
          <w:sz w:val="20"/>
          <w:lang w:val="en-NZ"/>
        </w:rPr>
        <w:t xml:space="preserve"> </w:t>
      </w:r>
      <w:r w:rsidRPr="00B12B67">
        <w:rPr>
          <w:sz w:val="20"/>
          <w:lang w:val="en-NZ"/>
        </w:rPr>
        <w:t>doing</w:t>
      </w:r>
      <w:r w:rsidRPr="00B12B67">
        <w:rPr>
          <w:spacing w:val="-3"/>
          <w:sz w:val="20"/>
          <w:lang w:val="en-NZ"/>
        </w:rPr>
        <w:t xml:space="preserve"> </w:t>
      </w:r>
      <w:r w:rsidRPr="00B12B67">
        <w:rPr>
          <w:sz w:val="20"/>
          <w:lang w:val="en-NZ"/>
        </w:rPr>
        <w:t>the</w:t>
      </w:r>
      <w:r w:rsidRPr="00B12B67">
        <w:rPr>
          <w:spacing w:val="-7"/>
          <w:sz w:val="20"/>
          <w:lang w:val="en-NZ"/>
        </w:rPr>
        <w:t xml:space="preserve"> </w:t>
      </w:r>
      <w:r w:rsidRPr="00B12B67" w:rsidR="00EE380E">
        <w:rPr>
          <w:sz w:val="20"/>
          <w:lang w:val="en-NZ"/>
        </w:rPr>
        <w:t>job or</w:t>
      </w:r>
      <w:r w:rsidRPr="00B12B67">
        <w:rPr>
          <w:spacing w:val="-8"/>
          <w:sz w:val="20"/>
          <w:lang w:val="en-NZ"/>
        </w:rPr>
        <w:t xml:space="preserve"> </w:t>
      </w:r>
      <w:r w:rsidRPr="00B12B67">
        <w:rPr>
          <w:sz w:val="20"/>
          <w:lang w:val="en-NZ"/>
        </w:rPr>
        <w:t>might</w:t>
      </w:r>
      <w:r w:rsidRPr="00B12B67">
        <w:rPr>
          <w:spacing w:val="-2"/>
          <w:sz w:val="20"/>
          <w:lang w:val="en-NZ"/>
        </w:rPr>
        <w:t xml:space="preserve"> </w:t>
      </w:r>
      <w:r w:rsidRPr="00B12B67">
        <w:rPr>
          <w:sz w:val="20"/>
          <w:lang w:val="en-NZ"/>
        </w:rPr>
        <w:t>affect my</w:t>
      </w:r>
      <w:r w:rsidRPr="00B12B67">
        <w:rPr>
          <w:spacing w:val="-1"/>
          <w:sz w:val="20"/>
          <w:lang w:val="en-NZ"/>
        </w:rPr>
        <w:t xml:space="preserve"> </w:t>
      </w:r>
      <w:r w:rsidRPr="00B12B67">
        <w:rPr>
          <w:sz w:val="20"/>
          <w:lang w:val="en-NZ"/>
        </w:rPr>
        <w:t>ability</w:t>
      </w:r>
      <w:r w:rsidRPr="00B12B67">
        <w:rPr>
          <w:spacing w:val="-2"/>
          <w:sz w:val="20"/>
          <w:lang w:val="en-NZ"/>
        </w:rPr>
        <w:t xml:space="preserve"> </w:t>
      </w:r>
      <w:r w:rsidRPr="00B12B67">
        <w:rPr>
          <w:sz w:val="20"/>
          <w:lang w:val="en-NZ"/>
        </w:rPr>
        <w:t>to</w:t>
      </w:r>
      <w:r w:rsidRPr="00B12B67">
        <w:rPr>
          <w:spacing w:val="-2"/>
          <w:sz w:val="20"/>
          <w:lang w:val="en-NZ"/>
        </w:rPr>
        <w:t xml:space="preserve"> </w:t>
      </w:r>
      <w:r w:rsidRPr="00B12B67">
        <w:rPr>
          <w:sz w:val="20"/>
          <w:lang w:val="en-NZ"/>
        </w:rPr>
        <w:t>do</w:t>
      </w:r>
      <w:r w:rsidRPr="00B12B67">
        <w:rPr>
          <w:spacing w:val="-3"/>
          <w:sz w:val="20"/>
          <w:lang w:val="en-NZ"/>
        </w:rPr>
        <w:t xml:space="preserve"> </w:t>
      </w:r>
      <w:r w:rsidRPr="00B12B67">
        <w:rPr>
          <w:sz w:val="20"/>
          <w:lang w:val="en-NZ"/>
        </w:rPr>
        <w:t>the</w:t>
      </w:r>
      <w:r w:rsidRPr="00B12B67">
        <w:rPr>
          <w:spacing w:val="-6"/>
          <w:sz w:val="20"/>
          <w:lang w:val="en-NZ"/>
        </w:rPr>
        <w:t xml:space="preserve"> </w:t>
      </w:r>
      <w:r w:rsidRPr="00B12B67">
        <w:rPr>
          <w:sz w:val="20"/>
          <w:lang w:val="en-NZ"/>
        </w:rPr>
        <w:t>job.</w:t>
      </w:r>
    </w:p>
    <w:p w:rsidRPr="00B12B67" w:rsidR="0024212B" w:rsidRDefault="008B543A" w14:paraId="5C937944" w14:textId="77777777">
      <w:pPr>
        <w:pStyle w:val="ListParagraph"/>
        <w:numPr>
          <w:ilvl w:val="0"/>
          <w:numId w:val="1"/>
        </w:numPr>
        <w:tabs>
          <w:tab w:val="left" w:pos="1491"/>
          <w:tab w:val="left" w:pos="1492"/>
        </w:tabs>
        <w:ind w:right="411"/>
        <w:rPr>
          <w:sz w:val="20"/>
          <w:lang w:val="en-NZ"/>
        </w:rPr>
      </w:pPr>
      <w:r w:rsidRPr="00B12B67">
        <w:rPr>
          <w:sz w:val="20"/>
          <w:lang w:val="en-NZ"/>
        </w:rPr>
        <w:t>I confirm that there are no contractual or other legal reasons that could stop me from working for the</w:t>
      </w:r>
      <w:r w:rsidRPr="00B12B67">
        <w:rPr>
          <w:spacing w:val="-11"/>
          <w:sz w:val="20"/>
          <w:lang w:val="en-NZ"/>
        </w:rPr>
        <w:t xml:space="preserve"> </w:t>
      </w:r>
      <w:r w:rsidRPr="00B12B67">
        <w:rPr>
          <w:sz w:val="20"/>
          <w:lang w:val="en-NZ"/>
        </w:rPr>
        <w:t>Employer.</w:t>
      </w:r>
    </w:p>
    <w:p w:rsidRPr="00B12B67" w:rsidR="0024212B" w:rsidRDefault="008B543A" w14:paraId="20A00C95" w14:textId="77777777">
      <w:pPr>
        <w:pStyle w:val="ListParagraph"/>
        <w:numPr>
          <w:ilvl w:val="0"/>
          <w:numId w:val="1"/>
        </w:numPr>
        <w:tabs>
          <w:tab w:val="left" w:pos="1491"/>
          <w:tab w:val="left" w:pos="1492"/>
        </w:tabs>
        <w:ind w:right="497"/>
        <w:rPr>
          <w:sz w:val="20"/>
          <w:lang w:val="en-NZ"/>
        </w:rPr>
      </w:pPr>
      <w:r w:rsidRPr="00B12B67">
        <w:rPr>
          <w:sz w:val="20"/>
          <w:lang w:val="en-NZ"/>
        </w:rPr>
        <w:t>The information I have given is true and correct to the best of my knowledge and belief, and I have</w:t>
      </w:r>
      <w:r w:rsidRPr="00B12B67">
        <w:rPr>
          <w:spacing w:val="-7"/>
          <w:sz w:val="20"/>
          <w:lang w:val="en-NZ"/>
        </w:rPr>
        <w:t xml:space="preserve"> </w:t>
      </w:r>
      <w:r w:rsidRPr="00B12B67">
        <w:rPr>
          <w:sz w:val="20"/>
          <w:lang w:val="en-NZ"/>
        </w:rPr>
        <w:t>not</w:t>
      </w:r>
      <w:r w:rsidRPr="00B12B67">
        <w:rPr>
          <w:spacing w:val="-5"/>
          <w:sz w:val="20"/>
          <w:lang w:val="en-NZ"/>
        </w:rPr>
        <w:t xml:space="preserve"> </w:t>
      </w:r>
      <w:r w:rsidRPr="00B12B67">
        <w:rPr>
          <w:sz w:val="20"/>
          <w:lang w:val="en-NZ"/>
        </w:rPr>
        <w:t>left</w:t>
      </w:r>
      <w:r w:rsidRPr="00B12B67">
        <w:rPr>
          <w:spacing w:val="-3"/>
          <w:sz w:val="20"/>
          <w:lang w:val="en-NZ"/>
        </w:rPr>
        <w:t xml:space="preserve"> </w:t>
      </w:r>
      <w:r w:rsidRPr="00B12B67">
        <w:rPr>
          <w:sz w:val="20"/>
          <w:lang w:val="en-NZ"/>
        </w:rPr>
        <w:t>out</w:t>
      </w:r>
      <w:r w:rsidRPr="00B12B67">
        <w:rPr>
          <w:spacing w:val="-4"/>
          <w:sz w:val="20"/>
          <w:lang w:val="en-NZ"/>
        </w:rPr>
        <w:t xml:space="preserve"> </w:t>
      </w:r>
      <w:r w:rsidRPr="00B12B67">
        <w:rPr>
          <w:sz w:val="20"/>
          <w:lang w:val="en-NZ"/>
        </w:rPr>
        <w:t>anything</w:t>
      </w:r>
      <w:r w:rsidRPr="00B12B67">
        <w:rPr>
          <w:spacing w:val="-6"/>
          <w:sz w:val="20"/>
          <w:lang w:val="en-NZ"/>
        </w:rPr>
        <w:t xml:space="preserve"> </w:t>
      </w:r>
      <w:r w:rsidRPr="00B12B67">
        <w:rPr>
          <w:sz w:val="20"/>
          <w:lang w:val="en-NZ"/>
        </w:rPr>
        <w:t>that</w:t>
      </w:r>
      <w:r w:rsidRPr="00B12B67">
        <w:rPr>
          <w:spacing w:val="-5"/>
          <w:sz w:val="20"/>
          <w:lang w:val="en-NZ"/>
        </w:rPr>
        <w:t xml:space="preserve"> </w:t>
      </w:r>
      <w:r w:rsidRPr="00B12B67">
        <w:rPr>
          <w:sz w:val="20"/>
          <w:lang w:val="en-NZ"/>
        </w:rPr>
        <w:t>could</w:t>
      </w:r>
      <w:r w:rsidRPr="00B12B67">
        <w:rPr>
          <w:spacing w:val="-2"/>
          <w:sz w:val="20"/>
          <w:lang w:val="en-NZ"/>
        </w:rPr>
        <w:t xml:space="preserve"> </w:t>
      </w:r>
      <w:r w:rsidRPr="00B12B67">
        <w:rPr>
          <w:sz w:val="20"/>
          <w:lang w:val="en-NZ"/>
        </w:rPr>
        <w:t>affect</w:t>
      </w:r>
      <w:r w:rsidRPr="00B12B67">
        <w:rPr>
          <w:spacing w:val="-5"/>
          <w:sz w:val="20"/>
          <w:lang w:val="en-NZ"/>
        </w:rPr>
        <w:t xml:space="preserve"> </w:t>
      </w:r>
      <w:r w:rsidRPr="00B12B67">
        <w:rPr>
          <w:sz w:val="20"/>
          <w:lang w:val="en-NZ"/>
        </w:rPr>
        <w:t>the</w:t>
      </w:r>
      <w:r w:rsidRPr="00B12B67">
        <w:rPr>
          <w:spacing w:val="-7"/>
          <w:sz w:val="20"/>
          <w:lang w:val="en-NZ"/>
        </w:rPr>
        <w:t xml:space="preserve"> </w:t>
      </w:r>
      <w:r w:rsidRPr="00B12B67">
        <w:rPr>
          <w:sz w:val="20"/>
          <w:lang w:val="en-NZ"/>
        </w:rPr>
        <w:t>decision</w:t>
      </w:r>
      <w:r w:rsidRPr="00B12B67">
        <w:rPr>
          <w:spacing w:val="-2"/>
          <w:sz w:val="20"/>
          <w:lang w:val="en-NZ"/>
        </w:rPr>
        <w:t xml:space="preserve"> </w:t>
      </w:r>
      <w:r w:rsidRPr="00B12B67">
        <w:rPr>
          <w:sz w:val="20"/>
          <w:lang w:val="en-NZ"/>
        </w:rPr>
        <w:t>to</w:t>
      </w:r>
      <w:r w:rsidRPr="00B12B67">
        <w:rPr>
          <w:spacing w:val="-5"/>
          <w:sz w:val="20"/>
          <w:lang w:val="en-NZ"/>
        </w:rPr>
        <w:t xml:space="preserve"> </w:t>
      </w:r>
      <w:r w:rsidRPr="00B12B67">
        <w:rPr>
          <w:sz w:val="20"/>
          <w:lang w:val="en-NZ"/>
        </w:rPr>
        <w:t>employ</w:t>
      </w:r>
      <w:r w:rsidRPr="00B12B67">
        <w:rPr>
          <w:spacing w:val="-3"/>
          <w:sz w:val="20"/>
          <w:lang w:val="en-NZ"/>
        </w:rPr>
        <w:t xml:space="preserve"> </w:t>
      </w:r>
      <w:r w:rsidRPr="00B12B67">
        <w:rPr>
          <w:sz w:val="20"/>
          <w:lang w:val="en-NZ"/>
        </w:rPr>
        <w:t>me.</w:t>
      </w:r>
    </w:p>
    <w:p w:rsidRPr="00B12B67" w:rsidR="0024212B" w:rsidRDefault="008B543A" w14:paraId="370F72AB" w14:textId="77777777">
      <w:pPr>
        <w:pStyle w:val="ListParagraph"/>
        <w:numPr>
          <w:ilvl w:val="0"/>
          <w:numId w:val="1"/>
        </w:numPr>
        <w:tabs>
          <w:tab w:val="left" w:pos="1491"/>
          <w:tab w:val="left" w:pos="1492"/>
        </w:tabs>
        <w:spacing w:before="5" w:line="253" w:lineRule="exact"/>
        <w:rPr>
          <w:sz w:val="20"/>
          <w:lang w:val="en-NZ"/>
        </w:rPr>
      </w:pPr>
      <w:r w:rsidRPr="00B12B67">
        <w:rPr>
          <w:sz w:val="20"/>
          <w:lang w:val="en-NZ"/>
        </w:rPr>
        <w:t>I am, and will remain, able to work legally in New</w:t>
      </w:r>
      <w:r w:rsidRPr="00B12B67">
        <w:rPr>
          <w:spacing w:val="-22"/>
          <w:sz w:val="20"/>
          <w:lang w:val="en-NZ"/>
        </w:rPr>
        <w:t xml:space="preserve"> </w:t>
      </w:r>
      <w:r w:rsidRPr="00B12B67">
        <w:rPr>
          <w:sz w:val="20"/>
          <w:lang w:val="en-NZ"/>
        </w:rPr>
        <w:t>Zealand.</w:t>
      </w:r>
    </w:p>
    <w:p w:rsidRPr="00B12B67" w:rsidR="0024212B" w:rsidRDefault="008B543A" w14:paraId="66AEC8FC" w14:textId="77777777">
      <w:pPr>
        <w:pStyle w:val="ListParagraph"/>
        <w:numPr>
          <w:ilvl w:val="0"/>
          <w:numId w:val="1"/>
        </w:numPr>
        <w:tabs>
          <w:tab w:val="left" w:pos="1491"/>
          <w:tab w:val="left" w:pos="1492"/>
        </w:tabs>
        <w:ind w:right="1055"/>
        <w:rPr>
          <w:sz w:val="20"/>
          <w:lang w:val="en-NZ"/>
        </w:rPr>
      </w:pPr>
      <w:r w:rsidRPr="00B12B67">
        <w:rPr>
          <w:sz w:val="20"/>
          <w:lang w:val="en-NZ"/>
        </w:rPr>
        <w:t>I agree to be bound by these terms of employment and any policies and procedures as implemented by the Employer from time</w:t>
      </w:r>
      <w:r w:rsidRPr="00B12B67">
        <w:rPr>
          <w:spacing w:val="-3"/>
          <w:sz w:val="20"/>
          <w:lang w:val="en-NZ"/>
        </w:rPr>
        <w:t xml:space="preserve"> </w:t>
      </w:r>
      <w:r w:rsidRPr="00B12B67">
        <w:rPr>
          <w:spacing w:val="2"/>
          <w:sz w:val="20"/>
          <w:lang w:val="en-NZ"/>
        </w:rPr>
        <w:t>to</w:t>
      </w:r>
      <w:r w:rsidRPr="00B12B67" w:rsidR="00EE380E">
        <w:rPr>
          <w:spacing w:val="2"/>
          <w:sz w:val="20"/>
          <w:lang w:val="en-NZ"/>
        </w:rPr>
        <w:t xml:space="preserve"> </w:t>
      </w:r>
      <w:r w:rsidRPr="00B12B67">
        <w:rPr>
          <w:spacing w:val="2"/>
          <w:sz w:val="20"/>
          <w:lang w:val="en-NZ"/>
        </w:rPr>
        <w:t>time.</w:t>
      </w:r>
    </w:p>
    <w:p w:rsidRPr="00B12B67" w:rsidR="0024212B" w:rsidRDefault="0024212B" w14:paraId="5A615498" w14:textId="77777777">
      <w:pPr>
        <w:pStyle w:val="BodyText"/>
        <w:rPr>
          <w:lang w:val="en-NZ"/>
        </w:rPr>
      </w:pPr>
    </w:p>
    <w:p w:rsidRPr="00B12B67" w:rsidR="0024212B" w:rsidRDefault="0024212B" w14:paraId="62F73E62" w14:textId="77777777">
      <w:pPr>
        <w:pStyle w:val="BodyText"/>
        <w:spacing w:before="1"/>
        <w:rPr>
          <w:sz w:val="15"/>
          <w:lang w:val="en-NZ"/>
        </w:rPr>
      </w:pPr>
    </w:p>
    <w:p w:rsidRPr="00B12B67" w:rsidR="0024212B" w:rsidRDefault="008B543A" w14:paraId="42211669" w14:textId="77777777">
      <w:pPr>
        <w:pStyle w:val="BodyText"/>
        <w:tabs>
          <w:tab w:val="left" w:pos="4119"/>
          <w:tab w:val="left" w:pos="5559"/>
          <w:tab w:val="left" w:pos="7472"/>
        </w:tabs>
        <w:spacing w:before="59"/>
        <w:ind w:left="1086"/>
        <w:rPr>
          <w:lang w:val="en-NZ"/>
        </w:rPr>
      </w:pPr>
      <w:r w:rsidRPr="00B12B67">
        <w:rPr>
          <w:lang w:val="en-NZ"/>
        </w:rPr>
        <w:t>Signed</w:t>
      </w:r>
      <w:r w:rsidRPr="00B12B67">
        <w:rPr>
          <w:spacing w:val="-1"/>
          <w:lang w:val="en-NZ"/>
        </w:rPr>
        <w:t xml:space="preserve"> </w:t>
      </w:r>
      <w:r w:rsidRPr="00B12B67">
        <w:rPr>
          <w:lang w:val="en-NZ"/>
        </w:rPr>
        <w:t>by:</w:t>
      </w:r>
      <w:r w:rsidRPr="00B12B67">
        <w:rPr>
          <w:u w:val="single"/>
          <w:lang w:val="en-NZ"/>
        </w:rPr>
        <w:t xml:space="preserve"> </w:t>
      </w:r>
      <w:r w:rsidRPr="00B12B67">
        <w:rPr>
          <w:u w:val="single"/>
          <w:lang w:val="en-NZ"/>
        </w:rPr>
        <w:tab/>
      </w:r>
      <w:r w:rsidRPr="00B12B67">
        <w:rPr>
          <w:lang w:val="en-NZ"/>
        </w:rPr>
        <w:tab/>
      </w:r>
      <w:r w:rsidRPr="00B12B67">
        <w:rPr>
          <w:lang w:val="en-NZ"/>
        </w:rPr>
        <w:t xml:space="preserve">Date: </w:t>
      </w:r>
      <w:r w:rsidRPr="00B12B67">
        <w:rPr>
          <w:w w:val="99"/>
          <w:u w:val="single"/>
          <w:lang w:val="en-NZ"/>
        </w:rPr>
        <w:t xml:space="preserve"> </w:t>
      </w:r>
      <w:r w:rsidRPr="00B12B67">
        <w:rPr>
          <w:u w:val="single"/>
          <w:lang w:val="en-NZ"/>
        </w:rPr>
        <w:tab/>
      </w:r>
    </w:p>
    <w:p w:rsidRPr="00B12B67" w:rsidR="0024212B" w:rsidRDefault="0024212B" w14:paraId="0A6587B3" w14:textId="77777777">
      <w:pPr>
        <w:rPr>
          <w:lang w:val="en-NZ"/>
        </w:rPr>
        <w:sectPr w:rsidRPr="00B12B67" w:rsidR="0024212B" w:rsidSect="00787F44">
          <w:pgSz w:w="11920" w:h="16850" w:orient="portrait"/>
          <w:pgMar w:top="1580" w:right="1180" w:bottom="1320" w:left="1160" w:header="0" w:footer="1138" w:gutter="0"/>
          <w:cols w:space="720"/>
        </w:sectPr>
      </w:pPr>
    </w:p>
    <w:p w:rsidRPr="00B12B67" w:rsidR="0024212B" w:rsidRDefault="008B543A" w14:paraId="7413916D" w14:textId="77777777">
      <w:pPr>
        <w:spacing w:before="18"/>
        <w:ind w:left="520"/>
        <w:rPr>
          <w:b/>
          <w:sz w:val="28"/>
          <w:lang w:val="en-NZ"/>
        </w:rPr>
      </w:pPr>
      <w:r w:rsidRPr="00B12B67">
        <w:rPr>
          <w:b/>
          <w:sz w:val="28"/>
          <w:lang w:val="en-NZ"/>
        </w:rPr>
        <w:t>SCHEDULE 1</w:t>
      </w:r>
    </w:p>
    <w:p w:rsidRPr="00B12B67" w:rsidR="0024212B" w:rsidRDefault="0024212B" w14:paraId="2DBEF3AA" w14:textId="77777777">
      <w:pPr>
        <w:pStyle w:val="BodyText"/>
        <w:rPr>
          <w:b/>
          <w:sz w:val="28"/>
          <w:lang w:val="en-NZ"/>
        </w:rPr>
      </w:pPr>
    </w:p>
    <w:p w:rsidRPr="00B12B67" w:rsidR="0024212B" w:rsidRDefault="008B543A" w14:paraId="11969E59" w14:textId="4FDA21BA">
      <w:pPr>
        <w:ind w:left="520"/>
        <w:rPr>
          <w:sz w:val="28"/>
          <w:lang w:val="en-NZ"/>
        </w:rPr>
      </w:pPr>
      <w:r w:rsidRPr="00B12B67">
        <w:rPr>
          <w:sz w:val="28"/>
          <w:lang w:val="en-NZ"/>
        </w:rPr>
        <w:t>[</w:t>
      </w:r>
      <w:r w:rsidR="00C659BF">
        <w:rPr>
          <w:sz w:val="28"/>
          <w:highlight w:val="magenta"/>
          <w:lang w:val="en-NZ"/>
        </w:rPr>
        <w:t>see attached J</w:t>
      </w:r>
      <w:r w:rsidRPr="001D7A52">
        <w:rPr>
          <w:sz w:val="28"/>
          <w:highlight w:val="magenta"/>
          <w:lang w:val="en-NZ"/>
        </w:rPr>
        <w:t>ob Description</w:t>
      </w:r>
      <w:r w:rsidRPr="00B12B67">
        <w:rPr>
          <w:sz w:val="28"/>
          <w:lang w:val="en-NZ"/>
        </w:rPr>
        <w:t>]</w:t>
      </w:r>
    </w:p>
    <w:p w:rsidRPr="00B12B67" w:rsidR="0024212B" w:rsidRDefault="0024212B" w14:paraId="5A456AC9" w14:textId="77777777">
      <w:pPr>
        <w:rPr>
          <w:sz w:val="28"/>
          <w:lang w:val="en-NZ"/>
        </w:rPr>
        <w:sectPr w:rsidRPr="00B12B67" w:rsidR="0024212B" w:rsidSect="00787F44">
          <w:pgSz w:w="11920" w:h="16850" w:orient="portrait"/>
          <w:pgMar w:top="1560" w:right="1180" w:bottom="1320" w:left="1160" w:header="0" w:footer="1138" w:gutter="0"/>
          <w:cols w:space="720"/>
        </w:sectPr>
      </w:pPr>
    </w:p>
    <w:p w:rsidRPr="00B12B67" w:rsidR="0024212B" w:rsidRDefault="0024212B" w14:paraId="341E9289" w14:textId="77777777">
      <w:pPr>
        <w:pStyle w:val="BodyText"/>
        <w:spacing w:before="3"/>
        <w:rPr>
          <w:lang w:val="en-NZ"/>
        </w:rPr>
      </w:pPr>
    </w:p>
    <w:p w:rsidRPr="00B12B67" w:rsidR="0024212B" w:rsidRDefault="008B543A" w14:paraId="13E872BB" w14:textId="77777777">
      <w:pPr>
        <w:pStyle w:val="Heading2"/>
        <w:spacing w:before="59"/>
        <w:ind w:left="1409" w:right="1419"/>
        <w:jc w:val="center"/>
        <w:rPr>
          <w:lang w:val="en-NZ"/>
        </w:rPr>
      </w:pPr>
      <w:bookmarkStart w:name="DECLARATION" w:id="36"/>
      <w:bookmarkEnd w:id="36"/>
      <w:r w:rsidRPr="00B12B67">
        <w:rPr>
          <w:u w:val="single"/>
          <w:lang w:val="en-NZ"/>
        </w:rPr>
        <w:t>DECLARATION</w:t>
      </w:r>
    </w:p>
    <w:p w:rsidRPr="00B12B67" w:rsidR="0024212B" w:rsidRDefault="0024212B" w14:paraId="5786250F" w14:textId="77777777">
      <w:pPr>
        <w:pStyle w:val="BodyText"/>
        <w:rPr>
          <w:b/>
          <w:lang w:val="en-NZ"/>
        </w:rPr>
      </w:pPr>
    </w:p>
    <w:p w:rsidRPr="00B12B67" w:rsidR="0024212B" w:rsidRDefault="0024212B" w14:paraId="504881F8" w14:textId="77777777">
      <w:pPr>
        <w:pStyle w:val="BodyText"/>
        <w:spacing w:before="9"/>
        <w:rPr>
          <w:b/>
          <w:sz w:val="14"/>
          <w:lang w:val="en-NZ"/>
        </w:rPr>
      </w:pPr>
    </w:p>
    <w:p w:rsidRPr="00B12B67" w:rsidR="0024212B" w:rsidRDefault="008B543A" w14:paraId="08AEF8EA" w14:textId="77777777">
      <w:pPr>
        <w:spacing w:before="59"/>
        <w:ind w:left="280"/>
        <w:rPr>
          <w:b/>
          <w:sz w:val="20"/>
          <w:lang w:val="en-NZ"/>
        </w:rPr>
      </w:pPr>
      <w:r w:rsidRPr="00806184">
        <w:rPr>
          <w:b/>
          <w:sz w:val="20"/>
          <w:lang w:val="en-NZ"/>
        </w:rPr>
        <w:t>[</w:t>
      </w:r>
      <w:r w:rsidRPr="00017FC9">
        <w:rPr>
          <w:b/>
          <w:sz w:val="20"/>
          <w:highlight w:val="cyan"/>
          <w:shd w:val="clear" w:color="auto" w:fill="FFFF00"/>
          <w:lang w:val="en-NZ"/>
        </w:rPr>
        <w:t>legal name of employer</w:t>
      </w:r>
      <w:r w:rsidRPr="00B12B67">
        <w:rPr>
          <w:b/>
          <w:sz w:val="20"/>
          <w:lang w:val="en-NZ"/>
        </w:rPr>
        <w:t xml:space="preserve">] </w:t>
      </w:r>
      <w:r w:rsidRPr="00B12B67">
        <w:rPr>
          <w:sz w:val="20"/>
          <w:lang w:val="en-NZ"/>
        </w:rPr>
        <w:t xml:space="preserve">offers this employment agreement to </w:t>
      </w:r>
      <w:r w:rsidRPr="00B12B67">
        <w:rPr>
          <w:b/>
          <w:sz w:val="20"/>
          <w:lang w:val="en-NZ"/>
        </w:rPr>
        <w:t>[</w:t>
      </w:r>
      <w:r w:rsidRPr="00B12B67">
        <w:rPr>
          <w:b/>
          <w:sz w:val="20"/>
          <w:shd w:val="clear" w:color="auto" w:fill="FFFF00"/>
          <w:lang w:val="en-NZ"/>
        </w:rPr>
        <w:t>full name of employee</w:t>
      </w:r>
      <w:r w:rsidRPr="00B12B67">
        <w:rPr>
          <w:b/>
          <w:sz w:val="20"/>
          <w:lang w:val="en-NZ"/>
        </w:rPr>
        <w:t>]:</w:t>
      </w:r>
    </w:p>
    <w:p w:rsidRPr="00B12B67" w:rsidR="0024212B" w:rsidRDefault="0024212B" w14:paraId="3B8FD91D" w14:textId="77777777">
      <w:pPr>
        <w:pStyle w:val="BodyText"/>
        <w:rPr>
          <w:b/>
          <w:lang w:val="en-NZ"/>
        </w:rPr>
      </w:pPr>
    </w:p>
    <w:p w:rsidRPr="00B12B67" w:rsidR="0024212B" w:rsidRDefault="0024212B" w14:paraId="1888F88B" w14:textId="77777777">
      <w:pPr>
        <w:pStyle w:val="BodyText"/>
        <w:rPr>
          <w:b/>
          <w:lang w:val="en-NZ"/>
        </w:rPr>
      </w:pPr>
    </w:p>
    <w:p w:rsidRPr="00B12B67" w:rsidR="0024212B" w:rsidRDefault="0024212B" w14:paraId="59B39927" w14:textId="77777777">
      <w:pPr>
        <w:pStyle w:val="BodyText"/>
        <w:spacing w:before="5"/>
        <w:rPr>
          <w:b/>
          <w:sz w:val="29"/>
          <w:lang w:val="en-NZ"/>
        </w:rPr>
      </w:pPr>
    </w:p>
    <w:p w:rsidRPr="00B12B67" w:rsidR="0024212B" w:rsidRDefault="008B543A" w14:paraId="5A0750E5" w14:textId="77777777">
      <w:pPr>
        <w:pStyle w:val="BodyText"/>
        <w:tabs>
          <w:tab w:val="left" w:pos="3877"/>
          <w:tab w:val="left" w:pos="5641"/>
        </w:tabs>
        <w:spacing w:before="1" w:line="355" w:lineRule="auto"/>
        <w:ind w:left="280" w:right="3828"/>
        <w:rPr>
          <w:lang w:val="en-NZ"/>
        </w:rPr>
      </w:pPr>
      <w:r w:rsidRPr="00B12B67">
        <w:rPr>
          <w:spacing w:val="-3"/>
          <w:lang w:val="en-NZ"/>
        </w:rPr>
        <w:t>Signed</w:t>
      </w:r>
      <w:r w:rsidRPr="00B12B67">
        <w:rPr>
          <w:spacing w:val="-10"/>
          <w:lang w:val="en-NZ"/>
        </w:rPr>
        <w:t xml:space="preserve"> </w:t>
      </w:r>
      <w:r w:rsidRPr="00B12B67">
        <w:rPr>
          <w:lang w:val="en-NZ"/>
        </w:rPr>
        <w:t>by</w:t>
      </w:r>
      <w:r w:rsidRPr="00B12B67">
        <w:rPr>
          <w:u w:val="single"/>
          <w:lang w:val="en-NZ"/>
        </w:rPr>
        <w:t xml:space="preserve"> </w:t>
      </w:r>
      <w:r w:rsidRPr="00B12B67">
        <w:rPr>
          <w:u w:val="single"/>
          <w:lang w:val="en-NZ"/>
        </w:rPr>
        <w:tab/>
      </w:r>
      <w:r w:rsidRPr="00B12B67">
        <w:rPr>
          <w:spacing w:val="-3"/>
          <w:lang w:val="en-NZ"/>
        </w:rPr>
        <w:t>Date:</w:t>
      </w:r>
      <w:r w:rsidRPr="00B12B67">
        <w:rPr>
          <w:spacing w:val="-3"/>
          <w:u w:val="single"/>
          <w:lang w:val="en-NZ"/>
        </w:rPr>
        <w:t xml:space="preserve"> </w:t>
      </w:r>
      <w:r w:rsidRPr="00B12B67">
        <w:rPr>
          <w:spacing w:val="-3"/>
          <w:u w:val="single"/>
          <w:lang w:val="en-NZ"/>
        </w:rPr>
        <w:tab/>
      </w:r>
      <w:r w:rsidRPr="00B12B67">
        <w:rPr>
          <w:spacing w:val="-18"/>
          <w:lang w:val="en-NZ"/>
        </w:rPr>
        <w:t xml:space="preserve">_ </w:t>
      </w:r>
      <w:r w:rsidRPr="00B12B67">
        <w:rPr>
          <w:spacing w:val="-5"/>
          <w:lang w:val="en-NZ"/>
        </w:rPr>
        <w:t>Name:</w:t>
      </w:r>
    </w:p>
    <w:p w:rsidRPr="00B12B67" w:rsidR="0024212B" w:rsidRDefault="008B543A" w14:paraId="65B75853" w14:textId="6259B039">
      <w:pPr>
        <w:spacing w:before="4"/>
        <w:ind w:left="280"/>
        <w:rPr>
          <w:sz w:val="20"/>
          <w:lang w:val="en-NZ"/>
        </w:rPr>
      </w:pPr>
      <w:r w:rsidRPr="00B12B67">
        <w:rPr>
          <w:sz w:val="20"/>
          <w:lang w:val="en-NZ"/>
        </w:rPr>
        <w:t xml:space="preserve">(on behalf of </w:t>
      </w:r>
      <w:r w:rsidRPr="002A26EB">
        <w:rPr>
          <w:b/>
          <w:sz w:val="20"/>
          <w:highlight w:val="cyan"/>
          <w:shd w:val="clear" w:color="auto" w:fill="FFFF00"/>
          <w:lang w:val="en-NZ"/>
        </w:rPr>
        <w:t>employer</w:t>
      </w:r>
      <w:r w:rsidRPr="00B12B67">
        <w:rPr>
          <w:sz w:val="20"/>
          <w:lang w:val="en-NZ"/>
        </w:rPr>
        <w:t>)</w:t>
      </w:r>
    </w:p>
    <w:p w:rsidRPr="00B12B67" w:rsidR="0024212B" w:rsidRDefault="0024212B" w14:paraId="45C46103" w14:textId="77777777">
      <w:pPr>
        <w:pStyle w:val="BodyText"/>
        <w:rPr>
          <w:lang w:val="en-NZ"/>
        </w:rPr>
      </w:pPr>
    </w:p>
    <w:p w:rsidRPr="00B12B67" w:rsidR="0024212B" w:rsidRDefault="0024212B" w14:paraId="19CA8968" w14:textId="77777777">
      <w:pPr>
        <w:pStyle w:val="BodyText"/>
        <w:spacing w:before="9"/>
        <w:rPr>
          <w:sz w:val="19"/>
          <w:lang w:val="en-NZ"/>
        </w:rPr>
      </w:pPr>
    </w:p>
    <w:p w:rsidRPr="00B12B67" w:rsidR="0024212B" w:rsidRDefault="008B543A" w14:paraId="0A06220B" w14:textId="77777777">
      <w:pPr>
        <w:pStyle w:val="BodyText"/>
        <w:tabs>
          <w:tab w:val="left" w:pos="3786"/>
        </w:tabs>
        <w:ind w:left="280" w:right="273"/>
        <w:jc w:val="both"/>
        <w:rPr>
          <w:lang w:val="en-NZ"/>
        </w:rPr>
      </w:pPr>
      <w:r w:rsidRPr="00B12B67">
        <w:rPr>
          <w:lang w:val="en-NZ"/>
        </w:rPr>
        <w:t>I,</w:t>
      </w:r>
      <w:r w:rsidRPr="00B12B67">
        <w:rPr>
          <w:u w:val="single"/>
          <w:lang w:val="en-NZ"/>
        </w:rPr>
        <w:t xml:space="preserve"> </w:t>
      </w:r>
      <w:r w:rsidRPr="00B12B67">
        <w:rPr>
          <w:u w:val="single"/>
          <w:lang w:val="en-NZ"/>
        </w:rPr>
        <w:tab/>
      </w:r>
      <w:r w:rsidRPr="00B12B67">
        <w:rPr>
          <w:spacing w:val="-3"/>
          <w:lang w:val="en-NZ"/>
        </w:rPr>
        <w:t>declare</w:t>
      </w:r>
      <w:r w:rsidRPr="00B12B67">
        <w:rPr>
          <w:spacing w:val="-17"/>
          <w:lang w:val="en-NZ"/>
        </w:rPr>
        <w:t xml:space="preserve"> </w:t>
      </w:r>
      <w:r w:rsidRPr="00B12B67">
        <w:rPr>
          <w:spacing w:val="-3"/>
          <w:lang w:val="en-NZ"/>
        </w:rPr>
        <w:t>that</w:t>
      </w:r>
      <w:r w:rsidRPr="00B12B67">
        <w:rPr>
          <w:spacing w:val="-13"/>
          <w:lang w:val="en-NZ"/>
        </w:rPr>
        <w:t xml:space="preserve"> </w:t>
      </w:r>
      <w:r w:rsidRPr="00B12B67">
        <w:rPr>
          <w:lang w:val="en-NZ"/>
        </w:rPr>
        <w:t>I</w:t>
      </w:r>
      <w:r w:rsidRPr="00B12B67">
        <w:rPr>
          <w:spacing w:val="-13"/>
          <w:lang w:val="en-NZ"/>
        </w:rPr>
        <w:t xml:space="preserve"> </w:t>
      </w:r>
      <w:r w:rsidRPr="00B12B67">
        <w:rPr>
          <w:lang w:val="en-NZ"/>
        </w:rPr>
        <w:t>have</w:t>
      </w:r>
      <w:r w:rsidRPr="00B12B67">
        <w:rPr>
          <w:spacing w:val="-14"/>
          <w:lang w:val="en-NZ"/>
        </w:rPr>
        <w:t xml:space="preserve"> </w:t>
      </w:r>
      <w:r w:rsidRPr="00B12B67">
        <w:rPr>
          <w:spacing w:val="-3"/>
          <w:lang w:val="en-NZ"/>
        </w:rPr>
        <w:t>read</w:t>
      </w:r>
      <w:r w:rsidRPr="00B12B67">
        <w:rPr>
          <w:spacing w:val="-12"/>
          <w:lang w:val="en-NZ"/>
        </w:rPr>
        <w:t xml:space="preserve"> </w:t>
      </w:r>
      <w:r w:rsidRPr="00B12B67">
        <w:rPr>
          <w:spacing w:val="-3"/>
          <w:lang w:val="en-NZ"/>
        </w:rPr>
        <w:t>and</w:t>
      </w:r>
      <w:r w:rsidRPr="00B12B67">
        <w:rPr>
          <w:spacing w:val="-16"/>
          <w:lang w:val="en-NZ"/>
        </w:rPr>
        <w:t xml:space="preserve"> </w:t>
      </w:r>
      <w:r w:rsidRPr="00B12B67">
        <w:rPr>
          <w:spacing w:val="-3"/>
          <w:lang w:val="en-NZ"/>
        </w:rPr>
        <w:t>understand</w:t>
      </w:r>
      <w:r w:rsidRPr="00B12B67">
        <w:rPr>
          <w:spacing w:val="-12"/>
          <w:lang w:val="en-NZ"/>
        </w:rPr>
        <w:t xml:space="preserve"> </w:t>
      </w:r>
      <w:r w:rsidRPr="00B12B67">
        <w:rPr>
          <w:lang w:val="en-NZ"/>
        </w:rPr>
        <w:t>the</w:t>
      </w:r>
      <w:r w:rsidRPr="00B12B67">
        <w:rPr>
          <w:spacing w:val="-14"/>
          <w:lang w:val="en-NZ"/>
        </w:rPr>
        <w:t xml:space="preserve"> </w:t>
      </w:r>
      <w:r w:rsidRPr="00B12B67">
        <w:rPr>
          <w:spacing w:val="-3"/>
          <w:lang w:val="en-NZ"/>
        </w:rPr>
        <w:t>conditions</w:t>
      </w:r>
      <w:r w:rsidRPr="00B12B67">
        <w:rPr>
          <w:spacing w:val="-14"/>
          <w:lang w:val="en-NZ"/>
        </w:rPr>
        <w:t xml:space="preserve"> </w:t>
      </w:r>
      <w:r w:rsidRPr="00B12B67">
        <w:rPr>
          <w:lang w:val="en-NZ"/>
        </w:rPr>
        <w:t>of</w:t>
      </w:r>
      <w:r w:rsidRPr="00B12B67">
        <w:rPr>
          <w:spacing w:val="-14"/>
          <w:lang w:val="en-NZ"/>
        </w:rPr>
        <w:t xml:space="preserve"> </w:t>
      </w:r>
      <w:r w:rsidRPr="00B12B67">
        <w:rPr>
          <w:spacing w:val="-3"/>
          <w:lang w:val="en-NZ"/>
        </w:rPr>
        <w:t>employment detailed</w:t>
      </w:r>
      <w:r w:rsidRPr="00B12B67">
        <w:rPr>
          <w:spacing w:val="-13"/>
          <w:lang w:val="en-NZ"/>
        </w:rPr>
        <w:t xml:space="preserve"> </w:t>
      </w:r>
      <w:r w:rsidRPr="00B12B67">
        <w:rPr>
          <w:lang w:val="en-NZ"/>
        </w:rPr>
        <w:t>above</w:t>
      </w:r>
      <w:r w:rsidRPr="00B12B67">
        <w:rPr>
          <w:spacing w:val="-12"/>
          <w:lang w:val="en-NZ"/>
        </w:rPr>
        <w:t xml:space="preserve"> </w:t>
      </w:r>
      <w:r w:rsidRPr="00B12B67">
        <w:rPr>
          <w:lang w:val="en-NZ"/>
        </w:rPr>
        <w:t>and</w:t>
      </w:r>
      <w:r w:rsidRPr="00B12B67">
        <w:rPr>
          <w:spacing w:val="-6"/>
          <w:lang w:val="en-NZ"/>
        </w:rPr>
        <w:t xml:space="preserve"> </w:t>
      </w:r>
      <w:r w:rsidRPr="00B12B67">
        <w:rPr>
          <w:spacing w:val="-3"/>
          <w:lang w:val="en-NZ"/>
        </w:rPr>
        <w:t>accept</w:t>
      </w:r>
      <w:r w:rsidRPr="00B12B67">
        <w:rPr>
          <w:spacing w:val="-9"/>
          <w:lang w:val="en-NZ"/>
        </w:rPr>
        <w:t xml:space="preserve"> </w:t>
      </w:r>
      <w:r w:rsidRPr="00B12B67">
        <w:rPr>
          <w:spacing w:val="-3"/>
          <w:lang w:val="en-NZ"/>
        </w:rPr>
        <w:t>them</w:t>
      </w:r>
      <w:r w:rsidRPr="00B12B67">
        <w:rPr>
          <w:spacing w:val="-13"/>
          <w:lang w:val="en-NZ"/>
        </w:rPr>
        <w:t xml:space="preserve"> </w:t>
      </w:r>
      <w:r w:rsidRPr="00B12B67">
        <w:rPr>
          <w:spacing w:val="-3"/>
          <w:lang w:val="en-NZ"/>
        </w:rPr>
        <w:t>fully.</w:t>
      </w:r>
      <w:r w:rsidRPr="00B12B67">
        <w:rPr>
          <w:spacing w:val="-13"/>
          <w:lang w:val="en-NZ"/>
        </w:rPr>
        <w:t xml:space="preserve"> </w:t>
      </w:r>
      <w:r w:rsidRPr="00B12B67">
        <w:rPr>
          <w:lang w:val="en-NZ"/>
        </w:rPr>
        <w:t>I</w:t>
      </w:r>
      <w:r w:rsidRPr="00B12B67">
        <w:rPr>
          <w:spacing w:val="-7"/>
          <w:lang w:val="en-NZ"/>
        </w:rPr>
        <w:t xml:space="preserve"> </w:t>
      </w:r>
      <w:r w:rsidRPr="00B12B67">
        <w:rPr>
          <w:lang w:val="en-NZ"/>
        </w:rPr>
        <w:t>have</w:t>
      </w:r>
      <w:r w:rsidRPr="00B12B67">
        <w:rPr>
          <w:spacing w:val="-12"/>
          <w:lang w:val="en-NZ"/>
        </w:rPr>
        <w:t xml:space="preserve"> </w:t>
      </w:r>
      <w:r w:rsidRPr="00B12B67">
        <w:rPr>
          <w:spacing w:val="-3"/>
          <w:lang w:val="en-NZ"/>
        </w:rPr>
        <w:t>been</w:t>
      </w:r>
      <w:r w:rsidRPr="00B12B67">
        <w:rPr>
          <w:spacing w:val="-6"/>
          <w:lang w:val="en-NZ"/>
        </w:rPr>
        <w:t xml:space="preserve"> </w:t>
      </w:r>
      <w:r w:rsidRPr="00B12B67">
        <w:rPr>
          <w:spacing w:val="-4"/>
          <w:lang w:val="en-NZ"/>
        </w:rPr>
        <w:t>advised</w:t>
      </w:r>
      <w:r w:rsidRPr="00B12B67">
        <w:rPr>
          <w:spacing w:val="-9"/>
          <w:lang w:val="en-NZ"/>
        </w:rPr>
        <w:t xml:space="preserve"> </w:t>
      </w:r>
      <w:r w:rsidRPr="00B12B67">
        <w:rPr>
          <w:lang w:val="en-NZ"/>
        </w:rPr>
        <w:t>of</w:t>
      </w:r>
      <w:r w:rsidRPr="00B12B67">
        <w:rPr>
          <w:spacing w:val="-10"/>
          <w:lang w:val="en-NZ"/>
        </w:rPr>
        <w:t xml:space="preserve"> </w:t>
      </w:r>
      <w:r w:rsidRPr="00B12B67">
        <w:rPr>
          <w:lang w:val="en-NZ"/>
        </w:rPr>
        <w:t>the</w:t>
      </w:r>
      <w:r w:rsidRPr="00B12B67">
        <w:rPr>
          <w:spacing w:val="-9"/>
          <w:lang w:val="en-NZ"/>
        </w:rPr>
        <w:t xml:space="preserve"> </w:t>
      </w:r>
      <w:r w:rsidRPr="00B12B67">
        <w:rPr>
          <w:spacing w:val="-3"/>
          <w:lang w:val="en-NZ"/>
        </w:rPr>
        <w:t>right</w:t>
      </w:r>
      <w:r w:rsidRPr="00B12B67">
        <w:rPr>
          <w:spacing w:val="-9"/>
          <w:lang w:val="en-NZ"/>
        </w:rPr>
        <w:t xml:space="preserve"> </w:t>
      </w:r>
      <w:r w:rsidRPr="00B12B67">
        <w:rPr>
          <w:lang w:val="en-NZ"/>
        </w:rPr>
        <w:t>to</w:t>
      </w:r>
      <w:r w:rsidRPr="00B12B67">
        <w:rPr>
          <w:spacing w:val="-9"/>
          <w:lang w:val="en-NZ"/>
        </w:rPr>
        <w:t xml:space="preserve"> </w:t>
      </w:r>
      <w:r w:rsidRPr="00B12B67">
        <w:rPr>
          <w:spacing w:val="-3"/>
          <w:lang w:val="en-NZ"/>
        </w:rPr>
        <w:t>seek</w:t>
      </w:r>
      <w:r w:rsidRPr="00B12B67">
        <w:rPr>
          <w:spacing w:val="-9"/>
          <w:lang w:val="en-NZ"/>
        </w:rPr>
        <w:t xml:space="preserve"> </w:t>
      </w:r>
      <w:r w:rsidRPr="00B12B67">
        <w:rPr>
          <w:spacing w:val="-3"/>
          <w:lang w:val="en-NZ"/>
        </w:rPr>
        <w:t>independent</w:t>
      </w:r>
      <w:r w:rsidRPr="00B12B67">
        <w:rPr>
          <w:spacing w:val="-13"/>
          <w:lang w:val="en-NZ"/>
        </w:rPr>
        <w:t xml:space="preserve"> </w:t>
      </w:r>
      <w:r w:rsidRPr="00B12B67">
        <w:rPr>
          <w:spacing w:val="-3"/>
          <w:lang w:val="en-NZ"/>
        </w:rPr>
        <w:t>advice</w:t>
      </w:r>
      <w:r w:rsidRPr="00B12B67">
        <w:rPr>
          <w:spacing w:val="-12"/>
          <w:lang w:val="en-NZ"/>
        </w:rPr>
        <w:t xml:space="preserve"> </w:t>
      </w:r>
      <w:r w:rsidRPr="00B12B67">
        <w:rPr>
          <w:lang w:val="en-NZ"/>
        </w:rPr>
        <w:t>in</w:t>
      </w:r>
      <w:r w:rsidRPr="00B12B67">
        <w:rPr>
          <w:spacing w:val="-4"/>
          <w:lang w:val="en-NZ"/>
        </w:rPr>
        <w:t xml:space="preserve"> relation</w:t>
      </w:r>
      <w:r w:rsidRPr="00B12B67">
        <w:rPr>
          <w:spacing w:val="-8"/>
          <w:lang w:val="en-NZ"/>
        </w:rPr>
        <w:t xml:space="preserve"> </w:t>
      </w:r>
      <w:r w:rsidRPr="00B12B67">
        <w:rPr>
          <w:lang w:val="en-NZ"/>
        </w:rPr>
        <w:t>to</w:t>
      </w:r>
      <w:r w:rsidRPr="00B12B67">
        <w:rPr>
          <w:spacing w:val="-9"/>
          <w:lang w:val="en-NZ"/>
        </w:rPr>
        <w:t xml:space="preserve"> </w:t>
      </w:r>
      <w:r w:rsidRPr="00B12B67">
        <w:rPr>
          <w:lang w:val="en-NZ"/>
        </w:rPr>
        <w:t xml:space="preserve">this </w:t>
      </w:r>
      <w:r w:rsidRPr="00B12B67" w:rsidR="0019573D">
        <w:rPr>
          <w:spacing w:val="-3"/>
          <w:lang w:val="en-NZ"/>
        </w:rPr>
        <w:t>agreement and</w:t>
      </w:r>
      <w:r w:rsidRPr="00B12B67">
        <w:rPr>
          <w:spacing w:val="-9"/>
          <w:lang w:val="en-NZ"/>
        </w:rPr>
        <w:t xml:space="preserve"> </w:t>
      </w:r>
      <w:r w:rsidRPr="00B12B67">
        <w:rPr>
          <w:spacing w:val="-3"/>
          <w:lang w:val="en-NZ"/>
        </w:rPr>
        <w:t>have</w:t>
      </w:r>
      <w:r w:rsidRPr="00B12B67">
        <w:rPr>
          <w:spacing w:val="-10"/>
          <w:lang w:val="en-NZ"/>
        </w:rPr>
        <w:t xml:space="preserve"> </w:t>
      </w:r>
      <w:r w:rsidRPr="00B12B67">
        <w:rPr>
          <w:spacing w:val="-3"/>
          <w:lang w:val="en-NZ"/>
        </w:rPr>
        <w:t>been</w:t>
      </w:r>
      <w:r w:rsidRPr="00B12B67">
        <w:rPr>
          <w:spacing w:val="-11"/>
          <w:lang w:val="en-NZ"/>
        </w:rPr>
        <w:t xml:space="preserve"> </w:t>
      </w:r>
      <w:r w:rsidRPr="00B12B67">
        <w:rPr>
          <w:spacing w:val="-3"/>
          <w:lang w:val="en-NZ"/>
        </w:rPr>
        <w:t>allowed</w:t>
      </w:r>
      <w:r w:rsidRPr="00B12B67">
        <w:rPr>
          <w:spacing w:val="-9"/>
          <w:lang w:val="en-NZ"/>
        </w:rPr>
        <w:t xml:space="preserve"> </w:t>
      </w:r>
      <w:r w:rsidRPr="00B12B67">
        <w:rPr>
          <w:spacing w:val="-3"/>
          <w:lang w:val="en-NZ"/>
        </w:rPr>
        <w:t>reasonable</w:t>
      </w:r>
      <w:r w:rsidRPr="00B12B67">
        <w:rPr>
          <w:spacing w:val="-13"/>
          <w:lang w:val="en-NZ"/>
        </w:rPr>
        <w:t xml:space="preserve"> </w:t>
      </w:r>
      <w:r w:rsidRPr="00B12B67">
        <w:rPr>
          <w:spacing w:val="-3"/>
          <w:lang w:val="en-NZ"/>
        </w:rPr>
        <w:t>time</w:t>
      </w:r>
      <w:r w:rsidRPr="00B12B67">
        <w:rPr>
          <w:spacing w:val="-10"/>
          <w:lang w:val="en-NZ"/>
        </w:rPr>
        <w:t xml:space="preserve"> </w:t>
      </w:r>
      <w:r w:rsidRPr="00B12B67">
        <w:rPr>
          <w:lang w:val="en-NZ"/>
        </w:rPr>
        <w:t>to</w:t>
      </w:r>
      <w:r w:rsidRPr="00B12B67">
        <w:rPr>
          <w:spacing w:val="-9"/>
          <w:lang w:val="en-NZ"/>
        </w:rPr>
        <w:t xml:space="preserve"> </w:t>
      </w:r>
      <w:r w:rsidRPr="00B12B67">
        <w:rPr>
          <w:lang w:val="en-NZ"/>
        </w:rPr>
        <w:t>do</w:t>
      </w:r>
      <w:r w:rsidRPr="00B12B67">
        <w:rPr>
          <w:spacing w:val="-9"/>
          <w:lang w:val="en-NZ"/>
        </w:rPr>
        <w:t xml:space="preserve"> </w:t>
      </w:r>
      <w:r w:rsidRPr="00B12B67">
        <w:rPr>
          <w:spacing w:val="-2"/>
          <w:lang w:val="en-NZ"/>
        </w:rPr>
        <w:t>so.</w:t>
      </w:r>
    </w:p>
    <w:p w:rsidRPr="00B12B67" w:rsidR="0024212B" w:rsidRDefault="0024212B" w14:paraId="2854A982" w14:textId="77777777">
      <w:pPr>
        <w:pStyle w:val="BodyText"/>
        <w:rPr>
          <w:lang w:val="en-NZ"/>
        </w:rPr>
      </w:pPr>
    </w:p>
    <w:p w:rsidRPr="00B12B67" w:rsidR="0024212B" w:rsidRDefault="0024212B" w14:paraId="52F7ABD4" w14:textId="77777777">
      <w:pPr>
        <w:pStyle w:val="BodyText"/>
        <w:rPr>
          <w:lang w:val="en-NZ"/>
        </w:rPr>
      </w:pPr>
    </w:p>
    <w:p w:rsidRPr="00B12B67" w:rsidR="0024212B" w:rsidRDefault="0024212B" w14:paraId="0287C86C" w14:textId="77777777">
      <w:pPr>
        <w:pStyle w:val="BodyText"/>
        <w:spacing w:before="5"/>
        <w:rPr>
          <w:sz w:val="29"/>
          <w:lang w:val="en-NZ"/>
        </w:rPr>
      </w:pPr>
    </w:p>
    <w:p w:rsidRPr="00B12B67" w:rsidR="0024212B" w:rsidRDefault="008B543A" w14:paraId="2E2099FF" w14:textId="77777777">
      <w:pPr>
        <w:pStyle w:val="BodyText"/>
        <w:tabs>
          <w:tab w:val="left" w:pos="3877"/>
          <w:tab w:val="left" w:pos="5641"/>
        </w:tabs>
        <w:spacing w:line="357" w:lineRule="auto"/>
        <w:ind w:left="280" w:right="3828"/>
        <w:rPr>
          <w:lang w:val="en-NZ"/>
        </w:rPr>
      </w:pPr>
      <w:r w:rsidRPr="00B12B67">
        <w:rPr>
          <w:spacing w:val="-3"/>
          <w:lang w:val="en-NZ"/>
        </w:rPr>
        <w:t>Signed</w:t>
      </w:r>
      <w:r w:rsidRPr="00B12B67">
        <w:rPr>
          <w:spacing w:val="-10"/>
          <w:lang w:val="en-NZ"/>
        </w:rPr>
        <w:t xml:space="preserve"> </w:t>
      </w:r>
      <w:r w:rsidRPr="00B12B67">
        <w:rPr>
          <w:lang w:val="en-NZ"/>
        </w:rPr>
        <w:t>by</w:t>
      </w:r>
      <w:r w:rsidRPr="00B12B67">
        <w:rPr>
          <w:u w:val="single"/>
          <w:lang w:val="en-NZ"/>
        </w:rPr>
        <w:t xml:space="preserve"> </w:t>
      </w:r>
      <w:r w:rsidRPr="00B12B67">
        <w:rPr>
          <w:u w:val="single"/>
          <w:lang w:val="en-NZ"/>
        </w:rPr>
        <w:tab/>
      </w:r>
      <w:r w:rsidRPr="00B12B67">
        <w:rPr>
          <w:spacing w:val="-3"/>
          <w:lang w:val="en-NZ"/>
        </w:rPr>
        <w:t>Date:</w:t>
      </w:r>
      <w:r w:rsidRPr="00B12B67">
        <w:rPr>
          <w:spacing w:val="-3"/>
          <w:u w:val="single"/>
          <w:lang w:val="en-NZ"/>
        </w:rPr>
        <w:t xml:space="preserve"> </w:t>
      </w:r>
      <w:r w:rsidRPr="00B12B67">
        <w:rPr>
          <w:spacing w:val="-3"/>
          <w:u w:val="single"/>
          <w:lang w:val="en-NZ"/>
        </w:rPr>
        <w:tab/>
      </w:r>
      <w:r w:rsidRPr="00B12B67">
        <w:rPr>
          <w:spacing w:val="-18"/>
          <w:lang w:val="en-NZ"/>
        </w:rPr>
        <w:t xml:space="preserve">_ </w:t>
      </w:r>
      <w:r w:rsidRPr="00B12B67">
        <w:rPr>
          <w:lang w:val="en-NZ"/>
        </w:rPr>
        <w:t>(the</w:t>
      </w:r>
      <w:r w:rsidRPr="00B12B67">
        <w:rPr>
          <w:spacing w:val="-2"/>
          <w:lang w:val="en-NZ"/>
        </w:rPr>
        <w:t xml:space="preserve"> </w:t>
      </w:r>
      <w:r w:rsidRPr="00B12B67">
        <w:rPr>
          <w:lang w:val="en-NZ"/>
        </w:rPr>
        <w:t>Employee)</w:t>
      </w:r>
    </w:p>
    <w:p w:rsidRPr="00B12B67" w:rsidR="0024212B" w:rsidRDefault="0024212B" w14:paraId="33C09F69" w14:textId="77777777">
      <w:pPr>
        <w:pStyle w:val="BodyText"/>
        <w:rPr>
          <w:lang w:val="en-NZ"/>
        </w:rPr>
      </w:pPr>
    </w:p>
    <w:p w:rsidRPr="00B12B67" w:rsidR="0024212B" w:rsidRDefault="0024212B" w14:paraId="7FB04C78" w14:textId="77777777">
      <w:pPr>
        <w:pStyle w:val="BodyText"/>
        <w:rPr>
          <w:lang w:val="en-NZ"/>
        </w:rPr>
      </w:pPr>
    </w:p>
    <w:p w:rsidRPr="00B12B67" w:rsidR="0024212B" w:rsidRDefault="0024212B" w14:paraId="297282D1" w14:textId="77777777">
      <w:pPr>
        <w:pStyle w:val="BodyText"/>
        <w:rPr>
          <w:lang w:val="en-NZ"/>
        </w:rPr>
      </w:pPr>
    </w:p>
    <w:p w:rsidRPr="00B12B67" w:rsidR="0024212B" w:rsidRDefault="0024212B" w14:paraId="29116312" w14:textId="77777777">
      <w:pPr>
        <w:pStyle w:val="BodyText"/>
        <w:rPr>
          <w:lang w:val="en-NZ"/>
        </w:rPr>
      </w:pPr>
    </w:p>
    <w:p w:rsidRPr="00B12B67" w:rsidR="0024212B" w:rsidRDefault="0024212B" w14:paraId="1B126689" w14:textId="77777777">
      <w:pPr>
        <w:pStyle w:val="BodyText"/>
        <w:rPr>
          <w:lang w:val="en-NZ"/>
        </w:rPr>
      </w:pPr>
    </w:p>
    <w:p w:rsidRPr="00B12B67" w:rsidR="0024212B" w:rsidRDefault="0024212B" w14:paraId="2BF443B4" w14:textId="77777777">
      <w:pPr>
        <w:pStyle w:val="BodyText"/>
        <w:rPr>
          <w:lang w:val="en-NZ"/>
        </w:rPr>
      </w:pPr>
    </w:p>
    <w:p w:rsidRPr="00B12B67" w:rsidR="0024212B" w:rsidRDefault="0024212B" w14:paraId="54D61121" w14:textId="77777777">
      <w:pPr>
        <w:pStyle w:val="BodyText"/>
        <w:rPr>
          <w:lang w:val="en-NZ"/>
        </w:rPr>
      </w:pPr>
    </w:p>
    <w:p w:rsidRPr="00B12B67" w:rsidR="0024212B" w:rsidRDefault="0024212B" w14:paraId="335BF66E" w14:textId="77777777">
      <w:pPr>
        <w:pStyle w:val="BodyText"/>
        <w:rPr>
          <w:lang w:val="en-NZ"/>
        </w:rPr>
      </w:pPr>
    </w:p>
    <w:p w:rsidRPr="00B12B67" w:rsidR="0024212B" w:rsidRDefault="0024212B" w14:paraId="6A09B2D3" w14:textId="77777777">
      <w:pPr>
        <w:pStyle w:val="BodyText"/>
        <w:rPr>
          <w:lang w:val="en-NZ"/>
        </w:rPr>
      </w:pPr>
    </w:p>
    <w:p w:rsidRPr="00B12B67" w:rsidR="0024212B" w:rsidRDefault="0024212B" w14:paraId="111E32D4" w14:textId="77777777">
      <w:pPr>
        <w:pStyle w:val="BodyText"/>
        <w:rPr>
          <w:lang w:val="en-NZ"/>
        </w:rPr>
      </w:pPr>
    </w:p>
    <w:p w:rsidRPr="00B12B67" w:rsidR="0024212B" w:rsidRDefault="0024212B" w14:paraId="4E90B140" w14:textId="77777777">
      <w:pPr>
        <w:pStyle w:val="BodyText"/>
        <w:rPr>
          <w:lang w:val="en-NZ"/>
        </w:rPr>
      </w:pPr>
    </w:p>
    <w:p w:rsidRPr="00B12B67" w:rsidR="0024212B" w:rsidRDefault="0024212B" w14:paraId="1FECD3F8" w14:textId="77777777">
      <w:pPr>
        <w:pStyle w:val="BodyText"/>
        <w:rPr>
          <w:lang w:val="en-NZ"/>
        </w:rPr>
      </w:pPr>
    </w:p>
    <w:p w:rsidRPr="00B12B67" w:rsidR="0024212B" w:rsidRDefault="0024212B" w14:paraId="5B8CA443" w14:textId="77777777">
      <w:pPr>
        <w:pStyle w:val="BodyText"/>
        <w:rPr>
          <w:lang w:val="en-NZ"/>
        </w:rPr>
      </w:pPr>
    </w:p>
    <w:p w:rsidRPr="00B12B67" w:rsidR="0024212B" w:rsidRDefault="0024212B" w14:paraId="3D869002" w14:textId="77777777">
      <w:pPr>
        <w:pStyle w:val="BodyText"/>
        <w:rPr>
          <w:lang w:val="en-NZ"/>
        </w:rPr>
      </w:pPr>
    </w:p>
    <w:p w:rsidRPr="00B12B67" w:rsidR="0024212B" w:rsidRDefault="0024212B" w14:paraId="6E4F6541" w14:textId="77777777">
      <w:pPr>
        <w:pStyle w:val="BodyText"/>
        <w:rPr>
          <w:lang w:val="en-NZ"/>
        </w:rPr>
      </w:pPr>
    </w:p>
    <w:p w:rsidRPr="00B12B67" w:rsidR="0024212B" w:rsidRDefault="0024212B" w14:paraId="76EC6838" w14:textId="77777777">
      <w:pPr>
        <w:pStyle w:val="BodyText"/>
        <w:rPr>
          <w:lang w:val="en-NZ"/>
        </w:rPr>
      </w:pPr>
    </w:p>
    <w:p w:rsidRPr="00B12B67" w:rsidR="0024212B" w:rsidRDefault="0024212B" w14:paraId="6667250D" w14:textId="77777777">
      <w:pPr>
        <w:pStyle w:val="BodyText"/>
        <w:rPr>
          <w:lang w:val="en-NZ"/>
        </w:rPr>
      </w:pPr>
    </w:p>
    <w:p w:rsidRPr="00B12B67" w:rsidR="0024212B" w:rsidRDefault="0024212B" w14:paraId="1E05558B" w14:textId="77777777">
      <w:pPr>
        <w:pStyle w:val="BodyText"/>
        <w:rPr>
          <w:lang w:val="en-NZ"/>
        </w:rPr>
      </w:pPr>
    </w:p>
    <w:p w:rsidRPr="00B12B67" w:rsidR="0024212B" w:rsidRDefault="0024212B" w14:paraId="4DAF6599" w14:textId="77777777">
      <w:pPr>
        <w:pStyle w:val="BodyText"/>
        <w:rPr>
          <w:lang w:val="en-NZ"/>
        </w:rPr>
      </w:pPr>
    </w:p>
    <w:p w:rsidRPr="00B12B67" w:rsidR="0024212B" w:rsidRDefault="0024212B" w14:paraId="5CD98FF2" w14:textId="77777777">
      <w:pPr>
        <w:pStyle w:val="BodyText"/>
        <w:rPr>
          <w:lang w:val="en-NZ"/>
        </w:rPr>
      </w:pPr>
    </w:p>
    <w:p w:rsidRPr="00B12B67" w:rsidR="0024212B" w:rsidRDefault="0024212B" w14:paraId="2174304D" w14:textId="77777777">
      <w:pPr>
        <w:pStyle w:val="BodyText"/>
        <w:rPr>
          <w:lang w:val="en-NZ"/>
        </w:rPr>
      </w:pPr>
    </w:p>
    <w:p w:rsidRPr="00B12B67" w:rsidR="0024212B" w:rsidRDefault="0024212B" w14:paraId="016DB758" w14:textId="77777777">
      <w:pPr>
        <w:pStyle w:val="BodyText"/>
        <w:rPr>
          <w:lang w:val="en-NZ"/>
        </w:rPr>
      </w:pPr>
    </w:p>
    <w:p w:rsidRPr="00B12B67" w:rsidR="0024212B" w:rsidRDefault="0024212B" w14:paraId="691F5560" w14:textId="77777777">
      <w:pPr>
        <w:pStyle w:val="BodyText"/>
        <w:rPr>
          <w:lang w:val="en-NZ"/>
        </w:rPr>
      </w:pPr>
    </w:p>
    <w:p w:rsidRPr="00B12B67" w:rsidR="0024212B" w:rsidRDefault="0024212B" w14:paraId="721B3CBC" w14:textId="77777777">
      <w:pPr>
        <w:pStyle w:val="BodyText"/>
        <w:rPr>
          <w:lang w:val="en-NZ"/>
        </w:rPr>
      </w:pPr>
    </w:p>
    <w:p w:rsidRPr="00B12B67" w:rsidR="0024212B" w:rsidRDefault="0024212B" w14:paraId="19F5DD14" w14:textId="77777777">
      <w:pPr>
        <w:pStyle w:val="BodyText"/>
        <w:rPr>
          <w:lang w:val="en-NZ"/>
        </w:rPr>
      </w:pPr>
    </w:p>
    <w:p w:rsidRPr="00B12B67" w:rsidR="0024212B" w:rsidRDefault="0024212B" w14:paraId="082F0795" w14:textId="77777777">
      <w:pPr>
        <w:pStyle w:val="BodyText"/>
        <w:rPr>
          <w:lang w:val="en-NZ"/>
        </w:rPr>
      </w:pPr>
    </w:p>
    <w:p w:rsidRPr="00B12B67" w:rsidR="0024212B" w:rsidRDefault="0024212B" w14:paraId="0F42A544" w14:textId="77777777">
      <w:pPr>
        <w:pStyle w:val="BodyText"/>
        <w:rPr>
          <w:lang w:val="en-NZ"/>
        </w:rPr>
      </w:pPr>
    </w:p>
    <w:p w:rsidRPr="00B12B67" w:rsidR="0024212B" w:rsidRDefault="0024212B" w14:paraId="0ACAD5C8" w14:textId="77777777">
      <w:pPr>
        <w:pStyle w:val="BodyText"/>
        <w:rPr>
          <w:lang w:val="en-NZ"/>
        </w:rPr>
      </w:pPr>
    </w:p>
    <w:p w:rsidRPr="00B12B67" w:rsidR="0024212B" w:rsidRDefault="0024212B" w14:paraId="2278165A" w14:textId="77777777">
      <w:pPr>
        <w:pStyle w:val="BodyText"/>
        <w:rPr>
          <w:lang w:val="en-NZ"/>
        </w:rPr>
      </w:pPr>
    </w:p>
    <w:p w:rsidRPr="00B12B67" w:rsidR="0024212B" w:rsidRDefault="0024212B" w14:paraId="73FE331D" w14:textId="77777777">
      <w:pPr>
        <w:pStyle w:val="BodyText"/>
        <w:rPr>
          <w:lang w:val="en-NZ"/>
        </w:rPr>
      </w:pPr>
    </w:p>
    <w:p w:rsidRPr="00B12B67" w:rsidR="0024212B" w:rsidRDefault="0024212B" w14:paraId="79FBD71E" w14:textId="77777777">
      <w:pPr>
        <w:pStyle w:val="BodyText"/>
        <w:rPr>
          <w:lang w:val="en-NZ"/>
        </w:rPr>
      </w:pPr>
    </w:p>
    <w:p w:rsidRPr="00B12B67" w:rsidR="0024212B" w:rsidRDefault="00AF0AB3" w14:paraId="4D789634" w14:textId="7FC85EBE">
      <w:pPr>
        <w:pStyle w:val="BodyText"/>
        <w:spacing w:before="10"/>
        <w:rPr>
          <w:sz w:val="24"/>
          <w:lang w:val="en-NZ"/>
        </w:rPr>
      </w:pPr>
      <w:r>
        <w:rPr>
          <w:noProof/>
          <w:lang w:val="en-NZ"/>
        </w:rPr>
        <mc:AlternateContent>
          <mc:Choice Requires="wpg">
            <w:drawing>
              <wp:anchor distT="0" distB="0" distL="0" distR="0" simplePos="0" relativeHeight="251658245" behindDoc="1" locked="0" layoutInCell="1" allowOverlap="1" wp14:anchorId="20EAE1AC" wp14:editId="43005BA3">
                <wp:simplePos x="0" y="0"/>
                <wp:positionH relativeFrom="page">
                  <wp:posOffset>838200</wp:posOffset>
                </wp:positionH>
                <wp:positionV relativeFrom="paragraph">
                  <wp:posOffset>231140</wp:posOffset>
                </wp:positionV>
                <wp:extent cx="5899785" cy="277495"/>
                <wp:effectExtent l="19050" t="19050" r="15240" b="17780"/>
                <wp:wrapTopAndBottom/>
                <wp:docPr id="16" name="Group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99785" cy="277495"/>
                          <a:chOff x="1320" y="364"/>
                          <a:chExt cx="9291" cy="437"/>
                        </a:xfrm>
                      </wpg:grpSpPr>
                      <wps:wsp>
                        <wps:cNvPr id="17" name="Line 3"/>
                        <wps:cNvCnPr>
                          <a:cxnSpLocks noChangeShapeType="1"/>
                        </wps:cNvCnPr>
                        <wps:spPr bwMode="auto">
                          <a:xfrm>
                            <a:off x="1320" y="386"/>
                            <a:ext cx="941" cy="0"/>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18" name="Line 4"/>
                        <wps:cNvCnPr>
                          <a:cxnSpLocks noChangeShapeType="1"/>
                        </wps:cNvCnPr>
                        <wps:spPr bwMode="auto">
                          <a:xfrm>
                            <a:off x="2304" y="386"/>
                            <a:ext cx="8306" cy="0"/>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19" name="Line 5"/>
                        <wps:cNvCnPr>
                          <a:cxnSpLocks noChangeShapeType="1"/>
                        </wps:cNvCnPr>
                        <wps:spPr bwMode="auto">
                          <a:xfrm>
                            <a:off x="2282" y="364"/>
                            <a:ext cx="0" cy="437"/>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20" name="Text Box 6"/>
                        <wps:cNvSpPr txBox="1">
                          <a:spLocks noChangeArrowheads="1"/>
                        </wps:cNvSpPr>
                        <wps:spPr bwMode="auto">
                          <a:xfrm>
                            <a:off x="1850" y="475"/>
                            <a:ext cx="342" cy="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E380E" w:rsidRDefault="00EE380E" w14:paraId="038B6F1F" w14:textId="5DD816D0">
                              <w:pPr>
                                <w:spacing w:line="319" w:lineRule="exact"/>
                                <w:rPr>
                                  <w:b/>
                                  <w:sz w:val="32"/>
                                </w:rPr>
                              </w:pPr>
                              <w:r>
                                <w:rPr>
                                  <w:b/>
                                  <w:color w:val="4F81BC"/>
                                  <w:sz w:val="32"/>
                                </w:rPr>
                                <w:t>2</w:t>
                              </w:r>
                              <w:r w:rsidR="00C112A7">
                                <w:rPr>
                                  <w:b/>
                                  <w:color w:val="4F81BC"/>
                                  <w:sz w:val="32"/>
                                </w:rPr>
                                <w:t>2</w:t>
                              </w:r>
                            </w:p>
                          </w:txbxContent>
                        </wps:txbx>
                        <wps:bodyPr rot="0" vert="horz" wrap="square" lIns="0" tIns="0" rIns="0" bIns="0" anchor="t" anchorCtr="0" upright="1">
                          <a:noAutofit/>
                        </wps:bodyPr>
                      </wps:wsp>
                      <wps:wsp>
                        <wps:cNvPr id="21" name="Text Box 7"/>
                        <wps:cNvSpPr txBox="1">
                          <a:spLocks noChangeArrowheads="1"/>
                        </wps:cNvSpPr>
                        <wps:spPr bwMode="auto">
                          <a:xfrm>
                            <a:off x="2390" y="453"/>
                            <a:ext cx="3339" cy="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EE380E" w:rsidR="00EE380E" w:rsidRDefault="00EE380E" w14:paraId="0C4136DD" w14:textId="0E603A2C">
                              <w:pPr>
                                <w:spacing w:line="221" w:lineRule="exact"/>
                                <w:rPr>
                                  <w:lang w:val="mi-NZ"/>
                                </w:rPr>
                              </w:pPr>
                              <w:r>
                                <w:t xml:space="preserve">Te </w:t>
                              </w:r>
                              <w:r w:rsidR="005834D8">
                                <w:t>Kōhanga</w:t>
                              </w:r>
                              <w:r>
                                <w:t xml:space="preserve"> Reo Permanent IEA 20</w:t>
                              </w:r>
                              <w:r w:rsidR="002A26EB">
                                <w:t>23</w:t>
                              </w:r>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w14:anchorId="3C2FC44C">
              <v:group id="Group 2" style="position:absolute;margin-left:66pt;margin-top:18.2pt;width:464.55pt;height:21.85pt;z-index:-251658235;mso-wrap-distance-left:0;mso-wrap-distance-right:0;mso-position-horizontal-relative:page" coordsize="9291,437" coordorigin="1320,364" o:spid="_x0000_s1026" w14:anchorId="20EAE1A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v3VvTgMAAK8MAAAOAAAAZHJzL2Uyb0RvYy54bWzsV21vmzAQ/j5p/8Hy95UESAKopOrSF03q&#10;tkrtfoAD5kUDm9lOIPv1O9uQt7Va1WnRPlSRkI3x+e55zs9dzi+6ukJrKmTJWYzHZyOMKEt4WrI8&#10;xt8ebz4EGElFWEoqzmiMN1Tii/n7d+dtE1GXF7xKqUBghMmobWJcKNVEjiOTgtZEnvGGMljMuKiJ&#10;gqnInVSQFqzXleOORlOn5SJtBE+olPD2yi7iubGfZTRRX7NMUoWqGINvyjyFeS7105mfkygXpCnK&#10;pHeDvMKLmpQMDt2auiKKoJUofzNVl4ngkmfqLOG1w7OsTKiJAaIZj46iuRV81ZhY8qjNmy1MAO0R&#10;Tq82m3xZ34rmobkX1nsY3vHkuwRcnLbJo/11Pc/tx2jZfuYp8ElWipvAu0zU2gSEhDqD72aLL+0U&#10;SuDlJAjDWTDBKIE1dzbzw4klICmAJb1t7LnAEqx6U39Yuu53h244tlt9b6YXHRLZU42nvWeaeUgl&#10;uUNL/h1aDwVpqCFBajTuBSpTcHSGESM1IHBXMoo87Y8+GL5YMAtm0rEeTMT4oiAsp8bW46aBbWMT&#10;wcEWPZHAxB/B3aEUTC1KA8Kh30NkMnsLEIkaIdUt5TXSgxhX4LShjazvpLJYDp9oFhm/KasK3pOo&#10;YqjVbPmea3ZIXpWpXtWLUuTLRSXQmsD9Ckb61zNz8BnkMUuNtYKS9LofK1JWdgyOVsxknEXAYrnk&#10;6eZeaOd6Sk/FLWjWHrcmEQ+IItG/49b1Rr69AcfcBt5oavN/wHi4cwNzb+Tu14JnLm54QK4RoNOR&#10;6wbuobwNFxdUT4visbK9XVyRPlUZn+ZW1w57cR81rh95h4w+9vzqKodUB6+1/Br5ssVuq8+XQvBW&#10;SxTUjAOBtgVS23mZQAcTW8b8WV/hBp49HxJAM60LndXdZ26xgN7lxRJ9oNlPq6nqlh0cqGOwwooE&#10;t+0QtG8wKLj4iVELrVCM5Y8VERSj6hMDJCAUNQzEMFgOA8IS2BpjhZEdLpTtr1aNKPMCLFusGb+E&#10;XiErTbXZeXFydXehQh4liekmTp4krhf2STIx7QOJtknieaBSpkkCb0+eJbbB0efuaPr/ksU0fdAV&#10;mz6w7+B1270/N8m1+58x/wUAAP//AwBQSwMEFAAGAAgAAAAhAAtDdsjgAAAACgEAAA8AAABkcnMv&#10;ZG93bnJldi54bWxMj8FqwzAQRO+F/oPYQm+NpLg1wbEcQmh7CoUmhZLbxtrYJpZkLMV2/r7KqTkO&#10;M8y8yVeTadlAvW+cVSBnAhjZ0unGVgp+9h8vC2A+oNXYOksKruRhVTw+5JhpN9pvGnahYrHE+gwV&#10;1CF0Gee+rMmgn7mObPROrjcYouwrrnscY7lp+VyIlBtsbFyosaNNTeV5dzEKPkcc14l8H7bn0+Z6&#10;2L99/W4lKfX8NK2XwAJN4T8MN/yIDkVkOrqL1Z61USfz+CUoSNJXYLeASKUEdlSwEBJ4kfP7C8Uf&#10;AAAA//8DAFBLAQItABQABgAIAAAAIQC2gziS/gAAAOEBAAATAAAAAAAAAAAAAAAAAAAAAABbQ29u&#10;dGVudF9UeXBlc10ueG1sUEsBAi0AFAAGAAgAAAAhADj9If/WAAAAlAEAAAsAAAAAAAAAAAAAAAAA&#10;LwEAAF9yZWxzLy5yZWxzUEsBAi0AFAAGAAgAAAAhAEu/dW9OAwAArwwAAA4AAAAAAAAAAAAAAAAA&#10;LgIAAGRycy9lMm9Eb2MueG1sUEsBAi0AFAAGAAgAAAAhAAtDdsjgAAAACgEAAA8AAAAAAAAAAAAA&#10;AAAAqAUAAGRycy9kb3ducmV2LnhtbFBLBQYAAAAABAAEAPMAAAC1BgAAAAA=&#10;">
                <v:line id="Line 3" style="position:absolute;visibility:visible;mso-wrap-style:square" o:spid="_x0000_s1027" strokecolor="gray" strokeweight="2.16pt" o:connectortype="straight" from="1320,386" to="2261,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q2a+wwAAANsAAAAPAAAAZHJzL2Rvd25yZXYueG1sRE9La8JA&#10;EL4L/Q/LCL1Is7GHKtE1WKElBw/1QUtvQ3ZMVrOzIbtq2l/fLQje5uN7zjzvbSMu1HnjWME4SUEQ&#10;l04brhTsd29PUxA+IGtsHJOCH/KQLx4Gc8y0u/KGLttQiRjCPkMFdQhtJqUva7LoE9cSR+7gOosh&#10;wq6SusNrDLeNfE7TF2nRcGyosaVVTeVpe7YKGvwyuP58TT9k8f49Kmln+Peo1OOwX85ABOrDXXxz&#10;FzrOn8D/L/EAufgDAAD//wMAUEsBAi0AFAAGAAgAAAAhANvh9svuAAAAhQEAABMAAAAAAAAAAAAA&#10;AAAAAAAAAFtDb250ZW50X1R5cGVzXS54bWxQSwECLQAUAAYACAAAACEAWvQsW78AAAAVAQAACwAA&#10;AAAAAAAAAAAAAAAfAQAAX3JlbHMvLnJlbHNQSwECLQAUAAYACAAAACEAXqtmvsMAAADbAAAADwAA&#10;AAAAAAAAAAAAAAAHAgAAZHJzL2Rvd25yZXYueG1sUEsFBgAAAAADAAMAtwAAAPcCAAAAAA==&#10;"/>
                <v:line id="Line 4" style="position:absolute;visibility:visible;mso-wrap-style:square" o:spid="_x0000_s1028" strokecolor="gray" strokeweight="2.16pt" o:connectortype="straight" from="2304,386" to="10610,38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NPLMxQAAANsAAAAPAAAAZHJzL2Rvd25yZXYueG1sRI9Ba8JA&#10;EIXvgv9hGaEX0U17EIlZpRZaPPRgtSi9DdlpsjU7G7Jbjf76zkHobYb35r1vilXvG3WmLrrABh6n&#10;GSjiMljHlYHP/etkDiomZItNYDJwpQir5XBQYG7DhT/ovEuVkhCOORqoU2pzrWNZk8c4DS2xaN+h&#10;85hk7SptO7xIuG/0U5bNtEfH0lBjSy81lafdrzfQ4NHh+2GdbfXm7Wtc0t7x7ceYh1H/vACVqE//&#10;5vv1xgq+wMovMoBe/gEAAP//AwBQSwECLQAUAAYACAAAACEA2+H2y+4AAACFAQAAEwAAAAAAAAAA&#10;AAAAAAAAAAAAW0NvbnRlbnRfVHlwZXNdLnhtbFBLAQItABQABgAIAAAAIQBa9CxbvwAAABUBAAAL&#10;AAAAAAAAAAAAAAAAAB8BAABfcmVscy8ucmVsc1BLAQItABQABgAIAAAAIQAvNPLMxQAAANsAAAAP&#10;AAAAAAAAAAAAAAAAAAcCAABkcnMvZG93bnJldi54bWxQSwUGAAAAAAMAAwC3AAAA+QIAAAAA&#10;"/>
                <v:line id="Line 5" style="position:absolute;visibility:visible;mso-wrap-style:square" o:spid="_x0000_s1029" strokecolor="gray" strokeweight="2.16pt" o:connectortype="straight" from="2282,364" to="2282,8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FdXwwAAANsAAAAPAAAAZHJzL2Rvd25yZXYueG1sRE9La8JA&#10;EL4L/Q/LCL1Is7GHotE1WKElBw/1QUtvQ3ZMVrOzIbtq2l/fLQje5uN7zjzvbSMu1HnjWME4SUEQ&#10;l04brhTsd29PExA+IGtsHJOCH/KQLx4Gc8y0u/KGLttQiRjCPkMFdQhtJqUva7LoE9cSR+7gOosh&#10;wq6SusNrDLeNfE7TF2nRcGyosaVVTeVpe7YKGvwyuP58TT9k8f49Kmln+Peo1OOwX85ABOrDXXxz&#10;FzrOn8L/L/EAufgDAAD//wMAUEsBAi0AFAAGAAgAAAAhANvh9svuAAAAhQEAABMAAAAAAAAAAAAA&#10;AAAAAAAAAFtDb250ZW50X1R5cGVzXS54bWxQSwECLQAUAAYACAAAACEAWvQsW78AAAAVAQAACwAA&#10;AAAAAAAAAAAAAAAfAQAAX3JlbHMvLnJlbHNQSwECLQAUAAYACAAAACEAQHhXV8MAAADbAAAADwAA&#10;AAAAAAAAAAAAAAAHAgAAZHJzL2Rvd25yZXYueG1sUEsFBgAAAAADAAMAtwAAAPcCAAAAAA==&#10;"/>
                <v:shapetype id="_x0000_t202" coordsize="21600,21600" o:spt="202" path="m,l,21600r21600,l21600,xe">
                  <v:stroke joinstyle="miter"/>
                  <v:path gradientshapeok="t" o:connecttype="rect"/>
                </v:shapetype>
                <v:shape id="Text Box 6" style="position:absolute;left:1850;top:475;width:342;height:320;visibility:visible;mso-wrap-style:square;v-text-anchor:top" o:spid="_x0000_s1030" filled="f" stroked="f"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WgKwAAAANsAAAAPAAAAZHJzL2Rvd25yZXYueG1sRE9Ni8Iw&#10;EL0L+x/CCN5sqgfRrlFkWWFBEGs97HG2GdtgM6lNVuu/NwfB4+N9L9e9bcSNOm8cK5gkKQji0mnD&#10;lYJTsR3PQfiArLFxTAoe5GG9+hgsMdPuzjndjqESMYR9hgrqENpMSl/WZNEnriWO3Nl1FkOEXSV1&#10;h/cYbhs5TdOZtGg4NtTY0ldN5eX4bxVsfjn/Ntf93yE/56YoFinvZhelRsN+8wkiUB/e4pf7RyuY&#10;xvXxS/wBcvUEAAD//wMAUEsBAi0AFAAGAAgAAAAhANvh9svuAAAAhQEAABMAAAAAAAAAAAAAAAAA&#10;AAAAAFtDb250ZW50X1R5cGVzXS54bWxQSwECLQAUAAYACAAAACEAWvQsW78AAAAVAQAACwAAAAAA&#10;AAAAAAAAAAAfAQAAX3JlbHMvLnJlbHNQSwECLQAUAAYACAAAACEA21VoCsAAAADbAAAADwAAAAAA&#10;AAAAAAAAAAAHAgAAZHJzL2Rvd25yZXYueG1sUEsFBgAAAAADAAMAtwAAAPQCAAAAAA==&#10;">
                  <v:textbox inset="0,0,0,0">
                    <w:txbxContent>
                      <w:p w:rsidR="00EE380E" w:rsidRDefault="00EE380E" w14:paraId="44C26413" w14:textId="5DD816D0">
                        <w:pPr>
                          <w:spacing w:line="319" w:lineRule="exact"/>
                          <w:rPr>
                            <w:b/>
                            <w:sz w:val="32"/>
                          </w:rPr>
                        </w:pPr>
                        <w:r>
                          <w:rPr>
                            <w:b/>
                            <w:color w:val="4F81BC"/>
                            <w:sz w:val="32"/>
                          </w:rPr>
                          <w:t>2</w:t>
                        </w:r>
                        <w:r w:rsidR="00C112A7">
                          <w:rPr>
                            <w:b/>
                            <w:color w:val="4F81BC"/>
                            <w:sz w:val="32"/>
                          </w:rPr>
                          <w:t>2</w:t>
                        </w:r>
                      </w:p>
                    </w:txbxContent>
                  </v:textbox>
                </v:shape>
                <v:shape id="_x0000_s1031" style="position:absolute;left:2390;top:453;width:3339;height:221;visibility:visible;mso-wrap-style:square;v-text-anchor:top" filled="f" stroked="f"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Gc2RxQAAANsAAAAPAAAAZHJzL2Rvd25yZXYueG1sRI9Ba8JA&#10;FITvhf6H5RW81U08SBvdSCgWCoI0xoPH1+xLsph9G7Orpv++Wyj0OMzMN8x6M9le3Gj0xrGCdJ6A&#10;IK6dNtwqOFbvzy8gfEDW2DsmBd/kYZM/Pqwx0+7OJd0OoRURwj5DBV0IQyalrzuy6OduII5e40aL&#10;IcqxlXrEe4TbXi6SZCktGo4LHQ701lF9PlytguLE5dZc9l+fZVOaqnpNeLc8KzV7mooViEBT+A//&#10;tT+0gkUKv1/iD5D5DwAAAP//AwBQSwECLQAUAAYACAAAACEA2+H2y+4AAACFAQAAEwAAAAAAAAAA&#10;AAAAAAAAAAAAW0NvbnRlbnRfVHlwZXNdLnhtbFBLAQItABQABgAIAAAAIQBa9CxbvwAAABUBAAAL&#10;AAAAAAAAAAAAAAAAAB8BAABfcmVscy8ucmVsc1BLAQItABQABgAIAAAAIQC0Gc2RxQAAANsAAAAP&#10;AAAAAAAAAAAAAAAAAAcCAABkcnMvZG93bnJldi54bWxQSwUGAAAAAAMAAwC3AAAA+QIAAAAA&#10;">
                  <v:textbox inset="0,0,0,0">
                    <w:txbxContent>
                      <w:p w:rsidRPr="00EE380E" w:rsidR="00EE380E" w:rsidRDefault="00EE380E" w14:paraId="262645E5" w14:textId="0E603A2C">
                        <w:pPr>
                          <w:spacing w:line="221" w:lineRule="exact"/>
                          <w:rPr>
                            <w:lang w:val="mi-NZ"/>
                          </w:rPr>
                        </w:pPr>
                        <w:r>
                          <w:t xml:space="preserve">Te </w:t>
                        </w:r>
                        <w:r w:rsidR="005834D8">
                          <w:t>Kōhanga</w:t>
                        </w:r>
                        <w:r>
                          <w:t xml:space="preserve"> Reo Permanent IEA 20</w:t>
                        </w:r>
                        <w:r w:rsidR="002A26EB">
                          <w:t>23</w:t>
                        </w:r>
                      </w:p>
                    </w:txbxContent>
                  </v:textbox>
                </v:shape>
                <w10:wrap type="topAndBottom" anchorx="page"/>
              </v:group>
            </w:pict>
          </mc:Fallback>
        </mc:AlternateContent>
      </w:r>
    </w:p>
    <w:sectPr w:rsidRPr="00B12B67" w:rsidR="0024212B">
      <w:footerReference w:type="default" r:id="rId25"/>
      <w:pgSz w:w="11920" w:h="16850" w:orient="portrait"/>
      <w:pgMar w:top="1600" w:right="1180" w:bottom="280" w:left="1160" w:header="0" w:footer="0" w:gutter="0"/>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comment w:initials="AH" w:author="Awerangi Hema" w:date="2023-01-17T10:16:00Z" w:id="26">
    <w:p w:rsidR="00A27310" w:rsidP="00A27310" w:rsidRDefault="00A27310" w14:paraId="34FD0482" w14:textId="7C12DA69">
      <w:pPr>
        <w:pStyle w:val="CommentText"/>
      </w:pPr>
      <w:r>
        <w:rPr>
          <w:rStyle w:val="CommentReference"/>
        </w:rPr>
        <w:annotationRef/>
      </w:r>
      <w:r>
        <w:t>Add link here that goes to latests pay band criteria</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commentEx w15:paraId="34FD0482"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16du wp14">
  <w16cex:commentExtensible w16cex:durableId="2770F3EE" w16cex:dateUtc="2023-01-16T21:1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6cid:commentId w16cid:paraId="34FD0482" w16cid:durableId="2770F3E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rsidR="00787F44" w:rsidRDefault="00787F44" w14:paraId="1D280340" w14:textId="77777777">
      <w:r>
        <w:separator/>
      </w:r>
    </w:p>
  </w:endnote>
  <w:endnote w:type="continuationSeparator" w:id="0">
    <w:p w:rsidR="00787F44" w:rsidRDefault="00787F44" w14:paraId="710C3E21" w14:textId="77777777">
      <w:r>
        <w:continuationSeparator/>
      </w:r>
    </w:p>
  </w:endnote>
  <w:endnote w:type="continuationNotice" w:id="1">
    <w:p w:rsidR="00787F44" w:rsidRDefault="00787F44" w14:paraId="290FFFBD" w14:textId="777777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a14="http://schemas.microsoft.com/office/drawing/2010/main" mc:Ignorable="w14 w15 w16se w16cid w16 w16cex w16sdtdh w16du wp14">
  <w:p w:rsidR="00EE380E" w:rsidRDefault="00AF0AB3" w14:paraId="3D7298F8" w14:textId="3CEEDD2B">
    <w:pPr>
      <w:pStyle w:val="BodyText"/>
      <w:spacing w:line="14" w:lineRule="auto"/>
    </w:pPr>
    <w:r>
      <w:rPr>
        <w:noProof/>
      </w:rPr>
      <mc:AlternateContent>
        <mc:Choice Requires="wps">
          <w:drawing>
            <wp:anchor distT="0" distB="0" distL="114300" distR="114300" simplePos="0" relativeHeight="251658242" behindDoc="1" locked="0" layoutInCell="1" allowOverlap="1" wp14:anchorId="4DB1819B" wp14:editId="43B975F4">
              <wp:simplePos x="0" y="0"/>
              <wp:positionH relativeFrom="page">
                <wp:posOffset>1239520</wp:posOffset>
              </wp:positionH>
              <wp:positionV relativeFrom="page">
                <wp:posOffset>9850755</wp:posOffset>
              </wp:positionV>
              <wp:extent cx="1729105" cy="624840"/>
              <wp:effectExtent l="1270" t="1905" r="3175" b="1905"/>
              <wp:wrapNone/>
              <wp:docPr id="15"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9105" cy="62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33728A" w:rsidP="0033728A" w:rsidRDefault="00EE380E" w14:paraId="2B1FD18D" w14:textId="1BFB7BA2">
                          <w:pPr>
                            <w:spacing w:line="345" w:lineRule="exact"/>
                            <w:ind w:left="40"/>
                            <w:rPr>
                              <w:b/>
                              <w:sz w:val="32"/>
                            </w:rPr>
                          </w:pPr>
                          <w:r>
                            <w:fldChar w:fldCharType="begin"/>
                          </w:r>
                          <w:r>
                            <w:rPr>
                              <w:b/>
                              <w:color w:val="4F81BC"/>
                              <w:w w:val="99"/>
                              <w:sz w:val="32"/>
                            </w:rPr>
                            <w:instrText xml:space="preserve"> PAGE </w:instrText>
                          </w:r>
                          <w:r>
                            <w:fldChar w:fldCharType="separate"/>
                          </w:r>
                          <w:r>
                            <w:t>1</w:t>
                          </w:r>
                          <w:r>
                            <w:fldChar w:fldCharType="end"/>
                          </w:r>
                        </w:p>
                        <w:p w:rsidR="00EE380E" w:rsidRDefault="00EE380E" w14:paraId="57430661" w14:textId="7EB6E416">
                          <w:pPr>
                            <w:spacing w:line="345" w:lineRule="exact"/>
                            <w:ind w:left="40"/>
                            <w:rPr>
                              <w:b/>
                              <w:sz w:val="32"/>
                            </w:rPr>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w14:anchorId="220AAF89">
            <v:shapetype id="_x0000_t202" coordsize="21600,21600" o:spt="202" path="m,l,21600r21600,l21600,xe" w14:anchorId="4DB1819B">
              <v:stroke joinstyle="miter"/>
              <v:path gradientshapeok="t" o:connecttype="rect"/>
            </v:shapetype>
            <v:shape id="Text Box 7" style="position:absolute;margin-left:97.6pt;margin-top:775.65pt;width:136.15pt;height:49.2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3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8IG01wEAAJEDAAAOAAAAZHJzL2Uyb0RvYy54bWysU9tu1DAQfUfiHyy/s8muSinRZqvSqgip&#10;UKTCB0wcO4lIPGbs3WT5esbOZsvlDfFije3xmXPOjLfX09CLgybfoS3lepVLoa3CurNNKb9+uX91&#10;JYUPYGvo0epSHrWX17uXL7ajK/QGW+xrTYJBrC9GV8o2BFdkmVetHsCv0GnLlwZpgMBbarKaYGT0&#10;oc82eX6ZjUi1I1Taez69my/lLuEbo1V4NMbrIPpSMreQVkprFddst4WiIXBtp0404B9YDNBZLnqG&#10;uoMAYk/dX1BDpwg9mrBSOGRoTKd00sBq1vkfap5acDppYXO8O9vk/x+s+nR4cp9JhOkdTtzAJMK7&#10;B1TfvLB424Jt9A0Rjq2Gmguvo2XZ6Hxxehqt9oWPINX4EWtuMuwDJqDJ0BBdYZ2C0bkBx7PpegpC&#10;xZJvNm/X+WspFN9dbi6uLlJXMiiW1458eK9xEDEoJXFTEzocHnyIbKBYUmIxi/dd36fG9va3A06M&#10;J4l9JDxTD1M1cXZUUWF9ZB2E85zwXHPQIv2QYuQZKaX/vgfSUvQfLHsRB2oJaAmqJQCr+GkpgxRz&#10;eBvmwds76pqWkWe3Ld6wX6ZLUp5ZnHhy35PC04zGwfp1n7Kef9LuJwAAAP//AwBQSwMEFAAGAAgA&#10;AAAhAGphzzDiAAAADQEAAA8AAABkcnMvZG93bnJldi54bWxMj0FPg0AQhe8m/ofNmHizS2uhgixN&#10;Y/RkYqR48LiwUyBlZ5HdtvjvHU96mzfz8uZ7+Xa2gzjj5HtHCpaLCARS40xPrYKP6uXuAYQPmowe&#10;HKGCb/SwLa6vcp0Zd6ESz/vQCg4hn2kFXQhjJqVvOrTaL9yIxLeDm6wOLKdWmklfONwOchVFibS6&#10;J/7Q6RGfOmyO+5NVsPuk8rn/eqvfy0PZV1Ua0WtyVOr2Zt49ggg4hz8z/OIzOhTMVLsTGS8G1mm8&#10;YisPcby8B8GWdbKJQdS8StbpBmSRy/8tih8AAAD//wMAUEsBAi0AFAAGAAgAAAAhALaDOJL+AAAA&#10;4QEAABMAAAAAAAAAAAAAAAAAAAAAAFtDb250ZW50X1R5cGVzXS54bWxQSwECLQAUAAYACAAAACEA&#10;OP0h/9YAAACUAQAACwAAAAAAAAAAAAAAAAAvAQAAX3JlbHMvLnJlbHNQSwECLQAUAAYACAAAACEA&#10;jfCBtNcBAACRAwAADgAAAAAAAAAAAAAAAAAuAgAAZHJzL2Uyb0RvYy54bWxQSwECLQAUAAYACAAA&#10;ACEAamHPMOIAAAANAQAADwAAAAAAAAAAAAAAAAAxBAAAZHJzL2Rvd25yZXYueG1sUEsFBgAAAAAE&#10;AAQA8wAAAEAFAAAAAA==&#10;">
              <v:textbox inset="0,0,0,0">
                <w:txbxContent>
                  <w:p w:rsidR="0033728A" w:rsidP="0033728A" w:rsidRDefault="00EE380E" w14:paraId="4590CB77" w14:textId="1BFB7BA2">
                    <w:pPr>
                      <w:spacing w:line="345" w:lineRule="exact"/>
                      <w:ind w:left="40"/>
                      <w:rPr>
                        <w:b/>
                        <w:sz w:val="32"/>
                      </w:rPr>
                    </w:pPr>
                    <w:r>
                      <w:fldChar w:fldCharType="begin"/>
                    </w:r>
                    <w:r>
                      <w:rPr>
                        <w:b/>
                        <w:color w:val="4F81BC"/>
                        <w:w w:val="99"/>
                        <w:sz w:val="32"/>
                      </w:rPr>
                      <w:instrText xml:space="preserve"> PAGE </w:instrText>
                    </w:r>
                    <w:r>
                      <w:fldChar w:fldCharType="separate"/>
                    </w:r>
                    <w:r>
                      <w:t>1</w:t>
                    </w:r>
                    <w:r>
                      <w:fldChar w:fldCharType="end"/>
                    </w:r>
                  </w:p>
                  <w:p w:rsidR="00EE380E" w:rsidRDefault="00EE380E" w14:paraId="672A6659" w14:textId="7EB6E416">
                    <w:pPr>
                      <w:spacing w:line="345" w:lineRule="exact"/>
                      <w:ind w:left="40"/>
                      <w:rPr>
                        <w:b/>
                        <w:sz w:val="32"/>
                      </w:rPr>
                    </w:pPr>
                  </w:p>
                </w:txbxContent>
              </v:textbox>
              <w10:wrap anchorx="page" anchory="page"/>
            </v:shape>
          </w:pict>
        </mc:Fallback>
      </mc:AlternateContent>
    </w:r>
    <w:r>
      <w:rPr>
        <w:noProof/>
      </w:rPr>
      <mc:AlternateContent>
        <mc:Choice Requires="wpg">
          <w:drawing>
            <wp:anchor distT="0" distB="0" distL="114300" distR="114300" simplePos="0" relativeHeight="251658240" behindDoc="1" locked="0" layoutInCell="1" allowOverlap="1" wp14:anchorId="10472891" wp14:editId="5AB3874B">
              <wp:simplePos x="0" y="0"/>
              <wp:positionH relativeFrom="page">
                <wp:posOffset>826135</wp:posOffset>
              </wp:positionH>
              <wp:positionV relativeFrom="page">
                <wp:posOffset>9792970</wp:posOffset>
              </wp:positionV>
              <wp:extent cx="5899785" cy="277495"/>
              <wp:effectExtent l="16510" t="20320" r="17780" b="16510"/>
              <wp:wrapNone/>
              <wp:docPr id="11" name="Group 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99785" cy="277495"/>
                        <a:chOff x="1301" y="15422"/>
                        <a:chExt cx="9291" cy="437"/>
                      </a:xfrm>
                    </wpg:grpSpPr>
                    <wps:wsp>
                      <wps:cNvPr id="12" name="Line 10"/>
                      <wps:cNvCnPr>
                        <a:cxnSpLocks noChangeShapeType="1"/>
                      </wps:cNvCnPr>
                      <wps:spPr bwMode="auto">
                        <a:xfrm>
                          <a:off x="1301" y="15444"/>
                          <a:ext cx="941" cy="0"/>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13" name="Line 11"/>
                      <wps:cNvCnPr>
                        <a:cxnSpLocks noChangeShapeType="1"/>
                      </wps:cNvCnPr>
                      <wps:spPr bwMode="auto">
                        <a:xfrm>
                          <a:off x="2285" y="15444"/>
                          <a:ext cx="8306" cy="0"/>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14" name="Line 12"/>
                      <wps:cNvCnPr>
                        <a:cxnSpLocks noChangeShapeType="1"/>
                      </wps:cNvCnPr>
                      <wps:spPr bwMode="auto">
                        <a:xfrm>
                          <a:off x="2263" y="15422"/>
                          <a:ext cx="0" cy="437"/>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w14:anchorId="41B9087C">
            <v:group id="Group 9" style="position:absolute;margin-left:65.05pt;margin-top:771.1pt;width:464.55pt;height:21.85pt;z-index:-251658240;mso-position-horizontal-relative:page;mso-position-vertical-relative:page" coordsize="9291,437" coordorigin="1301,15422" o:spid="_x0000_s1026" w14:anchorId="1CFDAD8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e/updwIAAGgIAAAOAAAAZHJzL2Uyb0RvYy54bWzsVttuGyEQfa/Uf0C813vx+raKnYdc/OK2&#10;lpJ+AGbZi8oCAuK1/74D7Dp20qpSquahqiwh2GGGM+cwg6+uDy1He6ZNI8USJ6MYIyaoLBpRLfG3&#10;x/tPc4yMJaIgXAq2xEdm8PXq44erTuUslbXkBdMIggiTd2qJa2tVHkWG1qwlZiQVE2AspW6JhaWu&#10;okKTDqK3PErjeBp1UhdKS8qMga+3wYhXPn5ZMmq/lqVhFvElBmzWj9qPOzdGqyuSV5qouqE9DPIG&#10;FC1pBBx6CnVLLEFPunkVqm2olkaWdkRlG8mybCjzOUA2Sfwim7WWT8rnUuVdpU40AbUveHpzWPpl&#10;v9bqQW11QA/TjaTfDfASdarKz+1uXYXNaNd9lgXoSZ6s9IkfSt26EJASOnh+jyd+2cEiCh8n88Vi&#10;Np9gRMGWzmbZYhIEoDWo5NyScZxgBNZkkqXpYLzr/RfpAqzOORvPnDEieTjXY+2xOe3hMplnvsyf&#10;8fVQE8W8DMbxsdWoKQBhipEgLXCwaQRDib9L7mTYciMCn/Qgej6RkDc1ERXzwR6PCvwSn8KFi1sY&#10;EOO3/J4TlWWBqIHmRdaz5CGdOCK50saumWyRmywxB9xeO7LfGBvoHLY4KYW8bzj3FcIF6pxk2Tj1&#10;HkbypnBWt8/oanfDNdoTKLJ57H69OBfb4DKLwkerGSnu+rklDQ9zAMqFv3aBg6DjThbHrXbgelXf&#10;S97xpbxerAutSP735E1TVyahDl7KOx/H01AFA81D7Q3i/df3/E34Rflml/r6ZvOO+k7hfl32uaF8&#10;4Zn6WYv7Z8rX92p4znz77p9e916er325P/9BWP0AAAD//wMAUEsDBBQABgAIAAAAIQBGaD164gAA&#10;AA4BAAAPAAAAZHJzL2Rvd25yZXYueG1sTI/BasMwEETvhf6D2EBvjWSnLoljOYTQ9hQKSQqlN8Xa&#10;2CaWZCzFdv6+61N7m9kdZt9mm9E0rMfO185KiOYCGNrC6dqWEr5O789LYD4oq1XjLEq4o4dN/viQ&#10;qVS7wR6wP4aSUYn1qZJQhdCmnPuiQqP83LVoaXdxnVGBbFdy3amByk3DYyFeuVG1pQuVanFXYXE9&#10;3oyEj0EN20X01u+vl93955R8fu8jlPJpNm7XwAKO4S8MEz6hQ05MZ3ez2rOG/EJEFCWRvMQxsCki&#10;khWp8zRbJivgecb/v5H/AgAA//8DAFBLAQItABQABgAIAAAAIQC2gziS/gAAAOEBAAATAAAAAAAA&#10;AAAAAAAAAAAAAABbQ29udGVudF9UeXBlc10ueG1sUEsBAi0AFAAGAAgAAAAhADj9If/WAAAAlAEA&#10;AAsAAAAAAAAAAAAAAAAALwEAAF9yZWxzLy5yZWxzUEsBAi0AFAAGAAgAAAAhANx7+6l3AgAAaAgA&#10;AA4AAAAAAAAAAAAAAAAALgIAAGRycy9lMm9Eb2MueG1sUEsBAi0AFAAGAAgAAAAhAEZoPXriAAAA&#10;DgEAAA8AAAAAAAAAAAAAAAAA0QQAAGRycy9kb3ducmV2LnhtbFBLBQYAAAAABAAEAPMAAADgBQAA&#10;AAA=&#10;">
              <v:line id="Line 10" style="position:absolute;visibility:visible;mso-wrap-style:square" o:spid="_x0000_s1027" strokecolor="gray" strokeweight="2.16pt" o:connectortype="straight" from="1301,15444" to="2242,15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3MUmwQAAANsAAAAPAAAAZHJzL2Rvd25yZXYueG1sRE9Li8Iw&#10;EL4L+x/CLHgRTfUgUo3iCooHD77YZW9DM9vGbSaliVr99UYQvM3H95zJrLGluFDtjWMF/V4Cgjhz&#10;2nCu4HhYdkcgfEDWWDomBTfyMJt+tCaYanflHV32IRcxhH2KCooQqlRKnxVk0fdcRRy5P1dbDBHW&#10;udQ1XmO4LeUgSYbSouHYUGBFi4Ky//3ZKijxx+Dm+yvZyvXqt5PRwfD9pFT7s5mPQQRqwlv8cq91&#10;nD+A5y/xADl9AAAA//8DAFBLAQItABQABgAIAAAAIQDb4fbL7gAAAIUBAAATAAAAAAAAAAAAAAAA&#10;AAAAAABbQ29udGVudF9UeXBlc10ueG1sUEsBAi0AFAAGAAgAAAAhAFr0LFu/AAAAFQEAAAsAAAAA&#10;AAAAAAAAAAAAHwEAAF9yZWxzLy5yZWxzUEsBAi0AFAAGAAgAAAAhAE7cxSbBAAAA2wAAAA8AAAAA&#10;AAAAAAAAAAAABwIAAGRycy9kb3ducmV2LnhtbFBLBQYAAAAAAwADALcAAAD1AgAAAAA=&#10;"/>
              <v:line id="Line 11" style="position:absolute;visibility:visible;mso-wrap-style:square" o:spid="_x0000_s1028" strokecolor="gray" strokeweight="2.16pt" o:connectortype="straight" from="2285,15444" to="10591,15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kGC9wwAAANsAAAAPAAAAZHJzL2Rvd25yZXYueG1sRE9La8JA&#10;EL4L/Q/LCL1Is7EFkegarNCSg4f6oKW3ITsmq9nZkF017a/vFgRv8/E9Z573thEX6rxxrGCcpCCI&#10;S6cNVwr2u7enKQgfkDU2jknBD3nIFw+DOWbaXXlDl22oRAxhn6GCOoQ2k9KXNVn0iWuJI3dwncUQ&#10;YVdJ3eE1httGPqfpRFo0HBtqbGlVU3nanq2CBr8Mrj9f0w9ZvH+PStoZ/j0q9TjslzMQgfpwF9/c&#10;hY7zX+D/l3iAXPwBAAD//wMAUEsBAi0AFAAGAAgAAAAhANvh9svuAAAAhQEAABMAAAAAAAAAAAAA&#10;AAAAAAAAAFtDb250ZW50X1R5cGVzXS54bWxQSwECLQAUAAYACAAAACEAWvQsW78AAAAVAQAACwAA&#10;AAAAAAAAAAAAAAAfAQAAX3JlbHMvLnJlbHNQSwECLQAUAAYACAAAACEAIZBgvcMAAADbAAAADwAA&#10;AAAAAAAAAAAAAAAHAgAAZHJzL2Rvd25yZXYueG1sUEsFBgAAAAADAAMAtwAAAPcCAAAAAA==&#10;"/>
              <v:line id="Line 12" style="position:absolute;visibility:visible;mso-wrap-style:square" o:spid="_x0000_s1029" strokecolor="gray" strokeweight="2.16pt" o:connectortype="straight" from="2263,15422" to="2263,158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efjJwwAAANsAAAAPAAAAZHJzL2Rvd25yZXYueG1sRE9La8JA&#10;EL4L/Q/LCL1Is7EUkegarNCSg4f6oKW3ITsmq9nZkF017a/vFgRv8/E9Z573thEX6rxxrGCcpCCI&#10;S6cNVwr2u7enKQgfkDU2jknBD3nIFw+DOWbaXXlDl22oRAxhn6GCOoQ2k9KXNVn0iWuJI3dwncUQ&#10;YVdJ3eE1httGPqfpRFo0HBtqbGlVU3nanq2CBr8Mrj9f0w9ZvH+PStoZ/j0q9TjslzMQgfpwF9/c&#10;hY7zX+D/l3iAXPwBAAD//wMAUEsBAi0AFAAGAAgAAAAhANvh9svuAAAAhQEAABMAAAAAAAAAAAAA&#10;AAAAAAAAAFtDb250ZW50X1R5cGVzXS54bWxQSwECLQAUAAYACAAAACEAWvQsW78AAAAVAQAACwAA&#10;AAAAAAAAAAAAAAAfAQAAX3JlbHMvLnJlbHNQSwECLQAUAAYACAAAACEArnn4ycMAAADbAAAADwAA&#10;AAAAAAAAAAAAAAAHAgAAZHJzL2Rvd25yZXYueG1sUEsFBgAAAAADAAMAtwAAAPcCAAAAAA==&#10;"/>
              <w10:wrap anchorx="page" anchory="page"/>
            </v:group>
          </w:pict>
        </mc:Fallback>
      </mc:AlternateContent>
    </w:r>
    <w:r>
      <w:rPr>
        <w:noProof/>
      </w:rPr>
      <mc:AlternateContent>
        <mc:Choice Requires="wps">
          <w:drawing>
            <wp:anchor distT="0" distB="0" distL="114300" distR="114300" simplePos="0" relativeHeight="251658241" behindDoc="1" locked="0" layoutInCell="1" allowOverlap="1" wp14:anchorId="3DECC9B5" wp14:editId="1A50C284">
              <wp:simplePos x="0" y="0"/>
              <wp:positionH relativeFrom="page">
                <wp:posOffset>1492885</wp:posOffset>
              </wp:positionH>
              <wp:positionV relativeFrom="page">
                <wp:posOffset>9836785</wp:posOffset>
              </wp:positionV>
              <wp:extent cx="2132965" cy="165735"/>
              <wp:effectExtent l="0" t="0" r="3175" b="0"/>
              <wp:wrapNone/>
              <wp:docPr id="10"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32965" cy="165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E380E" w:rsidP="00535EBF" w:rsidRDefault="00EE380E" w14:paraId="190C8648" w14:textId="2EA13F4F">
                          <w:pPr>
                            <w:spacing w:line="276" w:lineRule="auto"/>
                            <w:ind w:left="20"/>
                          </w:pPr>
                          <w:r>
                            <w:t xml:space="preserve">Te </w:t>
                          </w:r>
                          <w:r w:rsidRPr="00535EBF" w:rsidR="00535EBF">
                            <w:t xml:space="preserve">Kōhanga </w:t>
                          </w:r>
                          <w:r>
                            <w:t>Reo Permanent IEA 20</w:t>
                          </w:r>
                          <w:r w:rsidR="001B6D9C">
                            <w:t>2</w:t>
                          </w:r>
                          <w:r w:rsidR="00535EBF">
                            <w:t>3</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w14:anchorId="6F83E3E9">
            <v:shape id="Text Box 8" style="position:absolute;margin-left:117.55pt;margin-top:774.55pt;width:167.95pt;height:13.0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3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rQeQ2QEAAJgDAAAOAAAAZHJzL2Uyb0RvYy54bWysU9uO0zAQfUfiHyy/0zRdtUDUdLXsahHS&#10;wiItfIDj2IlF4jFjt0n5esZO0uXyhnixxmP7zDlnxvvrse/YSaE3YEuer9acKSuhNrYp+dcv96/e&#10;cOaDsLXowKqSn5Xn14eXL/aDK9QGWuhqhYxArC8GV/I2BFdkmZet6oVfgVOWDjVgLwJtsclqFAOh&#10;9122Wa932QBYOwSpvKfs3XTIDwlfayXDo9ZeBdaVnLiFtGJaq7hmh70oGhSuNXKmIf6BRS+MpaIX&#10;qDsRBDui+QuqNxLBgw4rCX0GWhupkgZSk6//UPPUCqeSFjLHu4tN/v/Byk+nJ/cZWRjfwUgNTCK8&#10;ewD5zTMLt62wjbpBhKFVoqbCebQsG5wv5qfRal/4CFINH6GmJotjgAQ0auyjK6STETo14HwxXY2B&#10;SUpu8qvN292WM0ln+W77+mqbSohiee3Qh/cKehaDkiM1NaGL04MPkY0oliuxmIV703WpsZ39LUEX&#10;Yyaxj4Qn6mGsRmbqWVoUU0F9JjkI07jQeFPQAv7gbKBRKbn/fhSoOOs+WLIkztUS4BJUSyCspKcl&#10;D5xN4W2Y5u/o0DQtIU+mW7gh27RJip5ZzHSp/UnoPKpxvn7dp1vPH+rwEwAA//8DAFBLAwQUAAYA&#10;CAAAACEAUhKhQeEAAAANAQAADwAAAGRycy9kb3ducmV2LnhtbEyPQU+DQBCF7yb+h82YeLMLKK1F&#10;lqYxejIxUjx4XGAKm7KzyG5b/PdOT3qbmffy5nv5ZraDOOHkjSMF8SICgdS41lCn4LN6vXsE4YOm&#10;Vg+OUMEPetgU11e5zlp3phJPu9AJDiGfaQV9CGMmpW96tNov3IjE2t5NVgdep062kz5zuB1kEkVL&#10;abUh/tDrEZ97bA67o1Ww/aLyxXy/1x/lvjRVtY7obXlQ6vZm3j6BCDiHPzNc8BkdCmaq3ZFaLwYF&#10;yX0as5WF9GHNE1vSVcz16stplSYgi1z+b1H8AgAA//8DAFBLAQItABQABgAIAAAAIQC2gziS/gAA&#10;AOEBAAATAAAAAAAAAAAAAAAAAAAAAABbQ29udGVudF9UeXBlc10ueG1sUEsBAi0AFAAGAAgAAAAh&#10;ADj9If/WAAAAlAEAAAsAAAAAAAAAAAAAAAAALwEAAF9yZWxzLy5yZWxzUEsBAi0AFAAGAAgAAAAh&#10;AE6tB5DZAQAAmAMAAA4AAAAAAAAAAAAAAAAALgIAAGRycy9lMm9Eb2MueG1sUEsBAi0AFAAGAAgA&#10;AAAhAFISoUHhAAAADQEAAA8AAAAAAAAAAAAAAAAAMwQAAGRycy9kb3ducmV2LnhtbFBLBQYAAAAA&#10;BAAEAPMAAABBBQAAAAA=&#10;" w14:anchorId="3DECC9B5">
              <v:textbox inset="0,0,0,0">
                <w:txbxContent>
                  <w:p w:rsidR="00EE380E" w:rsidP="00535EBF" w:rsidRDefault="00EE380E" w14:paraId="2D4A5A25" w14:textId="2EA13F4F">
                    <w:pPr>
                      <w:spacing w:line="276" w:lineRule="auto"/>
                      <w:ind w:left="20"/>
                    </w:pPr>
                    <w:r>
                      <w:t xml:space="preserve">Te </w:t>
                    </w:r>
                    <w:r w:rsidRPr="00535EBF" w:rsidR="00535EBF">
                      <w:t xml:space="preserve">Kōhanga </w:t>
                    </w:r>
                    <w:r>
                      <w:t>Reo Permanent IEA 20</w:t>
                    </w:r>
                    <w:r w:rsidR="001B6D9C">
                      <w:t>2</w:t>
                    </w:r>
                    <w:r w:rsidR="00535EBF">
                      <w:t>3</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a14="http://schemas.microsoft.com/office/drawing/2010/main" mc:Ignorable="w14 w15 w16se w16cid w16 w16cex w16sdtdh w16du wp14">
  <w:p w:rsidR="00EE380E" w:rsidRDefault="00AF0AB3" w14:paraId="29E532A9" w14:textId="426DA080">
    <w:pPr>
      <w:pStyle w:val="BodyText"/>
      <w:spacing w:line="14" w:lineRule="auto"/>
    </w:pPr>
    <w:r>
      <w:rPr>
        <w:noProof/>
      </w:rPr>
      <mc:AlternateContent>
        <mc:Choice Requires="wpg">
          <w:drawing>
            <wp:anchor distT="0" distB="0" distL="114300" distR="114300" simplePos="0" relativeHeight="251658243" behindDoc="1" locked="0" layoutInCell="1" allowOverlap="1" wp14:anchorId="1F286050" wp14:editId="10EBD596">
              <wp:simplePos x="0" y="0"/>
              <wp:positionH relativeFrom="page">
                <wp:posOffset>1066800</wp:posOffset>
              </wp:positionH>
              <wp:positionV relativeFrom="page">
                <wp:posOffset>9792970</wp:posOffset>
              </wp:positionV>
              <wp:extent cx="5899785" cy="277495"/>
              <wp:effectExtent l="19050" t="20320" r="15240" b="16510"/>
              <wp:wrapNone/>
              <wp:docPr id="6" name="Group 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899785" cy="277495"/>
                        <a:chOff x="1680" y="15422"/>
                        <a:chExt cx="9291" cy="437"/>
                      </a:xfrm>
                    </wpg:grpSpPr>
                    <wps:wsp>
                      <wps:cNvPr id="7" name="Line 4"/>
                      <wps:cNvCnPr>
                        <a:cxnSpLocks noChangeShapeType="1"/>
                      </wps:cNvCnPr>
                      <wps:spPr bwMode="auto">
                        <a:xfrm>
                          <a:off x="1680" y="15444"/>
                          <a:ext cx="941" cy="0"/>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8" name="Line 5"/>
                      <wps:cNvCnPr>
                        <a:cxnSpLocks noChangeShapeType="1"/>
                      </wps:cNvCnPr>
                      <wps:spPr bwMode="auto">
                        <a:xfrm>
                          <a:off x="2664" y="15444"/>
                          <a:ext cx="8306" cy="0"/>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s:wsp>
                      <wps:cNvPr id="9" name="Line 6"/>
                      <wps:cNvCnPr>
                        <a:cxnSpLocks noChangeShapeType="1"/>
                      </wps:cNvCnPr>
                      <wps:spPr bwMode="auto">
                        <a:xfrm>
                          <a:off x="2642" y="15422"/>
                          <a:ext cx="0" cy="437"/>
                        </a:xfrm>
                        <a:prstGeom prst="line">
                          <a:avLst/>
                        </a:prstGeom>
                        <a:noFill/>
                        <a:ln w="27432">
                          <a:solidFill>
                            <a:srgbClr val="808080"/>
                          </a:solidFill>
                          <a:round/>
                          <a:headEnd/>
                          <a:tailEnd/>
                        </a:ln>
                        <a:extLst>
                          <a:ext uri="{909E8E84-426E-40DD-AFC4-6F175D3DCCD1}">
                            <a14:hiddenFill xmlns:a14="http://schemas.microsoft.com/office/drawing/2010/main">
                              <a:noFill/>
                            </a14:hiddenFill>
                          </a:ext>
                        </a:extLst>
                      </wps:spPr>
                      <wps:bodyPr/>
                    </wps:wsp>
                  </wpg:wgp>
                </a:graphicData>
              </a:graphic>
              <wp14:sizeRelH relativeFrom="page">
                <wp14:pctWidth>0</wp14:pctWidth>
              </wp14:sizeRelH>
              <wp14:sizeRelV relativeFrom="page">
                <wp14:pctHeight>0</wp14:pctHeight>
              </wp14:sizeRelV>
            </wp:anchor>
          </w:drawing>
        </mc:Choice>
        <mc:Fallback>
          <w:pict w14:anchorId="676CB849">
            <v:group id="Group 3" style="position:absolute;margin-left:84pt;margin-top:771.1pt;width:464.55pt;height:21.85pt;z-index:-251658237;mso-position-horizontal-relative:page;mso-position-vertical-relative:page" coordsize="9291,437" coordorigin="1680,15422" o:spid="_x0000_s1026" w14:anchorId="2E7F3EF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64zVfAIAAGIIAAAOAAAAZHJzL2Uyb0RvYy54bWzsVs2O2yAQvlfqOyDujRPHcWIrzh6yu7ls&#10;20i7fQCC8Y+KAQGJk7fvgO1sklaqtFX3UFWWEDDMMPN9M4OXd8eGowPTppYiw5PRGCMmqMxrUWb4&#10;28vjpwVGxhKREy4Fy/CJGXy3+vhh2aqUhbKSPGcagRFh0lZluLJWpUFgaMUaYkZSMQHCQuqGWFjq&#10;Msg1acF6w4NwPI6DVupcaUmZMbB73wnxytsvCkbt16IwzCKeYfDN+lH7cefGYLUkaamJqmrau0He&#10;4EVDagGXnk3dE0vQXtc/mWpqqqWRhR1R2QSyKGrKfAwQzWR8E81Gy73ysZRpW6ozTADtDU5vNku/&#10;HDZaPaut7ryH6ZOk3w3gErSqTC/lbl12h9Gu/Sxz4JPsrfSBHwvdOBMQEjp6fE9nfNnRIgqbs0WS&#10;zBczjCjIwvk8SmYdAbQClpzaJF4ASyCdzKIwHIQPvX4SJpNOOZrOnTAgaXev97X3zXEPyWRe8TJ/&#10;htdzRRTzNBiHx1ajOs/wHCNBGoDgqRYMRc4ddy8cWIsOTXoUPZpIyHVFRMm8qZeTArWJD+BKxS0M&#10;UPFbdC9hivzVJB1ATqIeI5/cZ4RIqrSxGyYb5CYZ5uC2Z44cnoztwByOOCKFfKw5h32ScoFaR1g0&#10;Db2GkbzOndQJjS53a67RgUCJLcbu66m5OgapLHJvrWIkf+jnltS8m4OjXPik6zDo0NzJ/LTVzrme&#10;03ciF7rWBbk+S6+YIunfIzeM42iogVtyF9Nx3FXAAPJQdwN1/9m9fA9+XbrJFbvxu5ZuGEfhwO7Q&#10;4YbShdbnOuNtc/tnStd3aXjIfOPuH133Ul6ufam//hqsfgAAAP//AwBQSwMEFAAGAAgAAAAhAJd2&#10;cAPjAAAADgEAAA8AAABkcnMvZG93bnJldi54bWxMj0FPg0AQhe8m/ofNmHizCyiVIkvTNOqpMbE1&#10;Md62MAVSdpawW6D/3uGkt3kzL2++l60n04oBe9dYUhAuAhBIhS0bqhR8Hd4eEhDOayp1awkVXNHB&#10;Or+9yXRa2pE+cdj7SnAIuVQrqL3vUildUaPRbmE7JL6dbG+0Z9lXsuz1yOGmlVEQLKXRDfGHWne4&#10;rbE47y9Gwfuox81j+Drszqft9ecQf3zvQlTq/m7avIDwOPk/M8z4jA45Mx3thUonWtbLhLt4HuKn&#10;KAIxW4LVcwjiOO+SeAUyz+T/GvkvAAAA//8DAFBLAQItABQABgAIAAAAIQC2gziS/gAAAOEBAAAT&#10;AAAAAAAAAAAAAAAAAAAAAABbQ29udGVudF9UeXBlc10ueG1sUEsBAi0AFAAGAAgAAAAhADj9If/W&#10;AAAAlAEAAAsAAAAAAAAAAAAAAAAALwEAAF9yZWxzLy5yZWxzUEsBAi0AFAAGAAgAAAAhAHrrjNV8&#10;AgAAYggAAA4AAAAAAAAAAAAAAAAALgIAAGRycy9lMm9Eb2MueG1sUEsBAi0AFAAGAAgAAAAhAJd2&#10;cAPjAAAADgEAAA8AAAAAAAAAAAAAAAAA1gQAAGRycy9kb3ducmV2LnhtbFBLBQYAAAAABAAEAPMA&#10;AADmBQAAAAA=&#10;">
              <v:line id="Line 4" style="position:absolute;visibility:visible;mso-wrap-style:square" o:spid="_x0000_s1027" strokecolor="gray" strokeweight="2.16pt" o:connectortype="straight" from="1680,15444" to="2621,15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NGYxQAAANoAAAAPAAAAZHJzL2Rvd25yZXYueG1sRI9Pa8JA&#10;FMTvQr/D8oRepNnYQ5XoGqzQkoOH+oeW3h7ZZ7KafRuyq6b99N2C4HGYmd8w87y3jbhQ541jBeMk&#10;BUFcOm24UrDfvT1NQfiArLFxTAp+yEO+eBjMMdPuyhu6bEMlIoR9hgrqENpMSl/WZNEnriWO3sF1&#10;FkOUXSV1h9cIt418TtMXadFwXKixpVVN5Wl7tgoa/DK4/nxNP2Tx/j0qaWf496jU47BfzkAE6sM9&#10;fGsXWsEE/q/EGyAXfwAAAP//AwBQSwECLQAUAAYACAAAACEA2+H2y+4AAACFAQAAEwAAAAAAAAAA&#10;AAAAAAAAAAAAW0NvbnRlbnRfVHlwZXNdLnhtbFBLAQItABQABgAIAAAAIQBa9CxbvwAAABUBAAAL&#10;AAAAAAAAAAAAAAAAAB8BAABfcmVscy8ucmVsc1BLAQItABQABgAIAAAAIQBHjNGYxQAAANoAAAAP&#10;AAAAAAAAAAAAAAAAAAcCAABkcnMvZG93bnJldi54bWxQSwUGAAAAAAMAAwC3AAAA+QIAAAAA&#10;"/>
              <v:line id="Line 5" style="position:absolute;visibility:visible;mso-wrap-style:square" o:spid="_x0000_s1028" strokecolor="gray" strokeweight="2.16pt" o:connectortype="straight" from="2664,15444" to="10970,154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E0XqwQAAANoAAAAPAAAAZHJzL2Rvd25yZXYueG1sRE/Pa8Iw&#10;FL4L+x/CG+wims6DSG0UJzg87LC1Y8Pbo3m2cc1LaWLb+dcvB2HHj+93th1tI3rqvHGs4HmegCAu&#10;nTZcKfgsDrMVCB+QNTaOScEvedhuHiYZptoN/EF9HioRQ9inqKAOoU2l9GVNFv3ctcSRO7vOYoiw&#10;q6TucIjhtpGLJFlKi4ZjQ40t7Wsqf/KrVdDgt8G3r5fkXR5fT9OSCsO3i1JPj+NuDSLQGP7Fd/dR&#10;K4hb45V4A+TmDwAA//8DAFBLAQItABQABgAIAAAAIQDb4fbL7gAAAIUBAAATAAAAAAAAAAAAAAAA&#10;AAAAAABbQ29udGVudF9UeXBlc10ueG1sUEsBAi0AFAAGAAgAAAAhAFr0LFu/AAAAFQEAAAsAAAAA&#10;AAAAAAAAAAAAHwEAAF9yZWxzLy5yZWxzUEsBAi0AFAAGAAgAAAAhADYTRerBAAAA2gAAAA8AAAAA&#10;AAAAAAAAAAAABwIAAGRycy9kb3ducmV2LnhtbFBLBQYAAAAAAwADALcAAAD1AgAAAAA=&#10;"/>
              <v:line id="Line 6" style="position:absolute;visibility:visible;mso-wrap-style:square" o:spid="_x0000_s1029" strokecolor="gray" strokeweight="2.16pt" o:connectortype="straight" from="2642,15422" to="2642,158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X+BxxQAAANoAAAAPAAAAZHJzL2Rvd25yZXYueG1sRI9Pa8JA&#10;FMTvQr/D8oRepNnYQ9HoGqzQkoOH+oeW3h7ZZ7KafRuyq6b99N2C4HGYmd8w87y3jbhQ541jBeMk&#10;BUFcOm24UrDfvT1NQPiArLFxTAp+yEO+eBjMMdPuyhu6bEMlIoR9hgrqENpMSl/WZNEnriWO3sF1&#10;FkOUXSV1h9cIt418TtMXadFwXKixpVVN5Wl7tgoa/DK4/nxNP2Tx/j0qaWf496jU47BfzkAE6sM9&#10;fGsXWsEU/q/EGyAXfwAAAP//AwBQSwECLQAUAAYACAAAACEA2+H2y+4AAACFAQAAEwAAAAAAAAAA&#10;AAAAAAAAAAAAW0NvbnRlbnRfVHlwZXNdLnhtbFBLAQItABQABgAIAAAAIQBa9CxbvwAAABUBAAAL&#10;AAAAAAAAAAAAAAAAAB8BAABfcmVscy8ucmVsc1BLAQItABQABgAIAAAAIQBZX+BxxQAAANoAAAAP&#10;AAAAAAAAAAAAAAAAAAcCAABkcnMvZG93bnJldi54bWxQSwUGAAAAAAMAAwC3AAAA+QIAAAAA&#10;"/>
              <w10:wrap anchorx="page" anchory="page"/>
            </v:group>
          </w:pict>
        </mc:Fallback>
      </mc:AlternateContent>
    </w:r>
    <w:r>
      <w:rPr>
        <w:noProof/>
      </w:rPr>
      <mc:AlternateContent>
        <mc:Choice Requires="wps">
          <w:drawing>
            <wp:anchor distT="0" distB="0" distL="114300" distR="114300" simplePos="0" relativeHeight="251658244" behindDoc="1" locked="0" layoutInCell="1" allowOverlap="1" wp14:anchorId="0605CAB1" wp14:editId="2C6722A3">
              <wp:simplePos x="0" y="0"/>
              <wp:positionH relativeFrom="page">
                <wp:posOffset>1733550</wp:posOffset>
              </wp:positionH>
              <wp:positionV relativeFrom="page">
                <wp:posOffset>9836785</wp:posOffset>
              </wp:positionV>
              <wp:extent cx="2132965" cy="165735"/>
              <wp:effectExtent l="0" t="0" r="635" b="0"/>
              <wp:wrapNone/>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32965" cy="165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EE380E" w:rsidRDefault="00EE380E" w14:paraId="7EB9B2D0" w14:textId="3A41DBEC">
                          <w:pPr>
                            <w:spacing w:line="245" w:lineRule="exact"/>
                            <w:ind w:left="20"/>
                          </w:pPr>
                          <w:r>
                            <w:t xml:space="preserve">Te </w:t>
                          </w:r>
                          <w:r w:rsidR="005834D8">
                            <w:t>Kōhanga</w:t>
                          </w:r>
                          <w:r>
                            <w:t xml:space="preserve"> Reo Permanent IEA 202</w:t>
                          </w:r>
                          <w:r w:rsidR="00344A78">
                            <w:t>3</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w14:anchorId="7B27B243">
            <v:shapetype id="_x0000_t202" coordsize="21600,21600" o:spt="202" path="m,l,21600r21600,l21600,xe" w14:anchorId="0605CAB1">
              <v:stroke joinstyle="miter"/>
              <v:path gradientshapeok="t" o:connecttype="rect"/>
            </v:shapetype>
            <v:shape id="Text Box 2" style="position:absolute;margin-left:136.5pt;margin-top:774.55pt;width:167.95pt;height:13.05pt;z-index:-2516582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3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uvhu2wEAAJgDAAAOAAAAZHJzL2Uyb0RvYy54bWysU9uO0zAQfUfiHyy/0zRdtUDUdLXsahHS&#10;wiItfIDjOI1F4jEzbpPy9YydpsvlDfFijcf2mXPOjLfXY9+Jo0Gy4EqZL5ZSGKehtm5fyq9f7l+9&#10;kYKCcrXqwJlSngzJ693LF9vBF2YFLXS1QcEgjorBl7INwRdZRro1vaIFeOP4sAHsVeAt7rMa1cDo&#10;fZetlstNNgDWHkEbIs7eTYdyl/Cbxujw2DRkguhKydxCWjGtVVyz3VYVe1S+tfpMQ/0Di15Zx0Uv&#10;UHcqKHFA+xdUbzUCQRMWGvoMmsZqkzSwmnz5h5qnVnmTtLA55C820f+D1Z+OT/4zijC+g5EbmESQ&#10;fwD9jYSD21a5vblBhKE1qubCebQsGzwV56fRaiooglTDR6i5yeoQIAGNDfbRFdYpGJ0bcLqYbsYg&#10;NCdX+dXq7WYtheazfLN+fbVOJVQxv/ZI4b2BXsSglMhNTejq+EAhslHFfCUWc3Bvuy41tnO/Jfhi&#10;zCT2kfBEPYzVKGzNTGLdKKaC+sRyEKZx4fHmoAX8IcXAo1JK+n5QaKToPji2JM7VHOAcVHOgnOan&#10;pQxSTOFtmObv4NHuW0aeTHdww7Y1Nil6ZnGmy+1PQs+jGufr13269fyhdj8BAAD//wMAUEsDBBQA&#10;BgAIAAAAIQBmDhC84gAAAA0BAAAPAAAAZHJzL2Rvd25yZXYueG1sTI/BTsMwEETvSPyDtZW4UaeB&#10;pk0ap6oQnJAQaThwdOJtYjVeh9htw9/jnspxZ0azb/LtZHp2xtFpSwIW8wgYUmOVplbAV/X2uAbm&#10;vCQle0so4BcdbIv7u1xmyl6oxPPetyyUkMukgM77IePcNR0a6eZ2QArewY5G+nCOLVejvIRy0/M4&#10;ihJupKbwoZMDvnTYHPcnI2D3TeWr/vmoP8tDqasqjeg9OQrxMJt2G2AeJ38LwxU/oEMRmGp7IuVY&#10;LyBePYUtPhjL53QBLESSaJ0Cq6/SahkDL3L+f0XxBwAA//8DAFBLAQItABQABgAIAAAAIQC2gziS&#10;/gAAAOEBAAATAAAAAAAAAAAAAAAAAAAAAABbQ29udGVudF9UeXBlc10ueG1sUEsBAi0AFAAGAAgA&#10;AAAhADj9If/WAAAAlAEAAAsAAAAAAAAAAAAAAAAALwEAAF9yZWxzLy5yZWxzUEsBAi0AFAAGAAgA&#10;AAAhAJu6+G7bAQAAmAMAAA4AAAAAAAAAAAAAAAAALgIAAGRycy9lMm9Eb2MueG1sUEsBAi0AFAAG&#10;AAgAAAAhAGYOELziAAAADQEAAA8AAAAAAAAAAAAAAAAANQQAAGRycy9kb3ducmV2LnhtbFBLBQYA&#10;AAAABAAEAPMAAABEBQAAAAA=&#10;">
              <v:textbox inset="0,0,0,0">
                <w:txbxContent>
                  <w:p w:rsidR="00EE380E" w:rsidRDefault="00EE380E" w14:paraId="5BC3420D" w14:textId="3A41DBEC">
                    <w:pPr>
                      <w:spacing w:line="245" w:lineRule="exact"/>
                      <w:ind w:left="20"/>
                    </w:pPr>
                    <w:r>
                      <w:t xml:space="preserve">Te </w:t>
                    </w:r>
                    <w:r w:rsidR="005834D8">
                      <w:t>Kōhanga</w:t>
                    </w:r>
                    <w:r>
                      <w:t xml:space="preserve"> Reo Permanent IEA 202</w:t>
                    </w:r>
                    <w:r w:rsidR="00344A78">
                      <w:t>3</w:t>
                    </w:r>
                  </w:p>
                </w:txbxContent>
              </v:textbox>
              <w10:wrap anchorx="page" anchory="page"/>
            </v:shape>
          </w:pict>
        </mc:Fallback>
      </mc:AlternateContent>
    </w:r>
    <w:r>
      <w:rPr>
        <w:noProof/>
      </w:rPr>
      <mc:AlternateContent>
        <mc:Choice Requires="wps">
          <w:drawing>
            <wp:anchor distT="0" distB="0" distL="114300" distR="114300" simplePos="0" relativeHeight="251658245" behindDoc="1" locked="0" layoutInCell="1" allowOverlap="1" wp14:anchorId="0279A85D" wp14:editId="447193B7">
              <wp:simplePos x="0" y="0"/>
              <wp:positionH relativeFrom="page">
                <wp:posOffset>1377950</wp:posOffset>
              </wp:positionH>
              <wp:positionV relativeFrom="page">
                <wp:posOffset>9850755</wp:posOffset>
              </wp:positionV>
              <wp:extent cx="255905" cy="228600"/>
              <wp:effectExtent l="0" t="1905" r="4445" b="0"/>
              <wp:wrapNone/>
              <wp:docPr id="2"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590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2A26EB" w:rsidR="00EE380E" w:rsidRDefault="004902D9" w14:paraId="6D5EA280" w14:textId="6A034230">
                          <w:pPr>
                            <w:spacing w:line="345" w:lineRule="exact"/>
                            <w:ind w:left="40"/>
                            <w:rPr>
                              <w:b/>
                              <w:sz w:val="32"/>
                              <w:lang w:val="en-NZ"/>
                            </w:rPr>
                          </w:pPr>
                          <w:r>
                            <w:fldChar w:fldCharType="begin"/>
                          </w:r>
                          <w:r>
                            <w:rPr>
                              <w:b/>
                              <w:color w:val="4F81BC"/>
                              <w:sz w:val="32"/>
                            </w:rPr>
                            <w:instrText xml:space="preserve"> PAGE </w:instrText>
                          </w:r>
                          <w:r>
                            <w:fldChar w:fldCharType="separate"/>
                          </w:r>
                          <w:r>
                            <w:t>7</w:t>
                          </w:r>
                          <w: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w14:anchorId="7E92D14C">
            <v:shape id="Text Box 1" style="position:absolute;margin-left:108.5pt;margin-top:775.65pt;width:20.15pt;height:18pt;z-index:-25165823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3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PYJ2QEAAJcDAAAOAAAAZHJzL2Uyb0RvYy54bWysU9uO0zAQfUfiHyy/06RBXS1R09Wyq0VI&#10;y0Va+ICp4yQWiceM3Sbl6xk7TZfLG+LFmozt43OZbG+moRdHTd6greR6lUuhrcLa2LaSX788vLqW&#10;wgewNfRodSVP2sub3csX29GVusAO+1qTYBDry9FVsgvBlVnmVacH8Ct02vJmgzRA4E9qs5pgZPSh&#10;z4o8v8pGpNoRKu09d+/nTblL+E2jVfjUNF4H0VeSuYW0Ulr3cc12WyhbAtcZdaYB/8BiAGP50QvU&#10;PQQQBzJ/QQ1GEXpswkrhkGHTGKWTBlazzv9Q89SB00kLm+PdxSb//2DVx+OT+0wiTG9x4gCTCO8e&#10;UX3zwuJdB7bVt0Q4dhpqfngdLctG58vz1Wi1L30E2Y8fsOaQ4RAwAU0NDdEV1ikYnQM4XUzXUxCK&#10;m8Vm8ybfSKF4qyiur/IUSgblctmRD+80DiIWlSTONIHD8dGHSAbK5Uh8y+KD6fuUa29/a/DB2Enk&#10;I9+ZeZj2kzB1JV9HZVHLHusTqyGcp4Wnm4sO6YcUI09KJf33A5CWon9v2ZE4VktBS7FfCrCKr1Yy&#10;SDGXd2Eev4Mj03aMPHtu8ZZda0xS9MziTJfTT0LPkxrH69fvdOr5f9r9BAAA//8DAFBLAwQUAAYA&#10;CAAAACEAkjAUxOAAAAANAQAADwAAAGRycy9kb3ducmV2LnhtbExPwU6DQBS8m/gPm2fizS5gaCuy&#10;NI3Rk4mR4sHjAq+wKfsW2W2Lf+/rqd5m3kzmzeSb2Q7ihJM3jhTEiwgEUuNaQ52Cr+rtYQ3CB02t&#10;Hhyhgl/0sClub3Kdte5MJZ52oRMcQj7TCvoQxkxK3/RotV+4EYm1vZusDkynTraTPnO4HWQSRUtp&#10;tSH+0OsRX3psDrujVbD9pvLV/HzUn+W+NFX1FNH78qDU/d28fQYRcA5XM1zqc3UouFPtjtR6MShI&#10;4hVvCSykafwIgi1JumJQX05rRrLI5f8VxR8AAAD//wMAUEsBAi0AFAAGAAgAAAAhALaDOJL+AAAA&#10;4QEAABMAAAAAAAAAAAAAAAAAAAAAAFtDb250ZW50X1R5cGVzXS54bWxQSwECLQAUAAYACAAAACEA&#10;OP0h/9YAAACUAQAACwAAAAAAAAAAAAAAAAAvAQAAX3JlbHMvLnJlbHNQSwECLQAUAAYACAAAACEA&#10;+CD2CdkBAACXAwAADgAAAAAAAAAAAAAAAAAuAgAAZHJzL2Uyb0RvYy54bWxQSwECLQAUAAYACAAA&#10;ACEAkjAUxOAAAAANAQAADwAAAAAAAAAAAAAAAAAzBAAAZHJzL2Rvd25yZXYueG1sUEsFBgAAAAAE&#10;AAQA8wAAAEAFAAAAAA==&#10;" w14:anchorId="0279A85D">
              <v:textbox inset="0,0,0,0">
                <w:txbxContent>
                  <w:p w:rsidRPr="002A26EB" w:rsidR="00EE380E" w:rsidRDefault="004902D9" w14:paraId="095D8010" w14:textId="6A034230">
                    <w:pPr>
                      <w:spacing w:line="345" w:lineRule="exact"/>
                      <w:ind w:left="40"/>
                      <w:rPr>
                        <w:b/>
                        <w:sz w:val="32"/>
                        <w:lang w:val="en-NZ"/>
                      </w:rPr>
                    </w:pPr>
                    <w:r>
                      <w:fldChar w:fldCharType="begin"/>
                    </w:r>
                    <w:r>
                      <w:rPr>
                        <w:b/>
                        <w:color w:val="4F81BC"/>
                        <w:sz w:val="32"/>
                      </w:rPr>
                      <w:instrText xml:space="preserve"> PAGE </w:instrText>
                    </w:r>
                    <w:r>
                      <w:fldChar w:fldCharType="separate"/>
                    </w:r>
                    <w:r>
                      <w:t>7</w:t>
                    </w:r>
                    <w:r>
                      <w:fldChar w:fldCharType="end"/>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EE380E" w:rsidRDefault="00EE380E" w14:paraId="0B412D51" w14:textId="77777777">
    <w:pPr>
      <w:pStyle w:val="BodyText"/>
      <w:spacing w:line="14" w:lineRule="auto"/>
      <w:rPr>
        <w:sz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rsidR="00787F44" w:rsidRDefault="00787F44" w14:paraId="35A9B246" w14:textId="77777777">
      <w:r>
        <w:separator/>
      </w:r>
    </w:p>
  </w:footnote>
  <w:footnote w:type="continuationSeparator" w:id="0">
    <w:p w:rsidR="00787F44" w:rsidRDefault="00787F44" w14:paraId="1DE3F6A0" w14:textId="77777777">
      <w:r>
        <w:continuationSeparator/>
      </w:r>
    </w:p>
  </w:footnote>
  <w:footnote w:type="continuationNotice" w:id="1">
    <w:p w:rsidR="00787F44" w:rsidRDefault="00787F44" w14:paraId="3B28BD4D" w14:textId="777777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8040AC" w:rsidRDefault="008040AC" w14:paraId="4A17C84F" w14:textId="0D6C4B5B">
    <w:pPr>
      <w:pStyle w:val="Header"/>
    </w:pPr>
  </w:p>
  <w:p w:rsidR="008040AC" w:rsidRDefault="008040AC" w14:paraId="0E938E92" w14:textId="4DD12678">
    <w:pPr>
      <w:pStyle w:val="Header"/>
    </w:pPr>
  </w:p>
  <w:p w:rsidR="008040AC" w:rsidRDefault="008040AC" w14:paraId="6BBDA29B" w14:textId="65140C6B">
    <w:pPr>
      <w:pStyle w:val="Header"/>
    </w:pPr>
  </w:p>
  <w:p w:rsidR="008040AC" w:rsidRDefault="008040AC" w14:paraId="4D2D454E"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013755"/>
    <w:multiLevelType w:val="hybridMultilevel"/>
    <w:tmpl w:val="EA52F104"/>
    <w:lvl w:ilvl="0" w:tplc="C6DEA550">
      <w:start w:val="1"/>
      <w:numFmt w:val="lowerLetter"/>
      <w:lvlText w:val="%1)"/>
      <w:lvlJc w:val="left"/>
      <w:pPr>
        <w:ind w:left="1403" w:hanging="202"/>
      </w:pPr>
      <w:rPr>
        <w:rFonts w:hint="default" w:ascii="Calibri" w:hAnsi="Calibri" w:eastAsia="Calibri" w:cs="Calibri"/>
        <w:spacing w:val="0"/>
        <w:w w:val="98"/>
        <w:sz w:val="20"/>
        <w:szCs w:val="20"/>
      </w:rPr>
    </w:lvl>
    <w:lvl w:ilvl="1" w:tplc="69B4850A">
      <w:numFmt w:val="bullet"/>
      <w:lvlText w:val="•"/>
      <w:lvlJc w:val="left"/>
      <w:pPr>
        <w:ind w:left="2239" w:hanging="202"/>
      </w:pPr>
      <w:rPr>
        <w:rFonts w:hint="default"/>
      </w:rPr>
    </w:lvl>
    <w:lvl w:ilvl="2" w:tplc="31CE0CD4">
      <w:numFmt w:val="bullet"/>
      <w:lvlText w:val="•"/>
      <w:lvlJc w:val="left"/>
      <w:pPr>
        <w:ind w:left="3076" w:hanging="202"/>
      </w:pPr>
      <w:rPr>
        <w:rFonts w:hint="default"/>
      </w:rPr>
    </w:lvl>
    <w:lvl w:ilvl="3" w:tplc="5F9E9CC2">
      <w:numFmt w:val="bullet"/>
      <w:lvlText w:val="•"/>
      <w:lvlJc w:val="left"/>
      <w:pPr>
        <w:ind w:left="3913" w:hanging="202"/>
      </w:pPr>
      <w:rPr>
        <w:rFonts w:hint="default"/>
      </w:rPr>
    </w:lvl>
    <w:lvl w:ilvl="4" w:tplc="4B9AA540">
      <w:numFmt w:val="bullet"/>
      <w:lvlText w:val="•"/>
      <w:lvlJc w:val="left"/>
      <w:pPr>
        <w:ind w:left="4750" w:hanging="202"/>
      </w:pPr>
      <w:rPr>
        <w:rFonts w:hint="default"/>
      </w:rPr>
    </w:lvl>
    <w:lvl w:ilvl="5" w:tplc="30C68768">
      <w:numFmt w:val="bullet"/>
      <w:lvlText w:val="•"/>
      <w:lvlJc w:val="left"/>
      <w:pPr>
        <w:ind w:left="5587" w:hanging="202"/>
      </w:pPr>
      <w:rPr>
        <w:rFonts w:hint="default"/>
      </w:rPr>
    </w:lvl>
    <w:lvl w:ilvl="6" w:tplc="05A87252">
      <w:numFmt w:val="bullet"/>
      <w:lvlText w:val="•"/>
      <w:lvlJc w:val="left"/>
      <w:pPr>
        <w:ind w:left="6424" w:hanging="202"/>
      </w:pPr>
      <w:rPr>
        <w:rFonts w:hint="default"/>
      </w:rPr>
    </w:lvl>
    <w:lvl w:ilvl="7" w:tplc="14766128">
      <w:numFmt w:val="bullet"/>
      <w:lvlText w:val="•"/>
      <w:lvlJc w:val="left"/>
      <w:pPr>
        <w:ind w:left="7261" w:hanging="202"/>
      </w:pPr>
      <w:rPr>
        <w:rFonts w:hint="default"/>
      </w:rPr>
    </w:lvl>
    <w:lvl w:ilvl="8" w:tplc="C72EE89C">
      <w:numFmt w:val="bullet"/>
      <w:lvlText w:val="•"/>
      <w:lvlJc w:val="left"/>
      <w:pPr>
        <w:ind w:left="8098" w:hanging="202"/>
      </w:pPr>
      <w:rPr>
        <w:rFonts w:hint="default"/>
      </w:rPr>
    </w:lvl>
  </w:abstractNum>
  <w:abstractNum w:abstractNumId="1" w15:restartNumberingAfterBreak="0">
    <w:nsid w:val="09C925F4"/>
    <w:multiLevelType w:val="multilevel"/>
    <w:tmpl w:val="AC886146"/>
    <w:lvl w:ilvl="0">
      <w:start w:val="6"/>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2" w15:restartNumberingAfterBreak="0">
    <w:nsid w:val="139A1C38"/>
    <w:multiLevelType w:val="multilevel"/>
    <w:tmpl w:val="54CA500A"/>
    <w:lvl w:ilvl="0">
      <w:start w:val="5"/>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3" w15:restartNumberingAfterBreak="0">
    <w:nsid w:val="14467E9C"/>
    <w:multiLevelType w:val="hybridMultilevel"/>
    <w:tmpl w:val="1794DC5A"/>
    <w:lvl w:ilvl="0" w:tplc="19BEF91C">
      <w:numFmt w:val="bullet"/>
      <w:lvlText w:val=""/>
      <w:lvlJc w:val="left"/>
      <w:pPr>
        <w:ind w:left="1492" w:hanging="360"/>
      </w:pPr>
      <w:rPr>
        <w:rFonts w:hint="default" w:ascii="Symbol" w:hAnsi="Symbol" w:eastAsia="Symbol" w:cs="Symbol"/>
        <w:w w:val="97"/>
        <w:sz w:val="20"/>
        <w:szCs w:val="20"/>
      </w:rPr>
    </w:lvl>
    <w:lvl w:ilvl="1" w:tplc="67F0FB7E">
      <w:numFmt w:val="bullet"/>
      <w:lvlText w:val="•"/>
      <w:lvlJc w:val="left"/>
      <w:pPr>
        <w:ind w:left="2307" w:hanging="360"/>
      </w:pPr>
      <w:rPr>
        <w:rFonts w:hint="default"/>
      </w:rPr>
    </w:lvl>
    <w:lvl w:ilvl="2" w:tplc="D22CA176">
      <w:numFmt w:val="bullet"/>
      <w:lvlText w:val="•"/>
      <w:lvlJc w:val="left"/>
      <w:pPr>
        <w:ind w:left="3114" w:hanging="360"/>
      </w:pPr>
      <w:rPr>
        <w:rFonts w:hint="default"/>
      </w:rPr>
    </w:lvl>
    <w:lvl w:ilvl="3" w:tplc="93F4811C">
      <w:numFmt w:val="bullet"/>
      <w:lvlText w:val="•"/>
      <w:lvlJc w:val="left"/>
      <w:pPr>
        <w:ind w:left="3921" w:hanging="360"/>
      </w:pPr>
      <w:rPr>
        <w:rFonts w:hint="default"/>
      </w:rPr>
    </w:lvl>
    <w:lvl w:ilvl="4" w:tplc="8DB8592E">
      <w:numFmt w:val="bullet"/>
      <w:lvlText w:val="•"/>
      <w:lvlJc w:val="left"/>
      <w:pPr>
        <w:ind w:left="4728" w:hanging="360"/>
      </w:pPr>
      <w:rPr>
        <w:rFonts w:hint="default"/>
      </w:rPr>
    </w:lvl>
    <w:lvl w:ilvl="5" w:tplc="8C4269DA">
      <w:numFmt w:val="bullet"/>
      <w:lvlText w:val="•"/>
      <w:lvlJc w:val="left"/>
      <w:pPr>
        <w:ind w:left="5535" w:hanging="360"/>
      </w:pPr>
      <w:rPr>
        <w:rFonts w:hint="default"/>
      </w:rPr>
    </w:lvl>
    <w:lvl w:ilvl="6" w:tplc="68D63F86">
      <w:numFmt w:val="bullet"/>
      <w:lvlText w:val="•"/>
      <w:lvlJc w:val="left"/>
      <w:pPr>
        <w:ind w:left="6342" w:hanging="360"/>
      </w:pPr>
      <w:rPr>
        <w:rFonts w:hint="default"/>
      </w:rPr>
    </w:lvl>
    <w:lvl w:ilvl="7" w:tplc="759C5120">
      <w:numFmt w:val="bullet"/>
      <w:lvlText w:val="•"/>
      <w:lvlJc w:val="left"/>
      <w:pPr>
        <w:ind w:left="7149" w:hanging="360"/>
      </w:pPr>
      <w:rPr>
        <w:rFonts w:hint="default"/>
      </w:rPr>
    </w:lvl>
    <w:lvl w:ilvl="8" w:tplc="A0569690">
      <w:numFmt w:val="bullet"/>
      <w:lvlText w:val="•"/>
      <w:lvlJc w:val="left"/>
      <w:pPr>
        <w:ind w:left="7956" w:hanging="360"/>
      </w:pPr>
      <w:rPr>
        <w:rFonts w:hint="default"/>
      </w:rPr>
    </w:lvl>
  </w:abstractNum>
  <w:abstractNum w:abstractNumId="4" w15:restartNumberingAfterBreak="0">
    <w:nsid w:val="14A0794F"/>
    <w:multiLevelType w:val="multilevel"/>
    <w:tmpl w:val="10C0DA3E"/>
    <w:lvl w:ilvl="0">
      <w:start w:val="1"/>
      <w:numFmt w:val="decimal"/>
      <w:lvlText w:val="%1."/>
      <w:lvlJc w:val="left"/>
      <w:pPr>
        <w:ind w:left="1199" w:hanging="200"/>
      </w:pPr>
      <w:rPr>
        <w:rFonts w:hint="default" w:ascii="Calibri" w:hAnsi="Calibri" w:eastAsia="Calibri" w:cs="Calibri"/>
        <w:b/>
        <w:bCs/>
        <w:spacing w:val="-2"/>
        <w:w w:val="98"/>
        <w:sz w:val="20"/>
        <w:szCs w:val="20"/>
      </w:rPr>
    </w:lvl>
    <w:lvl w:ilvl="1">
      <w:start w:val="1"/>
      <w:numFmt w:val="decimal"/>
      <w:lvlText w:val="%1.%2"/>
      <w:lvlJc w:val="left"/>
      <w:pPr>
        <w:ind w:left="1297" w:hanging="298"/>
      </w:pPr>
      <w:rPr>
        <w:rFonts w:hint="default" w:ascii="Calibri" w:hAnsi="Calibri" w:eastAsia="Calibri" w:cs="Calibri"/>
        <w:i/>
        <w:spacing w:val="-2"/>
        <w:w w:val="98"/>
        <w:sz w:val="20"/>
        <w:szCs w:val="20"/>
      </w:rPr>
    </w:lvl>
    <w:lvl w:ilvl="2">
      <w:start w:val="1"/>
      <w:numFmt w:val="lowerRoman"/>
      <w:lvlText w:val="(%3)"/>
      <w:lvlJc w:val="left"/>
      <w:pPr>
        <w:ind w:left="1720" w:hanging="360"/>
      </w:pPr>
      <w:rPr>
        <w:rFonts w:hint="default" w:ascii="Calibri" w:hAnsi="Calibri" w:eastAsia="Calibri" w:cs="Calibri"/>
        <w:spacing w:val="-3"/>
        <w:w w:val="98"/>
        <w:sz w:val="20"/>
        <w:szCs w:val="20"/>
      </w:rPr>
    </w:lvl>
    <w:lvl w:ilvl="3">
      <w:numFmt w:val="bullet"/>
      <w:lvlText w:val="•"/>
      <w:lvlJc w:val="left"/>
      <w:pPr>
        <w:ind w:left="1400" w:hanging="360"/>
      </w:pPr>
      <w:rPr>
        <w:rFonts w:hint="default"/>
      </w:rPr>
    </w:lvl>
    <w:lvl w:ilvl="4">
      <w:numFmt w:val="bullet"/>
      <w:lvlText w:val="•"/>
      <w:lvlJc w:val="left"/>
      <w:pPr>
        <w:ind w:left="1720" w:hanging="360"/>
      </w:pPr>
      <w:rPr>
        <w:rFonts w:hint="default"/>
      </w:rPr>
    </w:lvl>
    <w:lvl w:ilvl="5">
      <w:numFmt w:val="bullet"/>
      <w:lvlText w:val="•"/>
      <w:lvlJc w:val="left"/>
      <w:pPr>
        <w:ind w:left="1760" w:hanging="360"/>
      </w:pPr>
      <w:rPr>
        <w:rFonts w:hint="default"/>
      </w:rPr>
    </w:lvl>
    <w:lvl w:ilvl="6">
      <w:numFmt w:val="bullet"/>
      <w:lvlText w:val="•"/>
      <w:lvlJc w:val="left"/>
      <w:pPr>
        <w:ind w:left="2440" w:hanging="360"/>
      </w:pPr>
      <w:rPr>
        <w:rFonts w:hint="default"/>
      </w:rPr>
    </w:lvl>
    <w:lvl w:ilvl="7">
      <w:numFmt w:val="bullet"/>
      <w:lvlText w:val="•"/>
      <w:lvlJc w:val="left"/>
      <w:pPr>
        <w:ind w:left="4222" w:hanging="360"/>
      </w:pPr>
      <w:rPr>
        <w:rFonts w:hint="default"/>
      </w:rPr>
    </w:lvl>
    <w:lvl w:ilvl="8">
      <w:numFmt w:val="bullet"/>
      <w:lvlText w:val="•"/>
      <w:lvlJc w:val="left"/>
      <w:pPr>
        <w:ind w:left="6005" w:hanging="360"/>
      </w:pPr>
      <w:rPr>
        <w:rFonts w:hint="default"/>
      </w:rPr>
    </w:lvl>
  </w:abstractNum>
  <w:abstractNum w:abstractNumId="5" w15:restartNumberingAfterBreak="0">
    <w:nsid w:val="152E4C86"/>
    <w:multiLevelType w:val="multilevel"/>
    <w:tmpl w:val="F8348D28"/>
    <w:lvl w:ilvl="0">
      <w:start w:val="10"/>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6" w15:restartNumberingAfterBreak="0">
    <w:nsid w:val="1A7F343C"/>
    <w:multiLevelType w:val="hybridMultilevel"/>
    <w:tmpl w:val="2618A894"/>
    <w:lvl w:ilvl="0" w:tplc="B04A85EA">
      <w:start w:val="1"/>
      <w:numFmt w:val="lowerRoman"/>
      <w:lvlText w:val="(%1)"/>
      <w:lvlJc w:val="left"/>
      <w:pPr>
        <w:ind w:left="1720" w:hanging="720"/>
      </w:pPr>
      <w:rPr>
        <w:rFonts w:hint="default" w:ascii="Calibri" w:hAnsi="Calibri" w:eastAsia="Calibri" w:cs="Calibri"/>
        <w:spacing w:val="-3"/>
        <w:w w:val="98"/>
        <w:sz w:val="20"/>
        <w:szCs w:val="20"/>
      </w:rPr>
    </w:lvl>
    <w:lvl w:ilvl="1" w:tplc="D7CC442A">
      <w:numFmt w:val="bullet"/>
      <w:lvlText w:val="•"/>
      <w:lvlJc w:val="left"/>
      <w:pPr>
        <w:ind w:left="2505" w:hanging="720"/>
      </w:pPr>
      <w:rPr>
        <w:rFonts w:hint="default"/>
      </w:rPr>
    </w:lvl>
    <w:lvl w:ilvl="2" w:tplc="8188D80E">
      <w:numFmt w:val="bullet"/>
      <w:lvlText w:val="•"/>
      <w:lvlJc w:val="left"/>
      <w:pPr>
        <w:ind w:left="3290" w:hanging="720"/>
      </w:pPr>
      <w:rPr>
        <w:rFonts w:hint="default"/>
      </w:rPr>
    </w:lvl>
    <w:lvl w:ilvl="3" w:tplc="340E658C">
      <w:numFmt w:val="bullet"/>
      <w:lvlText w:val="•"/>
      <w:lvlJc w:val="left"/>
      <w:pPr>
        <w:ind w:left="4075" w:hanging="720"/>
      </w:pPr>
      <w:rPr>
        <w:rFonts w:hint="default"/>
      </w:rPr>
    </w:lvl>
    <w:lvl w:ilvl="4" w:tplc="2D90682C">
      <w:numFmt w:val="bullet"/>
      <w:lvlText w:val="•"/>
      <w:lvlJc w:val="left"/>
      <w:pPr>
        <w:ind w:left="4860" w:hanging="720"/>
      </w:pPr>
      <w:rPr>
        <w:rFonts w:hint="default"/>
      </w:rPr>
    </w:lvl>
    <w:lvl w:ilvl="5" w:tplc="E19A4E56">
      <w:numFmt w:val="bullet"/>
      <w:lvlText w:val="•"/>
      <w:lvlJc w:val="left"/>
      <w:pPr>
        <w:ind w:left="5645" w:hanging="720"/>
      </w:pPr>
      <w:rPr>
        <w:rFonts w:hint="default"/>
      </w:rPr>
    </w:lvl>
    <w:lvl w:ilvl="6" w:tplc="A23C5B76">
      <w:numFmt w:val="bullet"/>
      <w:lvlText w:val="•"/>
      <w:lvlJc w:val="left"/>
      <w:pPr>
        <w:ind w:left="6430" w:hanging="720"/>
      </w:pPr>
      <w:rPr>
        <w:rFonts w:hint="default"/>
      </w:rPr>
    </w:lvl>
    <w:lvl w:ilvl="7" w:tplc="1924D43E">
      <w:numFmt w:val="bullet"/>
      <w:lvlText w:val="•"/>
      <w:lvlJc w:val="left"/>
      <w:pPr>
        <w:ind w:left="7215" w:hanging="720"/>
      </w:pPr>
      <w:rPr>
        <w:rFonts w:hint="default"/>
      </w:rPr>
    </w:lvl>
    <w:lvl w:ilvl="8" w:tplc="D28C0452">
      <w:numFmt w:val="bullet"/>
      <w:lvlText w:val="•"/>
      <w:lvlJc w:val="left"/>
      <w:pPr>
        <w:ind w:left="8000" w:hanging="720"/>
      </w:pPr>
      <w:rPr>
        <w:rFonts w:hint="default"/>
      </w:rPr>
    </w:lvl>
  </w:abstractNum>
  <w:abstractNum w:abstractNumId="7" w15:restartNumberingAfterBreak="0">
    <w:nsid w:val="1B0127D9"/>
    <w:multiLevelType w:val="multilevel"/>
    <w:tmpl w:val="A04AC524"/>
    <w:lvl w:ilvl="0">
      <w:start w:val="11"/>
      <w:numFmt w:val="decimal"/>
      <w:lvlText w:val="%1."/>
      <w:lvlJc w:val="left"/>
      <w:pPr>
        <w:ind w:left="440" w:hanging="300"/>
      </w:pPr>
      <w:rPr>
        <w:rFonts w:hint="default" w:ascii="Calibri" w:hAnsi="Calibri" w:eastAsia="Calibri" w:cs="Calibri"/>
        <w:b/>
        <w:bCs/>
        <w:spacing w:val="-1"/>
        <w:w w:val="99"/>
        <w:sz w:val="20"/>
        <w:szCs w:val="20"/>
      </w:rPr>
    </w:lvl>
    <w:lvl w:ilvl="1">
      <w:start w:val="1"/>
      <w:numFmt w:val="decimal"/>
      <w:lvlText w:val="%1.%2"/>
      <w:lvlJc w:val="left"/>
      <w:pPr>
        <w:ind w:left="906" w:hanging="766"/>
      </w:pPr>
      <w:rPr>
        <w:rFonts w:hint="default" w:ascii="Calibri" w:hAnsi="Calibri" w:eastAsia="Calibri" w:cs="Calibri"/>
        <w:b/>
        <w:bCs/>
        <w:spacing w:val="-1"/>
        <w:w w:val="99"/>
        <w:sz w:val="20"/>
        <w:szCs w:val="20"/>
      </w:rPr>
    </w:lvl>
    <w:lvl w:ilvl="2">
      <w:numFmt w:val="bullet"/>
      <w:lvlText w:val="•"/>
      <w:lvlJc w:val="left"/>
      <w:pPr>
        <w:ind w:left="900" w:hanging="766"/>
      </w:pPr>
      <w:rPr>
        <w:rFonts w:hint="default"/>
      </w:rPr>
    </w:lvl>
    <w:lvl w:ilvl="3">
      <w:numFmt w:val="bullet"/>
      <w:lvlText w:val="•"/>
      <w:lvlJc w:val="left"/>
      <w:pPr>
        <w:ind w:left="1983" w:hanging="766"/>
      </w:pPr>
      <w:rPr>
        <w:rFonts w:hint="default"/>
      </w:rPr>
    </w:lvl>
    <w:lvl w:ilvl="4">
      <w:numFmt w:val="bullet"/>
      <w:lvlText w:val="•"/>
      <w:lvlJc w:val="left"/>
      <w:pPr>
        <w:ind w:left="3067" w:hanging="766"/>
      </w:pPr>
      <w:rPr>
        <w:rFonts w:hint="default"/>
      </w:rPr>
    </w:lvl>
    <w:lvl w:ilvl="5">
      <w:numFmt w:val="bullet"/>
      <w:lvlText w:val="•"/>
      <w:lvlJc w:val="left"/>
      <w:pPr>
        <w:ind w:left="4151" w:hanging="766"/>
      </w:pPr>
      <w:rPr>
        <w:rFonts w:hint="default"/>
      </w:rPr>
    </w:lvl>
    <w:lvl w:ilvl="6">
      <w:numFmt w:val="bullet"/>
      <w:lvlText w:val="•"/>
      <w:lvlJc w:val="left"/>
      <w:pPr>
        <w:ind w:left="5235" w:hanging="766"/>
      </w:pPr>
      <w:rPr>
        <w:rFonts w:hint="default"/>
      </w:rPr>
    </w:lvl>
    <w:lvl w:ilvl="7">
      <w:numFmt w:val="bullet"/>
      <w:lvlText w:val="•"/>
      <w:lvlJc w:val="left"/>
      <w:pPr>
        <w:ind w:left="6319" w:hanging="766"/>
      </w:pPr>
      <w:rPr>
        <w:rFonts w:hint="default"/>
      </w:rPr>
    </w:lvl>
    <w:lvl w:ilvl="8">
      <w:numFmt w:val="bullet"/>
      <w:lvlText w:val="•"/>
      <w:lvlJc w:val="left"/>
      <w:pPr>
        <w:ind w:left="7403" w:hanging="766"/>
      </w:pPr>
      <w:rPr>
        <w:rFonts w:hint="default"/>
      </w:rPr>
    </w:lvl>
  </w:abstractNum>
  <w:abstractNum w:abstractNumId="8" w15:restartNumberingAfterBreak="0">
    <w:nsid w:val="1CBC09E7"/>
    <w:multiLevelType w:val="hybridMultilevel"/>
    <w:tmpl w:val="2E6C47D8"/>
    <w:lvl w:ilvl="0" w:tplc="A126A95A">
      <w:numFmt w:val="bullet"/>
      <w:lvlText w:val="-"/>
      <w:lvlJc w:val="left"/>
      <w:pPr>
        <w:ind w:left="1599" w:hanging="406"/>
      </w:pPr>
      <w:rPr>
        <w:rFonts w:hint="default" w:ascii="Calibri" w:hAnsi="Calibri" w:eastAsia="Calibri" w:cs="Calibri"/>
        <w:w w:val="99"/>
        <w:sz w:val="20"/>
        <w:szCs w:val="20"/>
      </w:rPr>
    </w:lvl>
    <w:lvl w:ilvl="1" w:tplc="86865312">
      <w:numFmt w:val="bullet"/>
      <w:lvlText w:val="–"/>
      <w:lvlJc w:val="left"/>
      <w:pPr>
        <w:ind w:left="1744" w:hanging="145"/>
      </w:pPr>
      <w:rPr>
        <w:rFonts w:hint="default" w:ascii="Calibri" w:hAnsi="Calibri" w:eastAsia="Calibri" w:cs="Calibri"/>
        <w:w w:val="99"/>
        <w:sz w:val="20"/>
        <w:szCs w:val="20"/>
      </w:rPr>
    </w:lvl>
    <w:lvl w:ilvl="2" w:tplc="69CAC760">
      <w:numFmt w:val="bullet"/>
      <w:lvlText w:val="•"/>
      <w:lvlJc w:val="left"/>
      <w:pPr>
        <w:ind w:left="2610" w:hanging="145"/>
      </w:pPr>
      <w:rPr>
        <w:rFonts w:hint="default"/>
      </w:rPr>
    </w:lvl>
    <w:lvl w:ilvl="3" w:tplc="4BC435FC">
      <w:numFmt w:val="bullet"/>
      <w:lvlText w:val="•"/>
      <w:lvlJc w:val="left"/>
      <w:pPr>
        <w:ind w:left="3480" w:hanging="145"/>
      </w:pPr>
      <w:rPr>
        <w:rFonts w:hint="default"/>
      </w:rPr>
    </w:lvl>
    <w:lvl w:ilvl="4" w:tplc="9624741A">
      <w:numFmt w:val="bullet"/>
      <w:lvlText w:val="•"/>
      <w:lvlJc w:val="left"/>
      <w:pPr>
        <w:ind w:left="4350" w:hanging="145"/>
      </w:pPr>
      <w:rPr>
        <w:rFonts w:hint="default"/>
      </w:rPr>
    </w:lvl>
    <w:lvl w:ilvl="5" w:tplc="7DCA10EA">
      <w:numFmt w:val="bullet"/>
      <w:lvlText w:val="•"/>
      <w:lvlJc w:val="left"/>
      <w:pPr>
        <w:ind w:left="5220" w:hanging="145"/>
      </w:pPr>
      <w:rPr>
        <w:rFonts w:hint="default"/>
      </w:rPr>
    </w:lvl>
    <w:lvl w:ilvl="6" w:tplc="4F642782">
      <w:numFmt w:val="bullet"/>
      <w:lvlText w:val="•"/>
      <w:lvlJc w:val="left"/>
      <w:pPr>
        <w:ind w:left="6090" w:hanging="145"/>
      </w:pPr>
      <w:rPr>
        <w:rFonts w:hint="default"/>
      </w:rPr>
    </w:lvl>
    <w:lvl w:ilvl="7" w:tplc="23C228D2">
      <w:numFmt w:val="bullet"/>
      <w:lvlText w:val="•"/>
      <w:lvlJc w:val="left"/>
      <w:pPr>
        <w:ind w:left="6960" w:hanging="145"/>
      </w:pPr>
      <w:rPr>
        <w:rFonts w:hint="default"/>
      </w:rPr>
    </w:lvl>
    <w:lvl w:ilvl="8" w:tplc="5F6C2E30">
      <w:numFmt w:val="bullet"/>
      <w:lvlText w:val="•"/>
      <w:lvlJc w:val="left"/>
      <w:pPr>
        <w:ind w:left="7830" w:hanging="145"/>
      </w:pPr>
      <w:rPr>
        <w:rFonts w:hint="default"/>
      </w:rPr>
    </w:lvl>
  </w:abstractNum>
  <w:abstractNum w:abstractNumId="9" w15:restartNumberingAfterBreak="0">
    <w:nsid w:val="21877F00"/>
    <w:multiLevelType w:val="hybridMultilevel"/>
    <w:tmpl w:val="F1B2BECA"/>
    <w:lvl w:ilvl="0" w:tplc="D0642D7A">
      <w:start w:val="1"/>
      <w:numFmt w:val="lowerRoman"/>
      <w:lvlText w:val="(%1)"/>
      <w:lvlJc w:val="left"/>
      <w:pPr>
        <w:ind w:left="1720" w:hanging="720"/>
      </w:pPr>
      <w:rPr>
        <w:rFonts w:hint="default" w:ascii="Calibri" w:hAnsi="Calibri" w:eastAsia="Calibri" w:cs="Calibri"/>
        <w:spacing w:val="-3"/>
        <w:w w:val="98"/>
        <w:sz w:val="20"/>
        <w:szCs w:val="20"/>
      </w:rPr>
    </w:lvl>
    <w:lvl w:ilvl="1" w:tplc="2FCC345A">
      <w:numFmt w:val="bullet"/>
      <w:lvlText w:val="•"/>
      <w:lvlJc w:val="left"/>
      <w:pPr>
        <w:ind w:left="2505" w:hanging="720"/>
      </w:pPr>
      <w:rPr>
        <w:rFonts w:hint="default"/>
      </w:rPr>
    </w:lvl>
    <w:lvl w:ilvl="2" w:tplc="B55E68D0">
      <w:numFmt w:val="bullet"/>
      <w:lvlText w:val="•"/>
      <w:lvlJc w:val="left"/>
      <w:pPr>
        <w:ind w:left="3290" w:hanging="720"/>
      </w:pPr>
      <w:rPr>
        <w:rFonts w:hint="default"/>
      </w:rPr>
    </w:lvl>
    <w:lvl w:ilvl="3" w:tplc="61EC351E">
      <w:numFmt w:val="bullet"/>
      <w:lvlText w:val="•"/>
      <w:lvlJc w:val="left"/>
      <w:pPr>
        <w:ind w:left="4075" w:hanging="720"/>
      </w:pPr>
      <w:rPr>
        <w:rFonts w:hint="default"/>
      </w:rPr>
    </w:lvl>
    <w:lvl w:ilvl="4" w:tplc="06789892">
      <w:numFmt w:val="bullet"/>
      <w:lvlText w:val="•"/>
      <w:lvlJc w:val="left"/>
      <w:pPr>
        <w:ind w:left="4860" w:hanging="720"/>
      </w:pPr>
      <w:rPr>
        <w:rFonts w:hint="default"/>
      </w:rPr>
    </w:lvl>
    <w:lvl w:ilvl="5" w:tplc="BD3E7780">
      <w:numFmt w:val="bullet"/>
      <w:lvlText w:val="•"/>
      <w:lvlJc w:val="left"/>
      <w:pPr>
        <w:ind w:left="5645" w:hanging="720"/>
      </w:pPr>
      <w:rPr>
        <w:rFonts w:hint="default"/>
      </w:rPr>
    </w:lvl>
    <w:lvl w:ilvl="6" w:tplc="D90C2BCA">
      <w:numFmt w:val="bullet"/>
      <w:lvlText w:val="•"/>
      <w:lvlJc w:val="left"/>
      <w:pPr>
        <w:ind w:left="6430" w:hanging="720"/>
      </w:pPr>
      <w:rPr>
        <w:rFonts w:hint="default"/>
      </w:rPr>
    </w:lvl>
    <w:lvl w:ilvl="7" w:tplc="484E301C">
      <w:numFmt w:val="bullet"/>
      <w:lvlText w:val="•"/>
      <w:lvlJc w:val="left"/>
      <w:pPr>
        <w:ind w:left="7215" w:hanging="720"/>
      </w:pPr>
      <w:rPr>
        <w:rFonts w:hint="default"/>
      </w:rPr>
    </w:lvl>
    <w:lvl w:ilvl="8" w:tplc="099635EE">
      <w:numFmt w:val="bullet"/>
      <w:lvlText w:val="•"/>
      <w:lvlJc w:val="left"/>
      <w:pPr>
        <w:ind w:left="8000" w:hanging="720"/>
      </w:pPr>
      <w:rPr>
        <w:rFonts w:hint="default"/>
      </w:rPr>
    </w:lvl>
  </w:abstractNum>
  <w:abstractNum w:abstractNumId="10" w15:restartNumberingAfterBreak="0">
    <w:nsid w:val="22914924"/>
    <w:multiLevelType w:val="multilevel"/>
    <w:tmpl w:val="8E12C408"/>
    <w:lvl w:ilvl="0">
      <w:start w:val="12"/>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11" w15:restartNumberingAfterBreak="0">
    <w:nsid w:val="24447FB3"/>
    <w:multiLevelType w:val="multilevel"/>
    <w:tmpl w:val="EFE4C08A"/>
    <w:lvl w:ilvl="0">
      <w:start w:val="14"/>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12" w15:restartNumberingAfterBreak="0">
    <w:nsid w:val="24C12DCC"/>
    <w:multiLevelType w:val="multilevel"/>
    <w:tmpl w:val="E69EFA26"/>
    <w:lvl w:ilvl="0">
      <w:start w:val="3"/>
      <w:numFmt w:val="decimal"/>
      <w:lvlText w:val="%1"/>
      <w:lvlJc w:val="left"/>
      <w:pPr>
        <w:ind w:left="2437" w:hanging="1438"/>
      </w:pPr>
      <w:rPr>
        <w:rFonts w:hint="default"/>
      </w:rPr>
    </w:lvl>
    <w:lvl w:ilvl="1">
      <w:start w:val="1"/>
      <w:numFmt w:val="decimal"/>
      <w:lvlText w:val="%1.%2"/>
      <w:lvlJc w:val="left"/>
      <w:pPr>
        <w:ind w:left="2437" w:hanging="1438"/>
      </w:pPr>
      <w:rPr>
        <w:rFonts w:hint="default" w:ascii="Calibri" w:hAnsi="Calibri" w:eastAsia="Calibri" w:cs="Calibri"/>
        <w:spacing w:val="-2"/>
        <w:w w:val="98"/>
        <w:sz w:val="20"/>
        <w:szCs w:val="20"/>
      </w:rPr>
    </w:lvl>
    <w:lvl w:ilvl="2">
      <w:numFmt w:val="bullet"/>
      <w:lvlText w:val="•"/>
      <w:lvlJc w:val="left"/>
      <w:pPr>
        <w:ind w:left="3866" w:hanging="1438"/>
      </w:pPr>
      <w:rPr>
        <w:rFonts w:hint="default"/>
      </w:rPr>
    </w:lvl>
    <w:lvl w:ilvl="3">
      <w:numFmt w:val="bullet"/>
      <w:lvlText w:val="•"/>
      <w:lvlJc w:val="left"/>
      <w:pPr>
        <w:ind w:left="4579" w:hanging="1438"/>
      </w:pPr>
      <w:rPr>
        <w:rFonts w:hint="default"/>
      </w:rPr>
    </w:lvl>
    <w:lvl w:ilvl="4">
      <w:numFmt w:val="bullet"/>
      <w:lvlText w:val="•"/>
      <w:lvlJc w:val="left"/>
      <w:pPr>
        <w:ind w:left="5292" w:hanging="1438"/>
      </w:pPr>
      <w:rPr>
        <w:rFonts w:hint="default"/>
      </w:rPr>
    </w:lvl>
    <w:lvl w:ilvl="5">
      <w:numFmt w:val="bullet"/>
      <w:lvlText w:val="•"/>
      <w:lvlJc w:val="left"/>
      <w:pPr>
        <w:ind w:left="6005" w:hanging="1438"/>
      </w:pPr>
      <w:rPr>
        <w:rFonts w:hint="default"/>
      </w:rPr>
    </w:lvl>
    <w:lvl w:ilvl="6">
      <w:numFmt w:val="bullet"/>
      <w:lvlText w:val="•"/>
      <w:lvlJc w:val="left"/>
      <w:pPr>
        <w:ind w:left="6718" w:hanging="1438"/>
      </w:pPr>
      <w:rPr>
        <w:rFonts w:hint="default"/>
      </w:rPr>
    </w:lvl>
    <w:lvl w:ilvl="7">
      <w:numFmt w:val="bullet"/>
      <w:lvlText w:val="•"/>
      <w:lvlJc w:val="left"/>
      <w:pPr>
        <w:ind w:left="7431" w:hanging="1438"/>
      </w:pPr>
      <w:rPr>
        <w:rFonts w:hint="default"/>
      </w:rPr>
    </w:lvl>
    <w:lvl w:ilvl="8">
      <w:numFmt w:val="bullet"/>
      <w:lvlText w:val="•"/>
      <w:lvlJc w:val="left"/>
      <w:pPr>
        <w:ind w:left="8144" w:hanging="1438"/>
      </w:pPr>
      <w:rPr>
        <w:rFonts w:hint="default"/>
      </w:rPr>
    </w:lvl>
  </w:abstractNum>
  <w:abstractNum w:abstractNumId="13" w15:restartNumberingAfterBreak="0">
    <w:nsid w:val="29C225A2"/>
    <w:multiLevelType w:val="hybridMultilevel"/>
    <w:tmpl w:val="C8BEDC20"/>
    <w:lvl w:ilvl="0" w:tplc="54E65400">
      <w:start w:val="1"/>
      <w:numFmt w:val="lowerRoman"/>
      <w:lvlText w:val="(%1)"/>
      <w:lvlJc w:val="left"/>
      <w:pPr>
        <w:ind w:left="1720" w:hanging="720"/>
      </w:pPr>
      <w:rPr>
        <w:rFonts w:hint="default" w:ascii="Calibri" w:hAnsi="Calibri" w:eastAsia="Calibri" w:cs="Calibri"/>
        <w:spacing w:val="-3"/>
        <w:w w:val="98"/>
        <w:sz w:val="20"/>
        <w:szCs w:val="20"/>
      </w:rPr>
    </w:lvl>
    <w:lvl w:ilvl="1" w:tplc="DE480BCA">
      <w:numFmt w:val="bullet"/>
      <w:lvlText w:val="•"/>
      <w:lvlJc w:val="left"/>
      <w:pPr>
        <w:ind w:left="2505" w:hanging="720"/>
      </w:pPr>
      <w:rPr>
        <w:rFonts w:hint="default"/>
      </w:rPr>
    </w:lvl>
    <w:lvl w:ilvl="2" w:tplc="BD305004">
      <w:numFmt w:val="bullet"/>
      <w:lvlText w:val="•"/>
      <w:lvlJc w:val="left"/>
      <w:pPr>
        <w:ind w:left="3290" w:hanging="720"/>
      </w:pPr>
      <w:rPr>
        <w:rFonts w:hint="default"/>
      </w:rPr>
    </w:lvl>
    <w:lvl w:ilvl="3" w:tplc="2398C722">
      <w:numFmt w:val="bullet"/>
      <w:lvlText w:val="•"/>
      <w:lvlJc w:val="left"/>
      <w:pPr>
        <w:ind w:left="4075" w:hanging="720"/>
      </w:pPr>
      <w:rPr>
        <w:rFonts w:hint="default"/>
      </w:rPr>
    </w:lvl>
    <w:lvl w:ilvl="4" w:tplc="0C404C8A">
      <w:numFmt w:val="bullet"/>
      <w:lvlText w:val="•"/>
      <w:lvlJc w:val="left"/>
      <w:pPr>
        <w:ind w:left="4860" w:hanging="720"/>
      </w:pPr>
      <w:rPr>
        <w:rFonts w:hint="default"/>
      </w:rPr>
    </w:lvl>
    <w:lvl w:ilvl="5" w:tplc="BD4CC784">
      <w:numFmt w:val="bullet"/>
      <w:lvlText w:val="•"/>
      <w:lvlJc w:val="left"/>
      <w:pPr>
        <w:ind w:left="5645" w:hanging="720"/>
      </w:pPr>
      <w:rPr>
        <w:rFonts w:hint="default"/>
      </w:rPr>
    </w:lvl>
    <w:lvl w:ilvl="6" w:tplc="CEFC4512">
      <w:numFmt w:val="bullet"/>
      <w:lvlText w:val="•"/>
      <w:lvlJc w:val="left"/>
      <w:pPr>
        <w:ind w:left="6430" w:hanging="720"/>
      </w:pPr>
      <w:rPr>
        <w:rFonts w:hint="default"/>
      </w:rPr>
    </w:lvl>
    <w:lvl w:ilvl="7" w:tplc="1EBEDD82">
      <w:numFmt w:val="bullet"/>
      <w:lvlText w:val="•"/>
      <w:lvlJc w:val="left"/>
      <w:pPr>
        <w:ind w:left="7215" w:hanging="720"/>
      </w:pPr>
      <w:rPr>
        <w:rFonts w:hint="default"/>
      </w:rPr>
    </w:lvl>
    <w:lvl w:ilvl="8" w:tplc="58E6E03E">
      <w:numFmt w:val="bullet"/>
      <w:lvlText w:val="•"/>
      <w:lvlJc w:val="left"/>
      <w:pPr>
        <w:ind w:left="8000" w:hanging="720"/>
      </w:pPr>
      <w:rPr>
        <w:rFonts w:hint="default"/>
      </w:rPr>
    </w:lvl>
  </w:abstractNum>
  <w:abstractNum w:abstractNumId="14" w15:restartNumberingAfterBreak="0">
    <w:nsid w:val="2BF51275"/>
    <w:multiLevelType w:val="multilevel"/>
    <w:tmpl w:val="40AA2EFC"/>
    <w:lvl w:ilvl="0">
      <w:start w:val="13"/>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15" w15:restartNumberingAfterBreak="0">
    <w:nsid w:val="2DFE252C"/>
    <w:multiLevelType w:val="multilevel"/>
    <w:tmpl w:val="FC587FA2"/>
    <w:lvl w:ilvl="0">
      <w:start w:val="2"/>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16" w15:restartNumberingAfterBreak="0">
    <w:nsid w:val="381C5AAE"/>
    <w:multiLevelType w:val="hybridMultilevel"/>
    <w:tmpl w:val="2366411A"/>
    <w:lvl w:ilvl="0" w:tplc="F5848EA6">
      <w:start w:val="1"/>
      <w:numFmt w:val="lowerRoman"/>
      <w:lvlText w:val="(%1)"/>
      <w:lvlJc w:val="left"/>
      <w:pPr>
        <w:ind w:left="1720" w:hanging="360"/>
      </w:pPr>
      <w:rPr>
        <w:rFonts w:hint="default" w:ascii="Calibri" w:hAnsi="Calibri" w:eastAsia="Calibri" w:cs="Calibri"/>
        <w:spacing w:val="-3"/>
        <w:w w:val="98"/>
        <w:sz w:val="20"/>
        <w:szCs w:val="20"/>
      </w:rPr>
    </w:lvl>
    <w:lvl w:ilvl="1" w:tplc="000AD752">
      <w:numFmt w:val="bullet"/>
      <w:lvlText w:val="•"/>
      <w:lvlJc w:val="left"/>
      <w:pPr>
        <w:ind w:left="2505" w:hanging="360"/>
      </w:pPr>
      <w:rPr>
        <w:rFonts w:hint="default"/>
      </w:rPr>
    </w:lvl>
    <w:lvl w:ilvl="2" w:tplc="ED8A62DC">
      <w:numFmt w:val="bullet"/>
      <w:lvlText w:val="•"/>
      <w:lvlJc w:val="left"/>
      <w:pPr>
        <w:ind w:left="3290" w:hanging="360"/>
      </w:pPr>
      <w:rPr>
        <w:rFonts w:hint="default"/>
      </w:rPr>
    </w:lvl>
    <w:lvl w:ilvl="3" w:tplc="076C2542">
      <w:numFmt w:val="bullet"/>
      <w:lvlText w:val="•"/>
      <w:lvlJc w:val="left"/>
      <w:pPr>
        <w:ind w:left="4075" w:hanging="360"/>
      </w:pPr>
      <w:rPr>
        <w:rFonts w:hint="default"/>
      </w:rPr>
    </w:lvl>
    <w:lvl w:ilvl="4" w:tplc="C256D4BC">
      <w:numFmt w:val="bullet"/>
      <w:lvlText w:val="•"/>
      <w:lvlJc w:val="left"/>
      <w:pPr>
        <w:ind w:left="4860" w:hanging="360"/>
      </w:pPr>
      <w:rPr>
        <w:rFonts w:hint="default"/>
      </w:rPr>
    </w:lvl>
    <w:lvl w:ilvl="5" w:tplc="E70A01A4">
      <w:numFmt w:val="bullet"/>
      <w:lvlText w:val="•"/>
      <w:lvlJc w:val="left"/>
      <w:pPr>
        <w:ind w:left="5645" w:hanging="360"/>
      </w:pPr>
      <w:rPr>
        <w:rFonts w:hint="default"/>
      </w:rPr>
    </w:lvl>
    <w:lvl w:ilvl="6" w:tplc="48BEFB9C">
      <w:numFmt w:val="bullet"/>
      <w:lvlText w:val="•"/>
      <w:lvlJc w:val="left"/>
      <w:pPr>
        <w:ind w:left="6430" w:hanging="360"/>
      </w:pPr>
      <w:rPr>
        <w:rFonts w:hint="default"/>
      </w:rPr>
    </w:lvl>
    <w:lvl w:ilvl="7" w:tplc="35345EFC">
      <w:numFmt w:val="bullet"/>
      <w:lvlText w:val="•"/>
      <w:lvlJc w:val="left"/>
      <w:pPr>
        <w:ind w:left="7215" w:hanging="360"/>
      </w:pPr>
      <w:rPr>
        <w:rFonts w:hint="default"/>
      </w:rPr>
    </w:lvl>
    <w:lvl w:ilvl="8" w:tplc="780CF6F2">
      <w:numFmt w:val="bullet"/>
      <w:lvlText w:val="•"/>
      <w:lvlJc w:val="left"/>
      <w:pPr>
        <w:ind w:left="8000" w:hanging="360"/>
      </w:pPr>
      <w:rPr>
        <w:rFonts w:hint="default"/>
      </w:rPr>
    </w:lvl>
  </w:abstractNum>
  <w:abstractNum w:abstractNumId="17" w15:restartNumberingAfterBreak="0">
    <w:nsid w:val="3CDE4D2F"/>
    <w:multiLevelType w:val="hybridMultilevel"/>
    <w:tmpl w:val="74C884F2"/>
    <w:lvl w:ilvl="0" w:tplc="C71E51AA">
      <w:start w:val="1"/>
      <w:numFmt w:val="decimal"/>
      <w:lvlText w:val="%1."/>
      <w:lvlJc w:val="left"/>
      <w:pPr>
        <w:ind w:left="740" w:hanging="600"/>
      </w:pPr>
      <w:rPr>
        <w:rFonts w:hint="default" w:ascii="Calibri" w:hAnsi="Calibri" w:eastAsia="Calibri" w:cs="Calibri"/>
        <w:spacing w:val="-1"/>
        <w:w w:val="99"/>
        <w:sz w:val="20"/>
        <w:szCs w:val="20"/>
      </w:rPr>
    </w:lvl>
    <w:lvl w:ilvl="1" w:tplc="5094A374">
      <w:numFmt w:val="bullet"/>
      <w:lvlText w:val="•"/>
      <w:lvlJc w:val="left"/>
      <w:pPr>
        <w:ind w:left="1623" w:hanging="600"/>
      </w:pPr>
      <w:rPr>
        <w:rFonts w:hint="default"/>
      </w:rPr>
    </w:lvl>
    <w:lvl w:ilvl="2" w:tplc="21F880D2">
      <w:numFmt w:val="bullet"/>
      <w:lvlText w:val="•"/>
      <w:lvlJc w:val="left"/>
      <w:pPr>
        <w:ind w:left="2506" w:hanging="600"/>
      </w:pPr>
      <w:rPr>
        <w:rFonts w:hint="default"/>
      </w:rPr>
    </w:lvl>
    <w:lvl w:ilvl="3" w:tplc="5E1CB4AE">
      <w:numFmt w:val="bullet"/>
      <w:lvlText w:val="•"/>
      <w:lvlJc w:val="left"/>
      <w:pPr>
        <w:ind w:left="3389" w:hanging="600"/>
      </w:pPr>
      <w:rPr>
        <w:rFonts w:hint="default"/>
      </w:rPr>
    </w:lvl>
    <w:lvl w:ilvl="4" w:tplc="1FF66CC6">
      <w:numFmt w:val="bullet"/>
      <w:lvlText w:val="•"/>
      <w:lvlJc w:val="left"/>
      <w:pPr>
        <w:ind w:left="4272" w:hanging="600"/>
      </w:pPr>
      <w:rPr>
        <w:rFonts w:hint="default"/>
      </w:rPr>
    </w:lvl>
    <w:lvl w:ilvl="5" w:tplc="6B1CA06E">
      <w:numFmt w:val="bullet"/>
      <w:lvlText w:val="•"/>
      <w:lvlJc w:val="left"/>
      <w:pPr>
        <w:ind w:left="5155" w:hanging="600"/>
      </w:pPr>
      <w:rPr>
        <w:rFonts w:hint="default"/>
      </w:rPr>
    </w:lvl>
    <w:lvl w:ilvl="6" w:tplc="49EC477A">
      <w:numFmt w:val="bullet"/>
      <w:lvlText w:val="•"/>
      <w:lvlJc w:val="left"/>
      <w:pPr>
        <w:ind w:left="6038" w:hanging="600"/>
      </w:pPr>
      <w:rPr>
        <w:rFonts w:hint="default"/>
      </w:rPr>
    </w:lvl>
    <w:lvl w:ilvl="7" w:tplc="808A9878">
      <w:numFmt w:val="bullet"/>
      <w:lvlText w:val="•"/>
      <w:lvlJc w:val="left"/>
      <w:pPr>
        <w:ind w:left="6921" w:hanging="600"/>
      </w:pPr>
      <w:rPr>
        <w:rFonts w:hint="default"/>
      </w:rPr>
    </w:lvl>
    <w:lvl w:ilvl="8" w:tplc="9CC6C46C">
      <w:numFmt w:val="bullet"/>
      <w:lvlText w:val="•"/>
      <w:lvlJc w:val="left"/>
      <w:pPr>
        <w:ind w:left="7804" w:hanging="600"/>
      </w:pPr>
      <w:rPr>
        <w:rFonts w:hint="default"/>
      </w:rPr>
    </w:lvl>
  </w:abstractNum>
  <w:abstractNum w:abstractNumId="18" w15:restartNumberingAfterBreak="0">
    <w:nsid w:val="3E297116"/>
    <w:multiLevelType w:val="hybridMultilevel"/>
    <w:tmpl w:val="376EEB40"/>
    <w:lvl w:ilvl="0" w:tplc="7980C930">
      <w:start w:val="1"/>
      <w:numFmt w:val="lowerRoman"/>
      <w:lvlText w:val="(%1)"/>
      <w:lvlJc w:val="left"/>
      <w:pPr>
        <w:ind w:left="1717" w:hanging="718"/>
      </w:pPr>
      <w:rPr>
        <w:rFonts w:hint="default" w:ascii="Calibri" w:hAnsi="Calibri" w:eastAsia="Calibri" w:cs="Calibri"/>
        <w:spacing w:val="-3"/>
        <w:w w:val="98"/>
        <w:sz w:val="20"/>
        <w:szCs w:val="20"/>
      </w:rPr>
    </w:lvl>
    <w:lvl w:ilvl="1" w:tplc="BB206042">
      <w:numFmt w:val="bullet"/>
      <w:lvlText w:val="•"/>
      <w:lvlJc w:val="left"/>
      <w:pPr>
        <w:ind w:left="2505" w:hanging="718"/>
      </w:pPr>
      <w:rPr>
        <w:rFonts w:hint="default"/>
      </w:rPr>
    </w:lvl>
    <w:lvl w:ilvl="2" w:tplc="425880E8">
      <w:numFmt w:val="bullet"/>
      <w:lvlText w:val="•"/>
      <w:lvlJc w:val="left"/>
      <w:pPr>
        <w:ind w:left="3290" w:hanging="718"/>
      </w:pPr>
      <w:rPr>
        <w:rFonts w:hint="default"/>
      </w:rPr>
    </w:lvl>
    <w:lvl w:ilvl="3" w:tplc="B72CB37C">
      <w:numFmt w:val="bullet"/>
      <w:lvlText w:val="•"/>
      <w:lvlJc w:val="left"/>
      <w:pPr>
        <w:ind w:left="4075" w:hanging="718"/>
      </w:pPr>
      <w:rPr>
        <w:rFonts w:hint="default"/>
      </w:rPr>
    </w:lvl>
    <w:lvl w:ilvl="4" w:tplc="3B9C5EC6">
      <w:numFmt w:val="bullet"/>
      <w:lvlText w:val="•"/>
      <w:lvlJc w:val="left"/>
      <w:pPr>
        <w:ind w:left="4860" w:hanging="718"/>
      </w:pPr>
      <w:rPr>
        <w:rFonts w:hint="default"/>
      </w:rPr>
    </w:lvl>
    <w:lvl w:ilvl="5" w:tplc="69D6AFE4">
      <w:numFmt w:val="bullet"/>
      <w:lvlText w:val="•"/>
      <w:lvlJc w:val="left"/>
      <w:pPr>
        <w:ind w:left="5645" w:hanging="718"/>
      </w:pPr>
      <w:rPr>
        <w:rFonts w:hint="default"/>
      </w:rPr>
    </w:lvl>
    <w:lvl w:ilvl="6" w:tplc="40324CE6">
      <w:numFmt w:val="bullet"/>
      <w:lvlText w:val="•"/>
      <w:lvlJc w:val="left"/>
      <w:pPr>
        <w:ind w:left="6430" w:hanging="718"/>
      </w:pPr>
      <w:rPr>
        <w:rFonts w:hint="default"/>
      </w:rPr>
    </w:lvl>
    <w:lvl w:ilvl="7" w:tplc="89260E28">
      <w:numFmt w:val="bullet"/>
      <w:lvlText w:val="•"/>
      <w:lvlJc w:val="left"/>
      <w:pPr>
        <w:ind w:left="7215" w:hanging="718"/>
      </w:pPr>
      <w:rPr>
        <w:rFonts w:hint="default"/>
      </w:rPr>
    </w:lvl>
    <w:lvl w:ilvl="8" w:tplc="68422F4E">
      <w:numFmt w:val="bullet"/>
      <w:lvlText w:val="•"/>
      <w:lvlJc w:val="left"/>
      <w:pPr>
        <w:ind w:left="8000" w:hanging="718"/>
      </w:pPr>
      <w:rPr>
        <w:rFonts w:hint="default"/>
      </w:rPr>
    </w:lvl>
  </w:abstractNum>
  <w:abstractNum w:abstractNumId="19" w15:restartNumberingAfterBreak="0">
    <w:nsid w:val="4DC42753"/>
    <w:multiLevelType w:val="multilevel"/>
    <w:tmpl w:val="E9620B4A"/>
    <w:lvl w:ilvl="0">
      <w:start w:val="7"/>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20" w15:restartNumberingAfterBreak="0">
    <w:nsid w:val="56DC6E0A"/>
    <w:multiLevelType w:val="hybridMultilevel"/>
    <w:tmpl w:val="6A28E436"/>
    <w:lvl w:ilvl="0" w:tplc="B0B8275C">
      <w:start w:val="1"/>
      <w:numFmt w:val="lowerRoman"/>
      <w:lvlText w:val="%1."/>
      <w:lvlJc w:val="left"/>
      <w:pPr>
        <w:ind w:left="1708" w:hanging="456"/>
      </w:pPr>
      <w:rPr>
        <w:rFonts w:hint="default" w:ascii="Calibri" w:hAnsi="Calibri" w:eastAsia="Calibri" w:cs="Calibri"/>
        <w:w w:val="98"/>
        <w:sz w:val="20"/>
        <w:szCs w:val="20"/>
      </w:rPr>
    </w:lvl>
    <w:lvl w:ilvl="1" w:tplc="5B5676D0">
      <w:numFmt w:val="bullet"/>
      <w:lvlText w:val="•"/>
      <w:lvlJc w:val="left"/>
      <w:pPr>
        <w:ind w:left="2487" w:hanging="456"/>
      </w:pPr>
      <w:rPr>
        <w:rFonts w:hint="default"/>
      </w:rPr>
    </w:lvl>
    <w:lvl w:ilvl="2" w:tplc="AF3290AC">
      <w:numFmt w:val="bullet"/>
      <w:lvlText w:val="•"/>
      <w:lvlJc w:val="left"/>
      <w:pPr>
        <w:ind w:left="3274" w:hanging="456"/>
      </w:pPr>
      <w:rPr>
        <w:rFonts w:hint="default"/>
      </w:rPr>
    </w:lvl>
    <w:lvl w:ilvl="3" w:tplc="9B661246">
      <w:numFmt w:val="bullet"/>
      <w:lvlText w:val="•"/>
      <w:lvlJc w:val="left"/>
      <w:pPr>
        <w:ind w:left="4061" w:hanging="456"/>
      </w:pPr>
      <w:rPr>
        <w:rFonts w:hint="default"/>
      </w:rPr>
    </w:lvl>
    <w:lvl w:ilvl="4" w:tplc="5982688C">
      <w:numFmt w:val="bullet"/>
      <w:lvlText w:val="•"/>
      <w:lvlJc w:val="left"/>
      <w:pPr>
        <w:ind w:left="4848" w:hanging="456"/>
      </w:pPr>
      <w:rPr>
        <w:rFonts w:hint="default"/>
      </w:rPr>
    </w:lvl>
    <w:lvl w:ilvl="5" w:tplc="1E7CDBC4">
      <w:numFmt w:val="bullet"/>
      <w:lvlText w:val="•"/>
      <w:lvlJc w:val="left"/>
      <w:pPr>
        <w:ind w:left="5635" w:hanging="456"/>
      </w:pPr>
      <w:rPr>
        <w:rFonts w:hint="default"/>
      </w:rPr>
    </w:lvl>
    <w:lvl w:ilvl="6" w:tplc="89D894F6">
      <w:numFmt w:val="bullet"/>
      <w:lvlText w:val="•"/>
      <w:lvlJc w:val="left"/>
      <w:pPr>
        <w:ind w:left="6422" w:hanging="456"/>
      </w:pPr>
      <w:rPr>
        <w:rFonts w:hint="default"/>
      </w:rPr>
    </w:lvl>
    <w:lvl w:ilvl="7" w:tplc="1BCCC21E">
      <w:numFmt w:val="bullet"/>
      <w:lvlText w:val="•"/>
      <w:lvlJc w:val="left"/>
      <w:pPr>
        <w:ind w:left="7209" w:hanging="456"/>
      </w:pPr>
      <w:rPr>
        <w:rFonts w:hint="default"/>
      </w:rPr>
    </w:lvl>
    <w:lvl w:ilvl="8" w:tplc="8C68D58C">
      <w:numFmt w:val="bullet"/>
      <w:lvlText w:val="•"/>
      <w:lvlJc w:val="left"/>
      <w:pPr>
        <w:ind w:left="7996" w:hanging="456"/>
      </w:pPr>
      <w:rPr>
        <w:rFonts w:hint="default"/>
      </w:rPr>
    </w:lvl>
  </w:abstractNum>
  <w:abstractNum w:abstractNumId="21" w15:restartNumberingAfterBreak="0">
    <w:nsid w:val="589A54C5"/>
    <w:multiLevelType w:val="multilevel"/>
    <w:tmpl w:val="6616C924"/>
    <w:lvl w:ilvl="0">
      <w:start w:val="9"/>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22" w15:restartNumberingAfterBreak="0">
    <w:nsid w:val="638361C7"/>
    <w:multiLevelType w:val="multilevel"/>
    <w:tmpl w:val="28AA80B8"/>
    <w:lvl w:ilvl="0">
      <w:start w:val="11"/>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abstractNum w:abstractNumId="23" w15:restartNumberingAfterBreak="0">
    <w:nsid w:val="73CA5C7D"/>
    <w:multiLevelType w:val="multilevel"/>
    <w:tmpl w:val="75DE62EC"/>
    <w:lvl w:ilvl="0">
      <w:start w:val="4"/>
      <w:numFmt w:val="decimal"/>
      <w:lvlText w:val="%1"/>
      <w:lvlJc w:val="left"/>
      <w:pPr>
        <w:ind w:left="2437" w:hanging="1438"/>
      </w:pPr>
      <w:rPr>
        <w:rFonts w:hint="default"/>
      </w:rPr>
    </w:lvl>
    <w:lvl w:ilvl="1">
      <w:start w:val="1"/>
      <w:numFmt w:val="decimal"/>
      <w:lvlText w:val="%1.%2"/>
      <w:lvlJc w:val="left"/>
      <w:pPr>
        <w:ind w:left="2437" w:hanging="1438"/>
      </w:pPr>
      <w:rPr>
        <w:rFonts w:hint="default" w:ascii="Calibri" w:hAnsi="Calibri" w:eastAsia="Calibri" w:cs="Calibri"/>
        <w:spacing w:val="-2"/>
        <w:w w:val="98"/>
        <w:sz w:val="20"/>
        <w:szCs w:val="20"/>
      </w:rPr>
    </w:lvl>
    <w:lvl w:ilvl="2">
      <w:numFmt w:val="bullet"/>
      <w:lvlText w:val="•"/>
      <w:lvlJc w:val="left"/>
      <w:pPr>
        <w:ind w:left="3866" w:hanging="1438"/>
      </w:pPr>
      <w:rPr>
        <w:rFonts w:hint="default"/>
      </w:rPr>
    </w:lvl>
    <w:lvl w:ilvl="3">
      <w:numFmt w:val="bullet"/>
      <w:lvlText w:val="•"/>
      <w:lvlJc w:val="left"/>
      <w:pPr>
        <w:ind w:left="4579" w:hanging="1438"/>
      </w:pPr>
      <w:rPr>
        <w:rFonts w:hint="default"/>
      </w:rPr>
    </w:lvl>
    <w:lvl w:ilvl="4">
      <w:numFmt w:val="bullet"/>
      <w:lvlText w:val="•"/>
      <w:lvlJc w:val="left"/>
      <w:pPr>
        <w:ind w:left="5292" w:hanging="1438"/>
      </w:pPr>
      <w:rPr>
        <w:rFonts w:hint="default"/>
      </w:rPr>
    </w:lvl>
    <w:lvl w:ilvl="5">
      <w:numFmt w:val="bullet"/>
      <w:lvlText w:val="•"/>
      <w:lvlJc w:val="left"/>
      <w:pPr>
        <w:ind w:left="6005" w:hanging="1438"/>
      </w:pPr>
      <w:rPr>
        <w:rFonts w:hint="default"/>
      </w:rPr>
    </w:lvl>
    <w:lvl w:ilvl="6">
      <w:numFmt w:val="bullet"/>
      <w:lvlText w:val="•"/>
      <w:lvlJc w:val="left"/>
      <w:pPr>
        <w:ind w:left="6718" w:hanging="1438"/>
      </w:pPr>
      <w:rPr>
        <w:rFonts w:hint="default"/>
      </w:rPr>
    </w:lvl>
    <w:lvl w:ilvl="7">
      <w:numFmt w:val="bullet"/>
      <w:lvlText w:val="•"/>
      <w:lvlJc w:val="left"/>
      <w:pPr>
        <w:ind w:left="7431" w:hanging="1438"/>
      </w:pPr>
      <w:rPr>
        <w:rFonts w:hint="default"/>
      </w:rPr>
    </w:lvl>
    <w:lvl w:ilvl="8">
      <w:numFmt w:val="bullet"/>
      <w:lvlText w:val="•"/>
      <w:lvlJc w:val="left"/>
      <w:pPr>
        <w:ind w:left="8144" w:hanging="1438"/>
      </w:pPr>
      <w:rPr>
        <w:rFonts w:hint="default"/>
      </w:rPr>
    </w:lvl>
  </w:abstractNum>
  <w:abstractNum w:abstractNumId="24" w15:restartNumberingAfterBreak="0">
    <w:nsid w:val="7BD60501"/>
    <w:multiLevelType w:val="multilevel"/>
    <w:tmpl w:val="93023412"/>
    <w:lvl w:ilvl="0">
      <w:start w:val="8"/>
      <w:numFmt w:val="decimal"/>
      <w:lvlText w:val="%1"/>
      <w:lvlJc w:val="left"/>
      <w:pPr>
        <w:ind w:left="2437" w:hanging="1440"/>
      </w:pPr>
      <w:rPr>
        <w:rFonts w:hint="default"/>
      </w:rPr>
    </w:lvl>
    <w:lvl w:ilvl="1">
      <w:start w:val="1"/>
      <w:numFmt w:val="decimal"/>
      <w:lvlText w:val="%1.%2"/>
      <w:lvlJc w:val="left"/>
      <w:pPr>
        <w:ind w:left="2437" w:hanging="1440"/>
      </w:pPr>
      <w:rPr>
        <w:rFonts w:hint="default" w:ascii="Calibri" w:hAnsi="Calibri" w:eastAsia="Calibri" w:cs="Calibri"/>
        <w:spacing w:val="-2"/>
        <w:w w:val="98"/>
        <w:sz w:val="20"/>
        <w:szCs w:val="20"/>
      </w:rPr>
    </w:lvl>
    <w:lvl w:ilvl="2">
      <w:numFmt w:val="bullet"/>
      <w:lvlText w:val="•"/>
      <w:lvlJc w:val="left"/>
      <w:pPr>
        <w:ind w:left="3866" w:hanging="1440"/>
      </w:pPr>
      <w:rPr>
        <w:rFonts w:hint="default"/>
      </w:rPr>
    </w:lvl>
    <w:lvl w:ilvl="3">
      <w:numFmt w:val="bullet"/>
      <w:lvlText w:val="•"/>
      <w:lvlJc w:val="left"/>
      <w:pPr>
        <w:ind w:left="4579" w:hanging="1440"/>
      </w:pPr>
      <w:rPr>
        <w:rFonts w:hint="default"/>
      </w:rPr>
    </w:lvl>
    <w:lvl w:ilvl="4">
      <w:numFmt w:val="bullet"/>
      <w:lvlText w:val="•"/>
      <w:lvlJc w:val="left"/>
      <w:pPr>
        <w:ind w:left="5292" w:hanging="1440"/>
      </w:pPr>
      <w:rPr>
        <w:rFonts w:hint="default"/>
      </w:rPr>
    </w:lvl>
    <w:lvl w:ilvl="5">
      <w:numFmt w:val="bullet"/>
      <w:lvlText w:val="•"/>
      <w:lvlJc w:val="left"/>
      <w:pPr>
        <w:ind w:left="6005" w:hanging="1440"/>
      </w:pPr>
      <w:rPr>
        <w:rFonts w:hint="default"/>
      </w:rPr>
    </w:lvl>
    <w:lvl w:ilvl="6">
      <w:numFmt w:val="bullet"/>
      <w:lvlText w:val="•"/>
      <w:lvlJc w:val="left"/>
      <w:pPr>
        <w:ind w:left="6718" w:hanging="1440"/>
      </w:pPr>
      <w:rPr>
        <w:rFonts w:hint="default"/>
      </w:rPr>
    </w:lvl>
    <w:lvl w:ilvl="7">
      <w:numFmt w:val="bullet"/>
      <w:lvlText w:val="•"/>
      <w:lvlJc w:val="left"/>
      <w:pPr>
        <w:ind w:left="7431" w:hanging="1440"/>
      </w:pPr>
      <w:rPr>
        <w:rFonts w:hint="default"/>
      </w:rPr>
    </w:lvl>
    <w:lvl w:ilvl="8">
      <w:numFmt w:val="bullet"/>
      <w:lvlText w:val="•"/>
      <w:lvlJc w:val="left"/>
      <w:pPr>
        <w:ind w:left="8144" w:hanging="1440"/>
      </w:pPr>
      <w:rPr>
        <w:rFonts w:hint="default"/>
      </w:rPr>
    </w:lvl>
  </w:abstractNum>
  <w:num w:numId="1" w16cid:durableId="1288974520">
    <w:abstractNumId w:val="3"/>
  </w:num>
  <w:num w:numId="2" w16cid:durableId="28654549">
    <w:abstractNumId w:val="20"/>
  </w:num>
  <w:num w:numId="3" w16cid:durableId="1028141158">
    <w:abstractNumId w:val="0"/>
  </w:num>
  <w:num w:numId="4" w16cid:durableId="2067800316">
    <w:abstractNumId w:val="13"/>
  </w:num>
  <w:num w:numId="5" w16cid:durableId="1007950351">
    <w:abstractNumId w:val="16"/>
  </w:num>
  <w:num w:numId="6" w16cid:durableId="1663846927">
    <w:abstractNumId w:val="8"/>
  </w:num>
  <w:num w:numId="7" w16cid:durableId="850414414">
    <w:abstractNumId w:val="9"/>
  </w:num>
  <w:num w:numId="8" w16cid:durableId="687757682">
    <w:abstractNumId w:val="18"/>
  </w:num>
  <w:num w:numId="9" w16cid:durableId="53234936">
    <w:abstractNumId w:val="6"/>
  </w:num>
  <w:num w:numId="10" w16cid:durableId="1917857536">
    <w:abstractNumId w:val="4"/>
  </w:num>
  <w:num w:numId="11" w16cid:durableId="855578756">
    <w:abstractNumId w:val="11"/>
  </w:num>
  <w:num w:numId="12" w16cid:durableId="1653947525">
    <w:abstractNumId w:val="14"/>
  </w:num>
  <w:num w:numId="13" w16cid:durableId="1083576077">
    <w:abstractNumId w:val="10"/>
  </w:num>
  <w:num w:numId="14" w16cid:durableId="775641303">
    <w:abstractNumId w:val="22"/>
  </w:num>
  <w:num w:numId="15" w16cid:durableId="374235906">
    <w:abstractNumId w:val="5"/>
  </w:num>
  <w:num w:numId="16" w16cid:durableId="1130393902">
    <w:abstractNumId w:val="21"/>
  </w:num>
  <w:num w:numId="17" w16cid:durableId="947734715">
    <w:abstractNumId w:val="24"/>
  </w:num>
  <w:num w:numId="18" w16cid:durableId="159279638">
    <w:abstractNumId w:val="19"/>
  </w:num>
  <w:num w:numId="19" w16cid:durableId="1159155536">
    <w:abstractNumId w:val="1"/>
  </w:num>
  <w:num w:numId="20" w16cid:durableId="1989244914">
    <w:abstractNumId w:val="2"/>
  </w:num>
  <w:num w:numId="21" w16cid:durableId="1488741574">
    <w:abstractNumId w:val="23"/>
  </w:num>
  <w:num w:numId="22" w16cid:durableId="1421681036">
    <w:abstractNumId w:val="12"/>
  </w:num>
  <w:num w:numId="23" w16cid:durableId="765536936">
    <w:abstractNumId w:val="15"/>
  </w:num>
  <w:num w:numId="24" w16cid:durableId="1342244674">
    <w:abstractNumId w:val="7"/>
  </w:num>
  <w:num w:numId="25" w16cid:durableId="974485925">
    <w:abstractNumId w:val="17"/>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Awerangi Hema">
    <w15:presenceInfo w15:providerId="AD" w15:userId="S::awerangi@kohanga.ac.nz::0001cff8-34c8-4672-b514-d07a096e3bba"/>
  </w15:person>
</w15:people>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p14">
  <w:zoom w:percent="100"/>
  <w:trackRevisions w:val="false"/>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4212B"/>
    <w:rsid w:val="00001ABE"/>
    <w:rsid w:val="0000657E"/>
    <w:rsid w:val="00016AE2"/>
    <w:rsid w:val="00017FC9"/>
    <w:rsid w:val="00022F65"/>
    <w:rsid w:val="000415EC"/>
    <w:rsid w:val="000428EC"/>
    <w:rsid w:val="00043DEA"/>
    <w:rsid w:val="00044D01"/>
    <w:rsid w:val="000578D4"/>
    <w:rsid w:val="00061E5A"/>
    <w:rsid w:val="00066E1A"/>
    <w:rsid w:val="00066EAC"/>
    <w:rsid w:val="0007499E"/>
    <w:rsid w:val="00076C89"/>
    <w:rsid w:val="00080C33"/>
    <w:rsid w:val="00082AA8"/>
    <w:rsid w:val="000860CE"/>
    <w:rsid w:val="0009356B"/>
    <w:rsid w:val="00093CBC"/>
    <w:rsid w:val="00094AA0"/>
    <w:rsid w:val="000A276A"/>
    <w:rsid w:val="000A370D"/>
    <w:rsid w:val="000C333B"/>
    <w:rsid w:val="000C7AFA"/>
    <w:rsid w:val="000F2604"/>
    <w:rsid w:val="000F7182"/>
    <w:rsid w:val="000F74FD"/>
    <w:rsid w:val="00102B07"/>
    <w:rsid w:val="00102D1F"/>
    <w:rsid w:val="001045D9"/>
    <w:rsid w:val="0010605A"/>
    <w:rsid w:val="0011068B"/>
    <w:rsid w:val="001110E7"/>
    <w:rsid w:val="0011254B"/>
    <w:rsid w:val="0011274B"/>
    <w:rsid w:val="001230F6"/>
    <w:rsid w:val="00124128"/>
    <w:rsid w:val="00131014"/>
    <w:rsid w:val="0013190C"/>
    <w:rsid w:val="00132E04"/>
    <w:rsid w:val="0013304D"/>
    <w:rsid w:val="00145D82"/>
    <w:rsid w:val="001509E7"/>
    <w:rsid w:val="00154971"/>
    <w:rsid w:val="00166CD5"/>
    <w:rsid w:val="0017700B"/>
    <w:rsid w:val="0018609B"/>
    <w:rsid w:val="00195345"/>
    <w:rsid w:val="0019573D"/>
    <w:rsid w:val="00197CC1"/>
    <w:rsid w:val="001A145E"/>
    <w:rsid w:val="001B103F"/>
    <w:rsid w:val="001B6AA6"/>
    <w:rsid w:val="001B6D9C"/>
    <w:rsid w:val="001B78A5"/>
    <w:rsid w:val="001B7BFA"/>
    <w:rsid w:val="001C57B2"/>
    <w:rsid w:val="001D7A52"/>
    <w:rsid w:val="001E5739"/>
    <w:rsid w:val="001F1709"/>
    <w:rsid w:val="001F285D"/>
    <w:rsid w:val="001F5428"/>
    <w:rsid w:val="00215424"/>
    <w:rsid w:val="002301E9"/>
    <w:rsid w:val="0024053D"/>
    <w:rsid w:val="0024212B"/>
    <w:rsid w:val="002457F8"/>
    <w:rsid w:val="0025444F"/>
    <w:rsid w:val="002657A6"/>
    <w:rsid w:val="00265A51"/>
    <w:rsid w:val="002668AE"/>
    <w:rsid w:val="0026763C"/>
    <w:rsid w:val="002728E3"/>
    <w:rsid w:val="002776EA"/>
    <w:rsid w:val="002A26EB"/>
    <w:rsid w:val="002A33DC"/>
    <w:rsid w:val="002A629C"/>
    <w:rsid w:val="002B2EC2"/>
    <w:rsid w:val="002B4E45"/>
    <w:rsid w:val="002C365C"/>
    <w:rsid w:val="002D0BA4"/>
    <w:rsid w:val="002D7389"/>
    <w:rsid w:val="002E2B3E"/>
    <w:rsid w:val="002E40F6"/>
    <w:rsid w:val="002E6192"/>
    <w:rsid w:val="00312D5C"/>
    <w:rsid w:val="00314102"/>
    <w:rsid w:val="00323235"/>
    <w:rsid w:val="003315EB"/>
    <w:rsid w:val="0033319C"/>
    <w:rsid w:val="0033728A"/>
    <w:rsid w:val="00344A78"/>
    <w:rsid w:val="00345B35"/>
    <w:rsid w:val="003653E6"/>
    <w:rsid w:val="00375294"/>
    <w:rsid w:val="00384969"/>
    <w:rsid w:val="00385C3E"/>
    <w:rsid w:val="00386D62"/>
    <w:rsid w:val="00391F49"/>
    <w:rsid w:val="00395E69"/>
    <w:rsid w:val="003A413A"/>
    <w:rsid w:val="003B16B1"/>
    <w:rsid w:val="003C1B50"/>
    <w:rsid w:val="003C22B3"/>
    <w:rsid w:val="003E4F5C"/>
    <w:rsid w:val="003E6BC1"/>
    <w:rsid w:val="003F1AEE"/>
    <w:rsid w:val="003F4C2A"/>
    <w:rsid w:val="003F4DF9"/>
    <w:rsid w:val="00407E0B"/>
    <w:rsid w:val="0041196D"/>
    <w:rsid w:val="00421807"/>
    <w:rsid w:val="00425F3D"/>
    <w:rsid w:val="00443F26"/>
    <w:rsid w:val="0044570E"/>
    <w:rsid w:val="00455B5F"/>
    <w:rsid w:val="00457097"/>
    <w:rsid w:val="00463E5D"/>
    <w:rsid w:val="00473989"/>
    <w:rsid w:val="00476030"/>
    <w:rsid w:val="00476D77"/>
    <w:rsid w:val="004771B9"/>
    <w:rsid w:val="00483443"/>
    <w:rsid w:val="004902D9"/>
    <w:rsid w:val="00491AC3"/>
    <w:rsid w:val="00492023"/>
    <w:rsid w:val="004A3B3A"/>
    <w:rsid w:val="004A70A8"/>
    <w:rsid w:val="004F3D3C"/>
    <w:rsid w:val="004F4C2E"/>
    <w:rsid w:val="004F7016"/>
    <w:rsid w:val="00500240"/>
    <w:rsid w:val="00501F1C"/>
    <w:rsid w:val="0050224C"/>
    <w:rsid w:val="00503289"/>
    <w:rsid w:val="00504912"/>
    <w:rsid w:val="00505DA9"/>
    <w:rsid w:val="00514732"/>
    <w:rsid w:val="0052676B"/>
    <w:rsid w:val="005329BA"/>
    <w:rsid w:val="00535EBF"/>
    <w:rsid w:val="0054177A"/>
    <w:rsid w:val="00545494"/>
    <w:rsid w:val="00571054"/>
    <w:rsid w:val="005834D8"/>
    <w:rsid w:val="00586E04"/>
    <w:rsid w:val="005A1245"/>
    <w:rsid w:val="005A5821"/>
    <w:rsid w:val="005C11E0"/>
    <w:rsid w:val="005C17BE"/>
    <w:rsid w:val="005D7D2F"/>
    <w:rsid w:val="005E4385"/>
    <w:rsid w:val="005F61CC"/>
    <w:rsid w:val="00600637"/>
    <w:rsid w:val="00605A5B"/>
    <w:rsid w:val="00605C84"/>
    <w:rsid w:val="00614775"/>
    <w:rsid w:val="00615607"/>
    <w:rsid w:val="00622F4D"/>
    <w:rsid w:val="00647004"/>
    <w:rsid w:val="006471D5"/>
    <w:rsid w:val="00654397"/>
    <w:rsid w:val="00656091"/>
    <w:rsid w:val="00661EC2"/>
    <w:rsid w:val="00695C82"/>
    <w:rsid w:val="006A751E"/>
    <w:rsid w:val="006B0081"/>
    <w:rsid w:val="006B3599"/>
    <w:rsid w:val="006B6C23"/>
    <w:rsid w:val="006C4A4A"/>
    <w:rsid w:val="006D612B"/>
    <w:rsid w:val="006E2BA0"/>
    <w:rsid w:val="006E7C40"/>
    <w:rsid w:val="00701192"/>
    <w:rsid w:val="00714E9D"/>
    <w:rsid w:val="00720BF2"/>
    <w:rsid w:val="00720CB8"/>
    <w:rsid w:val="00734ED9"/>
    <w:rsid w:val="007413F9"/>
    <w:rsid w:val="0074429F"/>
    <w:rsid w:val="007545F9"/>
    <w:rsid w:val="00754ECF"/>
    <w:rsid w:val="00763E54"/>
    <w:rsid w:val="007737EC"/>
    <w:rsid w:val="00782A21"/>
    <w:rsid w:val="007848D3"/>
    <w:rsid w:val="00787F44"/>
    <w:rsid w:val="00791796"/>
    <w:rsid w:val="007B2CD9"/>
    <w:rsid w:val="007B3E03"/>
    <w:rsid w:val="007C4FB2"/>
    <w:rsid w:val="007C50D3"/>
    <w:rsid w:val="007D120E"/>
    <w:rsid w:val="007E2905"/>
    <w:rsid w:val="008040AC"/>
    <w:rsid w:val="00806184"/>
    <w:rsid w:val="008130BD"/>
    <w:rsid w:val="00816976"/>
    <w:rsid w:val="00831C33"/>
    <w:rsid w:val="00841B25"/>
    <w:rsid w:val="00846ABC"/>
    <w:rsid w:val="008476B1"/>
    <w:rsid w:val="008525CD"/>
    <w:rsid w:val="00862255"/>
    <w:rsid w:val="00865768"/>
    <w:rsid w:val="0088561D"/>
    <w:rsid w:val="00891E31"/>
    <w:rsid w:val="008A7D64"/>
    <w:rsid w:val="008B19B8"/>
    <w:rsid w:val="008B543A"/>
    <w:rsid w:val="008B627D"/>
    <w:rsid w:val="008B6A99"/>
    <w:rsid w:val="008C300E"/>
    <w:rsid w:val="008D62BE"/>
    <w:rsid w:val="008E2490"/>
    <w:rsid w:val="008F2064"/>
    <w:rsid w:val="008F5BB0"/>
    <w:rsid w:val="008F6D96"/>
    <w:rsid w:val="0091293C"/>
    <w:rsid w:val="0092031F"/>
    <w:rsid w:val="00920F8E"/>
    <w:rsid w:val="00921E55"/>
    <w:rsid w:val="0093447D"/>
    <w:rsid w:val="00934CC6"/>
    <w:rsid w:val="00941203"/>
    <w:rsid w:val="009419CC"/>
    <w:rsid w:val="009439C3"/>
    <w:rsid w:val="00945E2C"/>
    <w:rsid w:val="009523B2"/>
    <w:rsid w:val="00952B99"/>
    <w:rsid w:val="009621BE"/>
    <w:rsid w:val="00975513"/>
    <w:rsid w:val="009918FC"/>
    <w:rsid w:val="009951C8"/>
    <w:rsid w:val="00995BFE"/>
    <w:rsid w:val="00996C40"/>
    <w:rsid w:val="009C3D88"/>
    <w:rsid w:val="009E06BC"/>
    <w:rsid w:val="009E327F"/>
    <w:rsid w:val="009E7588"/>
    <w:rsid w:val="009F3C41"/>
    <w:rsid w:val="009F6B74"/>
    <w:rsid w:val="00A14F77"/>
    <w:rsid w:val="00A16148"/>
    <w:rsid w:val="00A27310"/>
    <w:rsid w:val="00A61F18"/>
    <w:rsid w:val="00A61F56"/>
    <w:rsid w:val="00A67282"/>
    <w:rsid w:val="00A73919"/>
    <w:rsid w:val="00A75215"/>
    <w:rsid w:val="00A9625D"/>
    <w:rsid w:val="00A97E48"/>
    <w:rsid w:val="00AA3291"/>
    <w:rsid w:val="00AD4A09"/>
    <w:rsid w:val="00AD71A3"/>
    <w:rsid w:val="00AE6B71"/>
    <w:rsid w:val="00AF0AB3"/>
    <w:rsid w:val="00AF35C3"/>
    <w:rsid w:val="00AF6919"/>
    <w:rsid w:val="00B02A81"/>
    <w:rsid w:val="00B02EEB"/>
    <w:rsid w:val="00B10FF1"/>
    <w:rsid w:val="00B122B6"/>
    <w:rsid w:val="00B12B67"/>
    <w:rsid w:val="00B15864"/>
    <w:rsid w:val="00B200DE"/>
    <w:rsid w:val="00B20CF5"/>
    <w:rsid w:val="00B22D94"/>
    <w:rsid w:val="00B24E98"/>
    <w:rsid w:val="00B43AED"/>
    <w:rsid w:val="00B449F5"/>
    <w:rsid w:val="00B450AD"/>
    <w:rsid w:val="00B45F27"/>
    <w:rsid w:val="00B4761C"/>
    <w:rsid w:val="00B71F32"/>
    <w:rsid w:val="00B728E5"/>
    <w:rsid w:val="00B81266"/>
    <w:rsid w:val="00B84CE7"/>
    <w:rsid w:val="00B857B2"/>
    <w:rsid w:val="00B90A49"/>
    <w:rsid w:val="00B90C79"/>
    <w:rsid w:val="00B978E4"/>
    <w:rsid w:val="00BA7BCA"/>
    <w:rsid w:val="00BB07D9"/>
    <w:rsid w:val="00BB7DFB"/>
    <w:rsid w:val="00BC7E6D"/>
    <w:rsid w:val="00BD305E"/>
    <w:rsid w:val="00BD45C7"/>
    <w:rsid w:val="00BF1033"/>
    <w:rsid w:val="00BF2A51"/>
    <w:rsid w:val="00BF363A"/>
    <w:rsid w:val="00C02232"/>
    <w:rsid w:val="00C041D4"/>
    <w:rsid w:val="00C112A7"/>
    <w:rsid w:val="00C12F52"/>
    <w:rsid w:val="00C141CC"/>
    <w:rsid w:val="00C14ED1"/>
    <w:rsid w:val="00C25CFF"/>
    <w:rsid w:val="00C34DD8"/>
    <w:rsid w:val="00C62E98"/>
    <w:rsid w:val="00C659BF"/>
    <w:rsid w:val="00C85AF0"/>
    <w:rsid w:val="00C954D9"/>
    <w:rsid w:val="00CA04A9"/>
    <w:rsid w:val="00CA4529"/>
    <w:rsid w:val="00CA64B6"/>
    <w:rsid w:val="00CC183E"/>
    <w:rsid w:val="00CD1A0F"/>
    <w:rsid w:val="00CD31F4"/>
    <w:rsid w:val="00CD6550"/>
    <w:rsid w:val="00CE3EFC"/>
    <w:rsid w:val="00CE77BA"/>
    <w:rsid w:val="00CF1604"/>
    <w:rsid w:val="00D0387B"/>
    <w:rsid w:val="00D06DD1"/>
    <w:rsid w:val="00D11459"/>
    <w:rsid w:val="00D13B8D"/>
    <w:rsid w:val="00D15C47"/>
    <w:rsid w:val="00D160D3"/>
    <w:rsid w:val="00D23096"/>
    <w:rsid w:val="00D25674"/>
    <w:rsid w:val="00D32B7F"/>
    <w:rsid w:val="00D32C06"/>
    <w:rsid w:val="00D37EAE"/>
    <w:rsid w:val="00D418CD"/>
    <w:rsid w:val="00D445BB"/>
    <w:rsid w:val="00D50444"/>
    <w:rsid w:val="00D5256A"/>
    <w:rsid w:val="00D52D1C"/>
    <w:rsid w:val="00D70260"/>
    <w:rsid w:val="00D7713A"/>
    <w:rsid w:val="00D861B0"/>
    <w:rsid w:val="00D87F44"/>
    <w:rsid w:val="00D9307C"/>
    <w:rsid w:val="00D948FD"/>
    <w:rsid w:val="00DA4D47"/>
    <w:rsid w:val="00DB6A01"/>
    <w:rsid w:val="00DB7704"/>
    <w:rsid w:val="00DC413B"/>
    <w:rsid w:val="00DC71FB"/>
    <w:rsid w:val="00DC733B"/>
    <w:rsid w:val="00DD0AC0"/>
    <w:rsid w:val="00DE696F"/>
    <w:rsid w:val="00DF030D"/>
    <w:rsid w:val="00E01070"/>
    <w:rsid w:val="00E019BE"/>
    <w:rsid w:val="00E06BA9"/>
    <w:rsid w:val="00E168E7"/>
    <w:rsid w:val="00E5142A"/>
    <w:rsid w:val="00E547CD"/>
    <w:rsid w:val="00E62AE1"/>
    <w:rsid w:val="00E70E3B"/>
    <w:rsid w:val="00E75941"/>
    <w:rsid w:val="00E85AAA"/>
    <w:rsid w:val="00E92CD4"/>
    <w:rsid w:val="00E97024"/>
    <w:rsid w:val="00EB06BE"/>
    <w:rsid w:val="00EB7080"/>
    <w:rsid w:val="00EB756D"/>
    <w:rsid w:val="00EC2F10"/>
    <w:rsid w:val="00ED0B6E"/>
    <w:rsid w:val="00ED50C4"/>
    <w:rsid w:val="00EE380E"/>
    <w:rsid w:val="00EF3677"/>
    <w:rsid w:val="00EF4896"/>
    <w:rsid w:val="00F012AA"/>
    <w:rsid w:val="00F03F16"/>
    <w:rsid w:val="00F10C68"/>
    <w:rsid w:val="00F15E36"/>
    <w:rsid w:val="00F177BA"/>
    <w:rsid w:val="00F21084"/>
    <w:rsid w:val="00F21896"/>
    <w:rsid w:val="00F21A2D"/>
    <w:rsid w:val="00F30D2F"/>
    <w:rsid w:val="00F35C20"/>
    <w:rsid w:val="00F37836"/>
    <w:rsid w:val="00F444D4"/>
    <w:rsid w:val="00F512E4"/>
    <w:rsid w:val="00F5296D"/>
    <w:rsid w:val="00F53E73"/>
    <w:rsid w:val="00F53F6E"/>
    <w:rsid w:val="00F65C2C"/>
    <w:rsid w:val="00F67DE4"/>
    <w:rsid w:val="00F749C3"/>
    <w:rsid w:val="00F8463C"/>
    <w:rsid w:val="00F84C10"/>
    <w:rsid w:val="00F84D84"/>
    <w:rsid w:val="00F91D3F"/>
    <w:rsid w:val="00F928BA"/>
    <w:rsid w:val="00FA0052"/>
    <w:rsid w:val="00FA38FA"/>
    <w:rsid w:val="00FB2B73"/>
    <w:rsid w:val="00FB4246"/>
    <w:rsid w:val="00FD6D47"/>
    <w:rsid w:val="00FE6F68"/>
    <w:rsid w:val="00FF269E"/>
    <w:rsid w:val="00FF3839"/>
    <w:rsid w:val="4F9C80F0"/>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36B0295"/>
  <w15:docId w15:val="{2BFE8A7D-B5D0-4779-A136-AAC377C04B79}"/>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p14">
  <w:docDefaults>
    <w:rPrDefault>
      <w:rPr>
        <w:rFonts w:asciiTheme="minorHAnsi" w:hAnsiTheme="minorHAnsi" w:eastAsia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rPr>
      <w:rFonts w:ascii="Calibri" w:hAnsi="Calibri" w:eastAsia="Calibri" w:cs="Calibri"/>
    </w:rPr>
  </w:style>
  <w:style w:type="paragraph" w:styleId="Heading1">
    <w:name w:val="heading 1"/>
    <w:basedOn w:val="Normal"/>
    <w:uiPriority w:val="9"/>
    <w:qFormat/>
    <w:pPr>
      <w:ind w:left="20"/>
      <w:outlineLvl w:val="0"/>
    </w:pPr>
  </w:style>
  <w:style w:type="paragraph" w:styleId="Heading2">
    <w:name w:val="heading 2"/>
    <w:basedOn w:val="Normal"/>
    <w:uiPriority w:val="9"/>
    <w:unhideWhenUsed/>
    <w:qFormat/>
    <w:pPr>
      <w:ind w:left="280"/>
      <w:outlineLvl w:val="1"/>
    </w:pPr>
    <w:rPr>
      <w:b/>
      <w:bCs/>
      <w:sz w:val="20"/>
      <w:szCs w:val="20"/>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BodyText">
    <w:name w:val="Body Text"/>
    <w:basedOn w:val="Normal"/>
    <w:uiPriority w:val="1"/>
    <w:qFormat/>
    <w:rPr>
      <w:sz w:val="20"/>
      <w:szCs w:val="20"/>
    </w:rPr>
  </w:style>
  <w:style w:type="paragraph" w:styleId="ListParagraph">
    <w:name w:val="List Paragraph"/>
    <w:basedOn w:val="Normal"/>
    <w:uiPriority w:val="1"/>
    <w:qFormat/>
    <w:pPr>
      <w:ind w:left="2437" w:hanging="1440"/>
    </w:pPr>
  </w:style>
  <w:style w:type="paragraph" w:styleId="TableParagraph" w:customStyle="1">
    <w:name w:val="Table Paragraph"/>
    <w:basedOn w:val="Normal"/>
    <w:uiPriority w:val="1"/>
    <w:qFormat/>
  </w:style>
  <w:style w:type="paragraph" w:styleId="Header">
    <w:name w:val="header"/>
    <w:basedOn w:val="Normal"/>
    <w:link w:val="HeaderChar"/>
    <w:uiPriority w:val="99"/>
    <w:unhideWhenUsed/>
    <w:rsid w:val="008B543A"/>
    <w:pPr>
      <w:tabs>
        <w:tab w:val="center" w:pos="4513"/>
        <w:tab w:val="right" w:pos="9026"/>
      </w:tabs>
    </w:pPr>
  </w:style>
  <w:style w:type="character" w:styleId="HeaderChar" w:customStyle="1">
    <w:name w:val="Header Char"/>
    <w:basedOn w:val="DefaultParagraphFont"/>
    <w:link w:val="Header"/>
    <w:uiPriority w:val="99"/>
    <w:rsid w:val="008B543A"/>
    <w:rPr>
      <w:rFonts w:ascii="Calibri" w:hAnsi="Calibri" w:eastAsia="Calibri" w:cs="Calibri"/>
    </w:rPr>
  </w:style>
  <w:style w:type="paragraph" w:styleId="Footer">
    <w:name w:val="footer"/>
    <w:basedOn w:val="Normal"/>
    <w:link w:val="FooterChar"/>
    <w:uiPriority w:val="99"/>
    <w:unhideWhenUsed/>
    <w:rsid w:val="008B543A"/>
    <w:pPr>
      <w:tabs>
        <w:tab w:val="center" w:pos="4513"/>
        <w:tab w:val="right" w:pos="9026"/>
      </w:tabs>
    </w:pPr>
  </w:style>
  <w:style w:type="character" w:styleId="FooterChar" w:customStyle="1">
    <w:name w:val="Footer Char"/>
    <w:basedOn w:val="DefaultParagraphFont"/>
    <w:link w:val="Footer"/>
    <w:uiPriority w:val="99"/>
    <w:rsid w:val="008B543A"/>
    <w:rPr>
      <w:rFonts w:ascii="Calibri" w:hAnsi="Calibri" w:eastAsia="Calibri" w:cs="Calibri"/>
    </w:rPr>
  </w:style>
  <w:style w:type="character" w:styleId="CommentReference">
    <w:name w:val="annotation reference"/>
    <w:basedOn w:val="DefaultParagraphFont"/>
    <w:uiPriority w:val="99"/>
    <w:semiHidden/>
    <w:unhideWhenUsed/>
    <w:rsid w:val="00921E55"/>
    <w:rPr>
      <w:sz w:val="16"/>
      <w:szCs w:val="16"/>
    </w:rPr>
  </w:style>
  <w:style w:type="paragraph" w:styleId="CommentText">
    <w:name w:val="annotation text"/>
    <w:basedOn w:val="Normal"/>
    <w:link w:val="CommentTextChar"/>
    <w:uiPriority w:val="99"/>
    <w:unhideWhenUsed/>
    <w:rsid w:val="00921E55"/>
    <w:rPr>
      <w:sz w:val="20"/>
      <w:szCs w:val="20"/>
    </w:rPr>
  </w:style>
  <w:style w:type="character" w:styleId="CommentTextChar" w:customStyle="1">
    <w:name w:val="Comment Text Char"/>
    <w:basedOn w:val="DefaultParagraphFont"/>
    <w:link w:val="CommentText"/>
    <w:uiPriority w:val="99"/>
    <w:rsid w:val="00921E55"/>
    <w:rPr>
      <w:rFonts w:ascii="Calibri" w:hAnsi="Calibri" w:eastAsia="Calibri" w:cs="Calibri"/>
      <w:sz w:val="20"/>
      <w:szCs w:val="20"/>
    </w:rPr>
  </w:style>
  <w:style w:type="paragraph" w:styleId="CommentSubject">
    <w:name w:val="annotation subject"/>
    <w:basedOn w:val="CommentText"/>
    <w:next w:val="CommentText"/>
    <w:link w:val="CommentSubjectChar"/>
    <w:uiPriority w:val="99"/>
    <w:semiHidden/>
    <w:unhideWhenUsed/>
    <w:rsid w:val="00921E55"/>
    <w:rPr>
      <w:b/>
      <w:bCs/>
    </w:rPr>
  </w:style>
  <w:style w:type="character" w:styleId="CommentSubjectChar" w:customStyle="1">
    <w:name w:val="Comment Subject Char"/>
    <w:basedOn w:val="CommentTextChar"/>
    <w:link w:val="CommentSubject"/>
    <w:uiPriority w:val="99"/>
    <w:semiHidden/>
    <w:rsid w:val="00921E55"/>
    <w:rPr>
      <w:rFonts w:ascii="Calibri" w:hAnsi="Calibri" w:eastAsia="Calibri" w:cs="Calibri"/>
      <w:b/>
      <w:bCs/>
      <w:sz w:val="20"/>
      <w:szCs w:val="20"/>
    </w:rPr>
  </w:style>
  <w:style w:type="character" w:styleId="Hyperlink">
    <w:name w:val="Hyperlink"/>
    <w:basedOn w:val="DefaultParagraphFont"/>
    <w:uiPriority w:val="99"/>
    <w:unhideWhenUsed/>
    <w:rsid w:val="00391F49"/>
    <w:rPr>
      <w:color w:val="0000FF" w:themeColor="hyperlink"/>
      <w:u w:val="single"/>
    </w:rPr>
  </w:style>
  <w:style w:type="character" w:styleId="UnresolvedMention">
    <w:name w:val="Unresolved Mention"/>
    <w:basedOn w:val="DefaultParagraphFont"/>
    <w:uiPriority w:val="99"/>
    <w:semiHidden/>
    <w:unhideWhenUsed/>
    <w:rsid w:val="00391F49"/>
    <w:rPr>
      <w:color w:val="605E5C"/>
      <w:shd w:val="clear" w:color="auto" w:fill="E1DFDD"/>
    </w:rPr>
  </w:style>
  <w:style w:type="character" w:styleId="FollowedHyperlink">
    <w:name w:val="FollowedHyperlink"/>
    <w:basedOn w:val="DefaultParagraphFont"/>
    <w:uiPriority w:val="99"/>
    <w:semiHidden/>
    <w:unhideWhenUsed/>
    <w:rsid w:val="00061E5A"/>
    <w:rPr>
      <w:color w:val="800080" w:themeColor="followedHyperlink"/>
      <w:u w:val="single"/>
    </w:rPr>
  </w:style>
  <w:style w:type="paragraph" w:styleId="Revision">
    <w:name w:val="Revision"/>
    <w:hidden/>
    <w:uiPriority w:val="99"/>
    <w:semiHidden/>
    <w:rsid w:val="00E75941"/>
    <w:pPr>
      <w:widowControl/>
      <w:autoSpaceDE/>
      <w:autoSpaceDN/>
    </w:pPr>
    <w:rPr>
      <w:rFonts w:ascii="Calibri" w:hAnsi="Calibri" w:eastAsia="Calibri" w:cs="Calibri"/>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963122875">
      <w:bodyDiv w:val="1"/>
      <w:marLeft w:val="0"/>
      <w:marRight w:val="0"/>
      <w:marTop w:val="0"/>
      <w:marBottom w:val="0"/>
      <w:divBdr>
        <w:top w:val="none" w:sz="0" w:space="0" w:color="auto"/>
        <w:left w:val="none" w:sz="0" w:space="0" w:color="auto"/>
        <w:bottom w:val="none" w:sz="0" w:space="0" w:color="auto"/>
        <w:right w:val="none" w:sz="0" w:space="0" w:color="auto"/>
      </w:divBdr>
    </w:div>
    <w:div w:id="126198800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footer" Target="footer2.xml"/><Relationship Id="rId26" Type="http://schemas.openxmlformats.org/officeDocument/2006/relationships/fontTable" Target="fontTable.xml"/><Relationship Id="rId3" Type="http://schemas.openxmlformats.org/officeDocument/2006/relationships/customXml" Target="../customXml/item3.xml"/><Relationship Id="rId21" Type="http://schemas.microsoft.com/office/2016/09/relationships/commentsIds" Target="commentsIds.xml"/><Relationship Id="rId7" Type="http://schemas.openxmlformats.org/officeDocument/2006/relationships/settings" Target="settings.xml"/><Relationship Id="rId12" Type="http://schemas.microsoft.com/office/2007/relationships/hdphoto" Target="media/hdphoto1.wdp"/><Relationship Id="rId17" Type="http://schemas.openxmlformats.org/officeDocument/2006/relationships/image" Target="media/image3.jpeg"/><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footer" Target="footer1.xml"/><Relationship Id="rId20" Type="http://schemas.microsoft.com/office/2011/relationships/commentsExtended" Target="commentsExtended.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www.ird.govt.nz/paid-parental-leave" TargetMode="External"/><Relationship Id="rId5"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hyperlink" Target="https://www.employment.govt.nz/leave-and-holidays/domestic-violence-leave/rights-and-responsibilities/" TargetMode="Externa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comments" Target="comments.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07/relationships/hdphoto" Target="media/hdphoto2.wdp"/><Relationship Id="rId22" Type="http://schemas.microsoft.com/office/2018/08/relationships/commentsExtensible" Target="commentsExtensible.xml"/><Relationship Id="rId27"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ategory xmlns="8ab014b2-4b0e-465e-aa18-6364dbcf6971">
      <Value>Kaimahi</Value>
      <Value>Whānau</Value>
    </Category>
    <SME xmlns="8ab014b2-4b0e-465e-aa18-6364dbcf6971">
      <UserInfo>
        <DisplayName>Awerangi Hema</DisplayName>
        <AccountId>512</AccountId>
        <AccountType/>
      </UserInfo>
    </SME>
    <Accessibility xmlns="8ab014b2-4b0e-465e-aa18-6364dbcf6971">Public</Accessibility>
    <URL xmlns="8ab014b2-4b0e-465e-aa18-6364dbcf6971">
      <Url xsi:nil="true"/>
      <Description xsi:nil="true"/>
    </URL>
    <FunctionalCategory xmlns="8ab014b2-4b0e-465e-aa18-6364dbcf6971">
      <Value>Pay Parity</Value>
    </FunctionalCategory>
    <ResourceType xmlns="8ab014b2-4b0e-465e-aa18-6364dbcf6971">Document</ResourceType>
    <DocumentOwner xmlns="8ab014b2-4b0e-465e-aa18-6364dbcf6971">
      <UserInfo>
        <DisplayName>Steve Allan</DisplayName>
        <AccountId>798</AccountId>
        <AccountType/>
      </UserInfo>
    </DocumentOwner>
    <Pou xmlns="8ab014b2-4b0e-465e-aa18-6364dbcf6971" xsi:nil="true"/>
    <Keywords_x002f_Tags xmlns="8ab014b2-4b0e-465e-aa18-6364dbcf6971">Pay parity; Employment agreement; contract</Keywords_x002f_Tags>
    <ExpirationDate xmlns="8ab014b2-4b0e-465e-aa18-6364dbcf6971" xsi:nil="true"/>
    <PublishDate xmlns="8ab014b2-4b0e-465e-aa18-6364dbcf6971" xsi:nil="true"/>
    <SubCategory xmlns="8ab014b2-4b0e-465e-aa18-6364dbcf6971">
      <Value>HR_Employment agreements and pay</Value>
      <Value>PP_Pay Parity</Value>
    </SubCategory>
    <Preview xmlns="8ab014b2-4b0e-465e-aa18-6364dbcf6971">false</Preview>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4DF8983FCA0CE4B88101B70F2A5557E" ma:contentTypeVersion="25" ma:contentTypeDescription="Create a new document." ma:contentTypeScope="" ma:versionID="7b34b9996f49bee1b26f21f52eb1bd5a">
  <xsd:schema xmlns:xsd="http://www.w3.org/2001/XMLSchema" xmlns:xs="http://www.w3.org/2001/XMLSchema" xmlns:p="http://schemas.microsoft.com/office/2006/metadata/properties" xmlns:ns2="8ab014b2-4b0e-465e-aa18-6364dbcf6971" xmlns:ns3="485577b6-f3cd-446d-bc19-a44864bded58" targetNamespace="http://schemas.microsoft.com/office/2006/metadata/properties" ma:root="true" ma:fieldsID="e8acacc16a81056cc0e5088a13dcddfd" ns2:_="" ns3:_="">
    <xsd:import namespace="8ab014b2-4b0e-465e-aa18-6364dbcf6971"/>
    <xsd:import namespace="485577b6-f3cd-446d-bc19-a44864bded58"/>
    <xsd:element name="properties">
      <xsd:complexType>
        <xsd:sequence>
          <xsd:element name="documentManagement">
            <xsd:complexType>
              <xsd:all>
                <xsd:element ref="ns2:FunctionalCategory" minOccurs="0"/>
                <xsd:element ref="ns2:Accessibility" minOccurs="0"/>
                <xsd:element ref="ns2:Pou" minOccurs="0"/>
                <xsd:element ref="ns2:ResourceType" minOccurs="0"/>
                <xsd:element ref="ns2:Category" minOccurs="0"/>
                <xsd:element ref="ns2:DocumentOwner" minOccurs="0"/>
                <xsd:element ref="ns2:SME" minOccurs="0"/>
                <xsd:element ref="ns2:Keywords_x002f_Tags" minOccurs="0"/>
                <xsd:element ref="ns2:URL" minOccurs="0"/>
                <xsd:element ref="ns2:PublishDate" minOccurs="0"/>
                <xsd:element ref="ns2:ExpirationDate" minOccurs="0"/>
                <xsd:element ref="ns2:SubCategory" minOccurs="0"/>
                <xsd:element ref="ns2:Preview" minOccurs="0"/>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LengthInSecond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b014b2-4b0e-465e-aa18-6364dbcf6971" elementFormDefault="qualified">
    <xsd:import namespace="http://schemas.microsoft.com/office/2006/documentManagement/types"/>
    <xsd:import namespace="http://schemas.microsoft.com/office/infopath/2007/PartnerControls"/>
    <xsd:element name="FunctionalCategory" ma:index="2" nillable="true" ma:displayName="Functional Category" ma:format="Dropdown" ma:internalName="FunctionalCategory">
      <xsd:complexType>
        <xsd:complexContent>
          <xsd:extension base="dms:MultiChoice">
            <xsd:sequence>
              <xsd:element name="Value" maxOccurs="unbounded" minOccurs="0" nillable="true">
                <xsd:simpleType>
                  <xsd:restriction base="dms:Choice">
                    <xsd:enumeration value="Communications and waivers"/>
                    <xsd:enumeration value="Funding and enrolment"/>
                    <xsd:enumeration value="Human resources"/>
                    <xsd:enumeration value="Finance"/>
                    <xsd:enumeration value="Insurance"/>
                    <xsd:enumeration value="Loans"/>
                    <xsd:enumeration value="Mokopuna"/>
                    <xsd:enumeration value="Mokopuna Ōranga Pūmau"/>
                    <xsd:enumeration value="Operations, complaints and quality assurance"/>
                    <xsd:enumeration value="Pay Parity"/>
                    <xsd:enumeration value="Police vetting"/>
                    <xsd:enumeration value="Property"/>
                    <xsd:enumeration value="Procurement"/>
                    <xsd:enumeration value="Purchasing"/>
                    <xsd:enumeration value="Scholarships"/>
                    <xsd:enumeration value="Te Ara Hiko"/>
                    <xsd:enumeration value="Te Kaupapa"/>
                    <xsd:enumeration value="Te Whare Ako"/>
                    <xsd:enumeration value="Visual Identity"/>
                    <xsd:enumeration value="Waka"/>
                  </xsd:restriction>
                </xsd:simpleType>
              </xsd:element>
            </xsd:sequence>
          </xsd:extension>
        </xsd:complexContent>
      </xsd:complexType>
    </xsd:element>
    <xsd:element name="Accessibility" ma:index="3" nillable="true" ma:displayName="Accessibility" ma:format="Dropdown" ma:internalName="Accessibility" ma:readOnly="false">
      <xsd:simpleType>
        <xsd:restriction base="dms:Choice">
          <xsd:enumeration value="Public"/>
          <xsd:enumeration value="Login"/>
        </xsd:restriction>
      </xsd:simpleType>
    </xsd:element>
    <xsd:element name="Pou" ma:index="4" nillable="true" ma:displayName="Pou" ma:format="Dropdown" ma:internalName="Pou" ma:readOnly="false">
      <xsd:complexType>
        <xsd:complexContent>
          <xsd:extension base="dms:MultiChoice">
            <xsd:sequence>
              <xsd:element name="Value" maxOccurs="unbounded" minOccurs="0" nillable="true">
                <xsd:simpleType>
                  <xsd:restriction base="dms:Choice">
                    <xsd:enumeration value="1. Ko te reo Māori anake i roto i Te Kōhanga Reo ia rā, ia rā."/>
                    <xsd:enumeration value="2. Kei te whānau te mana whakahaere"/>
                    <xsd:enumeration value="3. Kia tika kia pono ki te kaupapa"/>
                    <xsd:enumeration value="4. Whakatauiratia ngā whanonga e ora pū ai te hinengaro, te wairua, te tinana o te tamaiti engari me whakatūturu te tohu manaaki rangatira"/>
                    <xsd:enumeration value="All"/>
                  </xsd:restriction>
                </xsd:simpleType>
              </xsd:element>
            </xsd:sequence>
          </xsd:extension>
        </xsd:complexContent>
      </xsd:complexType>
    </xsd:element>
    <xsd:element name="ResourceType" ma:index="5" nillable="true" ma:displayName="Resource Type" ma:format="Dropdown" ma:internalName="ResourceType" ma:readOnly="false">
      <xsd:simpleType>
        <xsd:restriction base="dms:Choice">
          <xsd:enumeration value="Audio"/>
          <xsd:enumeration value="Document"/>
          <xsd:enumeration value="External link"/>
          <xsd:enumeration value="Form"/>
          <xsd:enumeration value="Video"/>
          <xsd:enumeration value="Zip file"/>
          <xsd:enumeration value="Other"/>
        </xsd:restriction>
      </xsd:simpleType>
    </xsd:element>
    <xsd:element name="Category" ma:index="6" nillable="true" ma:displayName="Category" ma:format="Dropdown" ma:internalName="Category" ma:readOnly="false">
      <xsd:complexType>
        <xsd:complexContent>
          <xsd:extension base="dms:MultiChoice">
            <xsd:sequence>
              <xsd:element name="Value" maxOccurs="unbounded" minOccurs="0" nillable="true">
                <xsd:simpleType>
                  <xsd:restriction base="dms:Choice">
                    <xsd:enumeration value="Kaimahi"/>
                    <xsd:enumeration value="Mokopuna"/>
                    <xsd:enumeration value="Whānau"/>
                    <xsd:enumeration value="Trust"/>
                  </xsd:restriction>
                </xsd:simpleType>
              </xsd:element>
            </xsd:sequence>
          </xsd:extension>
        </xsd:complexContent>
      </xsd:complexType>
    </xsd:element>
    <xsd:element name="DocumentOwner" ma:index="7" nillable="true" ma:displayName="Document Owner" ma:format="Dropdown" ma:list="UserInfo" ma:SharePointGroup="0" ma:internalName="DocumentOwn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ME" ma:index="8" nillable="true" ma:displayName="SME" ma:format="Dropdown" ma:list="UserInfo" ma:SharePointGroup="0" ma:internalName="SME"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eywords_x002f_Tags" ma:index="9" nillable="true" ma:displayName="Keywords/Tags" ma:format="Dropdown" ma:internalName="Keywords_x002f_Tags" ma:readOnly="false">
      <xsd:simpleType>
        <xsd:restriction base="dms:Text">
          <xsd:maxLength value="255"/>
        </xsd:restriction>
      </xsd:simpleType>
    </xsd:element>
    <xsd:element name="URL" ma:index="10" nillable="true" ma:displayName="External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PublishDate" ma:index="11" nillable="true" ma:displayName="Publish Date" ma:format="DateTime" ma:internalName="PublishDate" ma:readOnly="false">
      <xsd:simpleType>
        <xsd:restriction base="dms:DateTime"/>
      </xsd:simpleType>
    </xsd:element>
    <xsd:element name="ExpirationDate" ma:index="12" nillable="true" ma:displayName="Expiration Date" ma:format="DateTime" ma:internalName="ExpirationDate" ma:readOnly="false">
      <xsd:simpleType>
        <xsd:restriction base="dms:DateTime"/>
      </xsd:simpleType>
    </xsd:element>
    <xsd:element name="SubCategory" ma:index="13" nillable="true" ma:displayName="Sub Category" ma:format="Dropdown" ma:internalName="SubCategory">
      <xsd:complexType>
        <xsd:complexContent>
          <xsd:extension base="dms:MultiChoice">
            <xsd:sequence>
              <xsd:element name="Value" maxOccurs="unbounded" minOccurs="0" nillable="true">
                <xsd:simpleType>
                  <xsd:restriction base="dms:Choice">
                    <xsd:enumeration value="COM_Share news"/>
                    <xsd:enumeration value="COM_Job forms"/>
                    <xsd:enumeration value="COM_Waivers and permissions"/>
                    <xsd:enumeration value="FIN_Xero"/>
                    <xsd:enumeration value="FUN_Enrolment and maramataka"/>
                    <xsd:enumeration value="FUN_Changes and amendments"/>
                    <xsd:enumeration value="FUN_Audit report"/>
                    <xsd:enumeration value="FUN_Emergency closure or temporary relocation"/>
                    <xsd:enumeration value="FUN_Wānanga funding"/>
                    <xsd:enumeration value="HR_General guidance and support"/>
                    <xsd:enumeration value="HR_Establish employment – vacancies and police vetting"/>
                    <xsd:enumeration value="HR_Employment agreements and pay"/>
                    <xsd:enumeration value="HR_Health and safety"/>
                    <xsd:enumeration value="HR_Leave"/>
                    <xsd:enumeration value="HR_Onboarding"/>
                    <xsd:enumeration value="HR_Job description"/>
                    <xsd:enumeration value="HR_Manage role change"/>
                    <xsd:enumeration value="HR_Performance management"/>
                    <xsd:enumeration value="HR_Professional development and appraisals"/>
                    <xsd:enumeration value="HR_Offboarding"/>
                    <xsd:enumeration value="INS_refund"/>
                    <xsd:enumeration value="INS_New insurance"/>
                    <xsd:enumeration value="INS_Make a claim"/>
                    <xsd:enumeration value="INS_Update insured assets"/>
                    <xsd:enumeration value="L&amp;MOP_TPO loan application"/>
                    <xsd:enumeration value="L&amp;MOP_Financial assistance loan"/>
                    <xsd:enumeration value="L&amp;MOP_Property pūtea loan"/>
                    <xsd:enumeration value="L&amp;MOP_Waka loan"/>
                    <xsd:enumeration value="L&amp;MOP_Mokopuna Oranga Pūmau"/>
                    <xsd:enumeration value="OPS_Attestation"/>
                    <xsd:enumeration value="OPS_Annual planning"/>
                    <xsd:enumeration value="OPS_Complaints"/>
                    <xsd:enumeration value="OPS_ERO audits"/>
                    <xsd:enumeration value="OPS_Financials"/>
                    <xsd:enumeration value="OPS_Licensing"/>
                    <xsd:enumeration value="OPS_Manage enquiry to set up a Kōhanga Reo"/>
                    <xsd:enumeration value="OPS_Tamaariki"/>
                    <xsd:enumeration value="PP_Pay Parity"/>
                    <xsd:enumeration value="PROC_Designated driver"/>
                    <xsd:enumeration value="PROP_Whānau property management"/>
                    <xsd:enumeration value="PROP_Property improvements"/>
                    <xsd:enumeration value="PUR_ICT"/>
                    <xsd:enumeration value="PUR_Insurance"/>
                    <xsd:enumeration value="PUR_Merchandise and taonga"/>
                    <xsd:enumeration value="PUR_Property"/>
                    <xsd:enumeration value="PUR_Waka"/>
                    <xsd:enumeration value="PUR_Vendors"/>
                    <xsd:enumeration value="TAH_Access to Trust systems"/>
                    <xsd:enumeration value="TAH_ICT orders"/>
                    <xsd:enumeration value="TAH_Lost or damaged devices"/>
                    <xsd:enumeration value="TAH_Notify of information security or privacy breach"/>
                    <xsd:enumeration value="TAH_Technical support"/>
                    <xsd:enumeration value="WAK_Fuel card"/>
                    <xsd:enumeration value="WAK_Maintenance and servicing"/>
                    <xsd:enumeration value="WAK_Drivers"/>
                    <xsd:enumeration value="WAK_Purchase or lease waka"/>
                    <xsd:enumeration value="WAK_Speeding fines / other infringements"/>
                    <xsd:enumeration value="VI_Request variation of tohu"/>
                    <xsd:enumeration value="VI_Request permission to use tohu"/>
                    <xsd:enumeration value="VI_Report infringement of tohu"/>
                    <xsd:enumeration value="VI_Use visual identity kete"/>
                  </xsd:restriction>
                </xsd:simpleType>
              </xsd:element>
            </xsd:sequence>
          </xsd:extension>
        </xsd:complexContent>
      </xsd:complexType>
    </xsd:element>
    <xsd:element name="Preview" ma:index="14" nillable="true" ma:displayName="Preview" ma:default="0" ma:description="Indicate whether the preview of an item should display when selected via the website resource library. Only choose Yes for PDFs." ma:format="Dropdown" ma:internalName="Preview"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LengthInSeconds" ma:index="29" nillable="true" ma:displayName="MediaLengthInSeconds" ma:hidden="true" ma:internalName="MediaLengthInSeconds" ma:readOnly="true">
      <xsd:simpleType>
        <xsd:restriction base="dms:Unknown"/>
      </xsd:simpleType>
    </xsd:element>
    <xsd:element name="MediaServiceDateTaken" ma:index="3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85577b6-f3cd-446d-bc19-a44864bded58" elementFormDefault="qualified">
    <xsd:import namespace="http://schemas.microsoft.com/office/2006/documentManagement/types"/>
    <xsd:import namespace="http://schemas.microsoft.com/office/infopath/2007/PartnerControls"/>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450F163-D5B8-41BC-9694-7EF382A0EC12}">
  <ds:schemaRefs>
    <ds:schemaRef ds:uri="http://schemas.microsoft.com/office/2006/metadata/properties"/>
    <ds:schemaRef ds:uri="http://schemas.microsoft.com/office/infopath/2007/PartnerControls"/>
    <ds:schemaRef ds:uri="9f496300-e1e3-45b2-b4b6-0b8e635bc797"/>
  </ds:schemaRefs>
</ds:datastoreItem>
</file>

<file path=customXml/itemProps2.xml><?xml version="1.0" encoding="utf-8"?>
<ds:datastoreItem xmlns:ds="http://schemas.openxmlformats.org/officeDocument/2006/customXml" ds:itemID="{7583BB31-8B35-47E0-AE69-E5C02E74D073}"/>
</file>

<file path=customXml/itemProps3.xml><?xml version="1.0" encoding="utf-8"?>
<ds:datastoreItem xmlns:ds="http://schemas.openxmlformats.org/officeDocument/2006/customXml" ds:itemID="{B595C952-4CA5-4EB6-B200-6064A915DC6A}">
  <ds:schemaRefs>
    <ds:schemaRef ds:uri="http://schemas.microsoft.com/sharepoint/v3/contenttype/forms"/>
  </ds:schemaRefs>
</ds:datastoreItem>
</file>

<file path=customXml/itemProps4.xml><?xml version="1.0" encoding="utf-8"?>
<ds:datastoreItem xmlns:ds="http://schemas.openxmlformats.org/officeDocument/2006/customXml" ds:itemID="{078064ED-32C0-49F5-8B26-2B6169912678}">
  <ds:schemaRefs>
    <ds:schemaRef ds:uri="http://schemas.openxmlformats.org/officeDocument/2006/bibliography"/>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Pay Parity - Permanent employment agreement template</dc:title>
  <dc:subject>TEKO01-002.0007</dc:subject>
  <dc:creator>andrew</dc:creator>
  <cp:lastModifiedBy>Jenny Greig-Ng</cp:lastModifiedBy>
  <cp:revision>3</cp:revision>
  <dcterms:created xsi:type="dcterms:W3CDTF">2024-04-08T04:02:00Z</dcterms:created>
  <dcterms:modified xsi:type="dcterms:W3CDTF">2024-04-23T00:06:07Z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2019-04-02T00:00:00Z</vt:filetime>
  </property>
  <property fmtid="{D5CDD505-2E9C-101B-9397-08002B2CF9AE}" pid="3" name="Creator">
    <vt:lpwstr>Acrobat PDFMaker 19 for Word</vt:lpwstr>
  </property>
  <property fmtid="{D5CDD505-2E9C-101B-9397-08002B2CF9AE}" pid="4" name="LastSaved">
    <vt:filetime>2019-04-23T00:00:00Z</vt:filetime>
  </property>
  <property fmtid="{D5CDD505-2E9C-101B-9397-08002B2CF9AE}" pid="5" name="ContentTypeId">
    <vt:lpwstr>0x01010014DF8983FCA0CE4B88101B70F2A5557E</vt:lpwstr>
  </property>
  <property fmtid="{D5CDD505-2E9C-101B-9397-08002B2CF9AE}" pid="6" name="Order">
    <vt:r8>319800</vt:r8>
  </property>
  <property fmtid="{D5CDD505-2E9C-101B-9397-08002B2CF9AE}" pid="7" name="xd_Signature">
    <vt:bool>false</vt:bool>
  </property>
  <property fmtid="{D5CDD505-2E9C-101B-9397-08002B2CF9AE}" pid="8" name="xd_ProgID">
    <vt:lpwstr/>
  </property>
  <property fmtid="{D5CDD505-2E9C-101B-9397-08002B2CF9AE}" pid="9" name="_SourceUrl">
    <vt:lpwstr/>
  </property>
  <property fmtid="{D5CDD505-2E9C-101B-9397-08002B2CF9AE}" pid="10" name="_SharedFileIndex">
    <vt:lpwstr/>
  </property>
  <property fmtid="{D5CDD505-2E9C-101B-9397-08002B2CF9AE}" pid="11" name="ComplianceAssetId">
    <vt:lpwstr/>
  </property>
  <property fmtid="{D5CDD505-2E9C-101B-9397-08002B2CF9AE}" pid="12" name="TemplateUrl">
    <vt:lpwstr/>
  </property>
  <property fmtid="{D5CDD505-2E9C-101B-9397-08002B2CF9AE}" pid="13" name="_ExtendedDescription">
    <vt:lpwstr>&lt;div class="ExternalClass3A9D30267B884287BE49B877AAFF1D85"&gt;Use this template to prepare a permanent employment agreement.&lt;/div&gt;</vt:lpwstr>
  </property>
  <property fmtid="{D5CDD505-2E9C-101B-9397-08002B2CF9AE}" pid="14" name="TriggerFlowInfo">
    <vt:lpwstr/>
  </property>
</Properties>
</file>